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58"/>
  </p:notesMasterIdLst>
  <p:sldIdLst>
    <p:sldId id="256" r:id="rId2"/>
    <p:sldId id="257" r:id="rId3"/>
    <p:sldId id="262" r:id="rId4"/>
    <p:sldId id="263" r:id="rId5"/>
    <p:sldId id="264" r:id="rId6"/>
    <p:sldId id="265" r:id="rId7"/>
    <p:sldId id="410" r:id="rId8"/>
    <p:sldId id="411" r:id="rId9"/>
    <p:sldId id="405" r:id="rId10"/>
    <p:sldId id="403" r:id="rId11"/>
    <p:sldId id="404" r:id="rId12"/>
    <p:sldId id="272" r:id="rId13"/>
    <p:sldId id="273" r:id="rId14"/>
    <p:sldId id="292" r:id="rId15"/>
    <p:sldId id="293" r:id="rId16"/>
    <p:sldId id="294" r:id="rId17"/>
    <p:sldId id="295" r:id="rId18"/>
    <p:sldId id="296" r:id="rId19"/>
    <p:sldId id="297" r:id="rId20"/>
    <p:sldId id="298" r:id="rId21"/>
    <p:sldId id="268" r:id="rId22"/>
    <p:sldId id="412" r:id="rId23"/>
    <p:sldId id="261" r:id="rId24"/>
    <p:sldId id="259" r:id="rId25"/>
    <p:sldId id="260" r:id="rId26"/>
    <p:sldId id="414" r:id="rId27"/>
    <p:sldId id="415" r:id="rId28"/>
    <p:sldId id="258" r:id="rId29"/>
    <p:sldId id="275" r:id="rId30"/>
    <p:sldId id="277" r:id="rId31"/>
    <p:sldId id="278" r:id="rId32"/>
    <p:sldId id="279" r:id="rId33"/>
    <p:sldId id="280" r:id="rId34"/>
    <p:sldId id="281" r:id="rId35"/>
    <p:sldId id="282" r:id="rId36"/>
    <p:sldId id="284" r:id="rId37"/>
    <p:sldId id="285" r:id="rId38"/>
    <p:sldId id="286" r:id="rId39"/>
    <p:sldId id="287" r:id="rId40"/>
    <p:sldId id="288" r:id="rId41"/>
    <p:sldId id="289" r:id="rId42"/>
    <p:sldId id="290" r:id="rId43"/>
    <p:sldId id="301" r:id="rId44"/>
    <p:sldId id="302" r:id="rId45"/>
    <p:sldId id="304" r:id="rId46"/>
    <p:sldId id="300" r:id="rId47"/>
    <p:sldId id="305" r:id="rId48"/>
    <p:sldId id="306" r:id="rId49"/>
    <p:sldId id="307" r:id="rId50"/>
    <p:sldId id="308" r:id="rId51"/>
    <p:sldId id="313" r:id="rId52"/>
    <p:sldId id="314" r:id="rId53"/>
    <p:sldId id="315" r:id="rId54"/>
    <p:sldId id="316" r:id="rId55"/>
    <p:sldId id="318" r:id="rId56"/>
    <p:sldId id="413" r:id="rId57"/>
  </p:sldIdLst>
  <p:sldSz cx="9144000" cy="6858000" type="screen4x3"/>
  <p:notesSz cx="9872663" cy="6797675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2333" autoAdjust="0"/>
  </p:normalViewPr>
  <p:slideViewPr>
    <p:cSldViewPr>
      <p:cViewPr varScale="1">
        <p:scale>
          <a:sx n="111" d="100"/>
          <a:sy n="111" d="100"/>
        </p:scale>
        <p:origin x="1536" y="12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27831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5592763" y="1"/>
            <a:ext cx="4278312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32E548-3AD6-4A8B-ABF1-73DEB1EE4D96}" type="datetimeFigureOut">
              <a:rPr lang="it-IT" smtClean="0"/>
              <a:t>23/09/2025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408363" y="849313"/>
            <a:ext cx="3055937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987426" y="3271839"/>
            <a:ext cx="7897813" cy="267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1" y="6456363"/>
            <a:ext cx="4278313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5592763" y="6456363"/>
            <a:ext cx="4278312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51EA7C-C598-47F0-A8A1-FCF9383CA9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8390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FF0000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7C989B-BEF0-4FAB-9675-1D63DDC1244E}" type="datetime1">
              <a:rPr lang="en-US" smtClean="0"/>
              <a:t>9/23/2025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FF0000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82821A-EF9F-4144-A744-9F281BCE2D07}" type="datetime1">
              <a:rPr lang="en-US" smtClean="0"/>
              <a:t>9/23/2025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FF0000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719B70-0822-49A8-BBDA-653B9007D9AC}" type="datetime1">
              <a:rPr lang="en-US" smtClean="0"/>
              <a:t>9/23/2025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FF0000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61211-8D55-4498-806C-793328A6C0F9}" type="datetime1">
              <a:rPr lang="en-US" smtClean="0"/>
              <a:t>9/23/2025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CFD0C-3D57-4F89-A878-520C9FBA7B80}" type="datetime1">
              <a:rPr lang="en-US" smtClean="0"/>
              <a:t>9/23/2025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090AF-6AF9-435C-A218-0A95B597FB12}" type="datetime1">
              <a:rPr lang="en-US" smtClean="0"/>
              <a:t>9/23/2025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012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03196" y="209676"/>
            <a:ext cx="5737606" cy="8978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FF0000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98449" y="1664589"/>
            <a:ext cx="8547100" cy="24803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5A1743-9D30-4B40-A7CB-7450E67736F8}" type="datetime1">
              <a:rPr lang="en-US" smtClean="0"/>
              <a:t>9/23/2025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69717" y="624662"/>
            <a:ext cx="3035935" cy="8807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indent="73025">
              <a:lnSpc>
                <a:spcPct val="100000"/>
              </a:lnSpc>
              <a:spcBef>
                <a:spcPts val="110"/>
              </a:spcBef>
            </a:pPr>
            <a:r>
              <a:rPr sz="2800" b="1" dirty="0">
                <a:solidFill>
                  <a:srgbClr val="D16147"/>
                </a:solidFill>
                <a:latin typeface="Georgia"/>
                <a:cs typeface="Georgia"/>
              </a:rPr>
              <a:t>Eliana</a:t>
            </a:r>
            <a:r>
              <a:rPr sz="2800" b="1" spc="-45" dirty="0">
                <a:solidFill>
                  <a:srgbClr val="D16147"/>
                </a:solidFill>
                <a:latin typeface="Georgia"/>
                <a:cs typeface="Georgia"/>
              </a:rPr>
              <a:t> </a:t>
            </a:r>
            <a:r>
              <a:rPr sz="2800" b="1" spc="-10" dirty="0">
                <a:solidFill>
                  <a:srgbClr val="D16147"/>
                </a:solidFill>
                <a:latin typeface="Georgia"/>
                <a:cs typeface="Georgia"/>
              </a:rPr>
              <a:t>Morandi </a:t>
            </a:r>
            <a:r>
              <a:rPr sz="2800" b="1" dirty="0">
                <a:solidFill>
                  <a:srgbClr val="D16147"/>
                </a:solidFill>
                <a:latin typeface="Georgia"/>
                <a:cs typeface="Georgia"/>
              </a:rPr>
              <a:t>Notaio</a:t>
            </a:r>
            <a:r>
              <a:rPr sz="2800" b="1" spc="-140" dirty="0">
                <a:solidFill>
                  <a:srgbClr val="D16147"/>
                </a:solidFill>
                <a:latin typeface="Georgia"/>
                <a:cs typeface="Georgia"/>
              </a:rPr>
              <a:t> </a:t>
            </a:r>
            <a:r>
              <a:rPr sz="2800" b="1" dirty="0">
                <a:solidFill>
                  <a:srgbClr val="D16147"/>
                </a:solidFill>
                <a:latin typeface="Georgia"/>
                <a:cs typeface="Georgia"/>
              </a:rPr>
              <a:t>in</a:t>
            </a:r>
            <a:r>
              <a:rPr sz="2800" b="1" spc="-75" dirty="0">
                <a:solidFill>
                  <a:srgbClr val="D16147"/>
                </a:solidFill>
                <a:latin typeface="Georgia"/>
                <a:cs typeface="Georgia"/>
              </a:rPr>
              <a:t> </a:t>
            </a:r>
            <a:r>
              <a:rPr sz="2800" b="1" spc="-10" dirty="0">
                <a:solidFill>
                  <a:srgbClr val="D16147"/>
                </a:solidFill>
                <a:latin typeface="Georgia"/>
                <a:cs typeface="Georgia"/>
              </a:rPr>
              <a:t>Trento</a:t>
            </a:r>
            <a:endParaRPr sz="2800">
              <a:latin typeface="Georgia"/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72311" y="2640279"/>
            <a:ext cx="6139815" cy="3154069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2700" marR="5080" algn="ctr">
              <a:lnSpc>
                <a:spcPts val="3190"/>
              </a:lnSpc>
              <a:spcBef>
                <a:spcPts val="355"/>
              </a:spcBef>
              <a:tabLst>
                <a:tab pos="1582420" algn="l"/>
                <a:tab pos="2222500" algn="l"/>
                <a:tab pos="4525010" algn="l"/>
                <a:tab pos="4868545" algn="l"/>
              </a:tabLst>
            </a:pPr>
            <a:r>
              <a:rPr sz="2800" b="1" spc="130" dirty="0">
                <a:solidFill>
                  <a:srgbClr val="626B85"/>
                </a:solidFill>
                <a:latin typeface="Georgia"/>
                <a:cs typeface="Georgia"/>
              </a:rPr>
              <a:t>PATTO</a:t>
            </a:r>
            <a:r>
              <a:rPr sz="2800" b="1" dirty="0">
                <a:solidFill>
                  <a:srgbClr val="626B85"/>
                </a:solidFill>
                <a:latin typeface="Georgia"/>
                <a:cs typeface="Georgia"/>
              </a:rPr>
              <a:t>	</a:t>
            </a:r>
            <a:r>
              <a:rPr sz="2800" b="1" spc="35" dirty="0">
                <a:solidFill>
                  <a:srgbClr val="626B85"/>
                </a:solidFill>
                <a:latin typeface="Georgia"/>
                <a:cs typeface="Georgia"/>
              </a:rPr>
              <a:t>DI</a:t>
            </a:r>
            <a:r>
              <a:rPr sz="2800" b="1" dirty="0">
                <a:solidFill>
                  <a:srgbClr val="626B85"/>
                </a:solidFill>
                <a:latin typeface="Georgia"/>
                <a:cs typeface="Georgia"/>
              </a:rPr>
              <a:t>	</a:t>
            </a:r>
            <a:r>
              <a:rPr sz="2800" b="1" spc="145" dirty="0">
                <a:solidFill>
                  <a:srgbClr val="626B85"/>
                </a:solidFill>
                <a:latin typeface="Georgia"/>
                <a:cs typeface="Georgia"/>
              </a:rPr>
              <a:t>FAMIGLIA</a:t>
            </a:r>
            <a:r>
              <a:rPr sz="2800" b="1" dirty="0">
                <a:solidFill>
                  <a:srgbClr val="626B85"/>
                </a:solidFill>
                <a:latin typeface="Georgia"/>
                <a:cs typeface="Georgia"/>
              </a:rPr>
              <a:t>	</a:t>
            </a:r>
            <a:r>
              <a:rPr lang="it-IT" sz="2800" b="1" spc="-50" dirty="0">
                <a:solidFill>
                  <a:srgbClr val="626B85"/>
                </a:solidFill>
                <a:latin typeface="Georgia"/>
                <a:cs typeface="Georgia"/>
              </a:rPr>
              <a:t>in rapporto al divieto di </a:t>
            </a:r>
            <a:r>
              <a:rPr sz="2800" b="1" dirty="0">
                <a:solidFill>
                  <a:srgbClr val="626B85"/>
                </a:solidFill>
                <a:latin typeface="Georgia"/>
                <a:cs typeface="Georgia"/>
              </a:rPr>
              <a:t>	</a:t>
            </a:r>
            <a:endParaRPr lang="it-IT" sz="2800" b="1" dirty="0">
              <a:solidFill>
                <a:srgbClr val="626B85"/>
              </a:solidFill>
              <a:latin typeface="Georgia"/>
              <a:cs typeface="Georgia"/>
            </a:endParaRPr>
          </a:p>
          <a:p>
            <a:pPr marL="12700" marR="5080" algn="ctr">
              <a:lnSpc>
                <a:spcPts val="3190"/>
              </a:lnSpc>
              <a:spcBef>
                <a:spcPts val="355"/>
              </a:spcBef>
              <a:tabLst>
                <a:tab pos="1582420" algn="l"/>
                <a:tab pos="2222500" algn="l"/>
                <a:tab pos="4525010" algn="l"/>
                <a:tab pos="4868545" algn="l"/>
              </a:tabLst>
            </a:pPr>
            <a:r>
              <a:rPr sz="2800" b="1" spc="125" dirty="0">
                <a:solidFill>
                  <a:srgbClr val="626B85"/>
                </a:solidFill>
                <a:latin typeface="Georgia"/>
                <a:cs typeface="Georgia"/>
              </a:rPr>
              <a:t>PATTI </a:t>
            </a:r>
            <a:r>
              <a:rPr sz="2800" b="1" spc="155" dirty="0">
                <a:solidFill>
                  <a:srgbClr val="626B85"/>
                </a:solidFill>
                <a:latin typeface="Georgia"/>
                <a:cs typeface="Georgia"/>
              </a:rPr>
              <a:t>SUCCESSORI</a:t>
            </a:r>
            <a:endParaRPr lang="it-IT" sz="2800" b="1" spc="155" dirty="0">
              <a:solidFill>
                <a:srgbClr val="626B85"/>
              </a:solidFill>
              <a:latin typeface="Georgia"/>
              <a:cs typeface="Georgia"/>
            </a:endParaRPr>
          </a:p>
          <a:p>
            <a:pPr marL="12700" marR="5080" algn="ctr">
              <a:lnSpc>
                <a:spcPts val="3190"/>
              </a:lnSpc>
              <a:spcBef>
                <a:spcPts val="355"/>
              </a:spcBef>
              <a:tabLst>
                <a:tab pos="1582420" algn="l"/>
                <a:tab pos="2222500" algn="l"/>
                <a:tab pos="4525010" algn="l"/>
                <a:tab pos="4868545" algn="l"/>
              </a:tabLst>
            </a:pPr>
            <a:endParaRPr lang="it-IT" sz="2800" b="1" spc="155" dirty="0">
              <a:solidFill>
                <a:srgbClr val="626B85"/>
              </a:solidFill>
              <a:latin typeface="Georgia"/>
              <a:cs typeface="Georgia"/>
            </a:endParaRPr>
          </a:p>
          <a:p>
            <a:pPr marL="12700" marR="5080" algn="ctr">
              <a:lnSpc>
                <a:spcPts val="3190"/>
              </a:lnSpc>
              <a:spcBef>
                <a:spcPts val="355"/>
              </a:spcBef>
              <a:tabLst>
                <a:tab pos="1582420" algn="l"/>
                <a:tab pos="2222500" algn="l"/>
                <a:tab pos="4525010" algn="l"/>
                <a:tab pos="4868545" algn="l"/>
              </a:tabLst>
            </a:pPr>
            <a:r>
              <a:rPr lang="it-IT" sz="2800" b="1" spc="155" dirty="0">
                <a:solidFill>
                  <a:srgbClr val="626B85"/>
                </a:solidFill>
                <a:latin typeface="Georgia"/>
                <a:cs typeface="Georgia"/>
              </a:rPr>
              <a:t>Strumenti alternativi</a:t>
            </a:r>
            <a:endParaRPr sz="2800" dirty="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795"/>
              </a:spcBef>
            </a:pPr>
            <a:endParaRPr sz="2800" dirty="0">
              <a:latin typeface="Georgia"/>
              <a:cs typeface="Georgia"/>
            </a:endParaRPr>
          </a:p>
          <a:p>
            <a:pPr marL="1270" algn="ctr">
              <a:lnSpc>
                <a:spcPct val="100000"/>
              </a:lnSpc>
              <a:tabLst>
                <a:tab pos="1456055" algn="l"/>
                <a:tab pos="1994535" algn="l"/>
                <a:tab pos="3923665" algn="l"/>
              </a:tabLst>
            </a:pPr>
            <a:r>
              <a:rPr sz="2400" b="1" spc="160" dirty="0">
                <a:solidFill>
                  <a:srgbClr val="626B85"/>
                </a:solidFill>
                <a:latin typeface="Georgia"/>
                <a:cs typeface="Georgia"/>
              </a:rPr>
              <a:t>Trento,</a:t>
            </a:r>
            <a:r>
              <a:rPr sz="2400" b="1" dirty="0">
                <a:solidFill>
                  <a:srgbClr val="626B85"/>
                </a:solidFill>
                <a:latin typeface="Georgia"/>
                <a:cs typeface="Georgia"/>
              </a:rPr>
              <a:t>	</a:t>
            </a:r>
            <a:r>
              <a:rPr sz="2400" b="1" spc="75" dirty="0">
                <a:solidFill>
                  <a:srgbClr val="626B85"/>
                </a:solidFill>
                <a:latin typeface="Georgia"/>
                <a:cs typeface="Georgia"/>
              </a:rPr>
              <a:t>23</a:t>
            </a:r>
            <a:r>
              <a:rPr sz="2400" b="1" dirty="0">
                <a:solidFill>
                  <a:srgbClr val="626B85"/>
                </a:solidFill>
                <a:latin typeface="Georgia"/>
                <a:cs typeface="Georgia"/>
              </a:rPr>
              <a:t>	</a:t>
            </a:r>
            <a:r>
              <a:rPr sz="2400" b="1" spc="165" dirty="0">
                <a:solidFill>
                  <a:srgbClr val="626B85"/>
                </a:solidFill>
                <a:latin typeface="Georgia"/>
                <a:cs typeface="Georgia"/>
              </a:rPr>
              <a:t>settembre</a:t>
            </a:r>
            <a:r>
              <a:rPr sz="2400" b="1" dirty="0">
                <a:solidFill>
                  <a:srgbClr val="626B85"/>
                </a:solidFill>
                <a:latin typeface="Georgia"/>
                <a:cs typeface="Georgia"/>
              </a:rPr>
              <a:t>	</a:t>
            </a:r>
            <a:r>
              <a:rPr sz="2400" b="1" spc="130" dirty="0">
                <a:solidFill>
                  <a:srgbClr val="626B85"/>
                </a:solidFill>
                <a:latin typeface="Georgia"/>
                <a:cs typeface="Georgia"/>
              </a:rPr>
              <a:t>2025</a:t>
            </a:r>
            <a:endParaRPr sz="2400" dirty="0">
              <a:latin typeface="Georgia"/>
              <a:cs typeface="Georgia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B7B30FF-291A-475E-88D2-B3CFE6E747F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1</a:t>
            </a:fld>
            <a:endParaRPr lang="it-IT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04794" y="584962"/>
            <a:ext cx="2761615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799699"/>
                </a:solidFill>
              </a:rPr>
              <a:t>PATTO</a:t>
            </a:r>
            <a:r>
              <a:rPr spc="-85" dirty="0">
                <a:solidFill>
                  <a:srgbClr val="799699"/>
                </a:solidFill>
              </a:rPr>
              <a:t> </a:t>
            </a:r>
            <a:r>
              <a:rPr dirty="0">
                <a:solidFill>
                  <a:srgbClr val="799699"/>
                </a:solidFill>
              </a:rPr>
              <a:t>DI</a:t>
            </a:r>
            <a:r>
              <a:rPr spc="-60" dirty="0">
                <a:solidFill>
                  <a:srgbClr val="799699"/>
                </a:solidFill>
              </a:rPr>
              <a:t> </a:t>
            </a:r>
            <a:r>
              <a:rPr spc="-10" dirty="0">
                <a:solidFill>
                  <a:srgbClr val="799699"/>
                </a:solidFill>
              </a:rPr>
              <a:t>FAMIGLIA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84428" y="1103248"/>
            <a:ext cx="8006715" cy="5577809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675"/>
              </a:spcBef>
            </a:pPr>
            <a:r>
              <a:rPr sz="2400" dirty="0">
                <a:latin typeface="Georgia"/>
                <a:cs typeface="Georgia"/>
              </a:rPr>
              <a:t>La</a:t>
            </a:r>
            <a:r>
              <a:rPr sz="2400" spc="-6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legge</a:t>
            </a:r>
            <a:r>
              <a:rPr sz="2400" spc="-6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14</a:t>
            </a:r>
            <a:r>
              <a:rPr sz="2400" spc="-6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febbraio</a:t>
            </a:r>
            <a:r>
              <a:rPr sz="2400" spc="-1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2006</a:t>
            </a:r>
            <a:r>
              <a:rPr sz="2400" spc="-3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n.</a:t>
            </a:r>
            <a:r>
              <a:rPr sz="2400" spc="-7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55</a:t>
            </a:r>
            <a:r>
              <a:rPr sz="2400" spc="-6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ha</a:t>
            </a:r>
            <a:r>
              <a:rPr sz="2400" spc="-7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introdotto</a:t>
            </a:r>
            <a:r>
              <a:rPr sz="2400" spc="-80" dirty="0">
                <a:latin typeface="Georgia"/>
                <a:cs typeface="Georgia"/>
              </a:rPr>
              <a:t> </a:t>
            </a:r>
            <a:r>
              <a:rPr sz="2400" spc="-25" dirty="0">
                <a:latin typeface="Georgia"/>
                <a:cs typeface="Georgia"/>
              </a:rPr>
              <a:t>nel</a:t>
            </a:r>
            <a:endParaRPr sz="2400" dirty="0">
              <a:latin typeface="Georgia"/>
              <a:cs typeface="Georgia"/>
            </a:endParaRPr>
          </a:p>
          <a:p>
            <a:pPr marL="2000250" algn="just">
              <a:lnSpc>
                <a:spcPct val="100000"/>
              </a:lnSpc>
              <a:spcBef>
                <a:spcPts val="580"/>
              </a:spcBef>
            </a:pPr>
            <a:r>
              <a:rPr sz="2400" b="1" dirty="0">
                <a:solidFill>
                  <a:srgbClr val="FF0000"/>
                </a:solidFill>
                <a:latin typeface="Georgia"/>
                <a:cs typeface="Georgia"/>
              </a:rPr>
              <a:t>Libro</a:t>
            </a:r>
            <a:r>
              <a:rPr sz="2400" b="1" spc="-5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b="1" dirty="0">
                <a:solidFill>
                  <a:srgbClr val="FF0000"/>
                </a:solidFill>
                <a:latin typeface="Georgia"/>
                <a:cs typeface="Georgia"/>
              </a:rPr>
              <a:t>II</a:t>
            </a:r>
            <a:r>
              <a:rPr sz="2400" b="1" spc="-1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b="1" dirty="0">
                <a:solidFill>
                  <a:srgbClr val="FF0000"/>
                </a:solidFill>
                <a:latin typeface="Georgia"/>
                <a:cs typeface="Georgia"/>
              </a:rPr>
              <a:t>–</a:t>
            </a:r>
            <a:r>
              <a:rPr sz="2400" b="1" spc="-4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b="1" dirty="0">
                <a:solidFill>
                  <a:srgbClr val="FF0000"/>
                </a:solidFill>
                <a:latin typeface="Georgia"/>
                <a:cs typeface="Georgia"/>
              </a:rPr>
              <a:t>Le</a:t>
            </a:r>
            <a:r>
              <a:rPr sz="2400" b="1" spc="-3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Georgia"/>
                <a:cs typeface="Georgia"/>
              </a:rPr>
              <a:t>Successioni:</a:t>
            </a:r>
            <a:endParaRPr sz="2400" dirty="0">
              <a:latin typeface="Georgia"/>
              <a:cs typeface="Georgia"/>
            </a:endParaRPr>
          </a:p>
          <a:p>
            <a:pPr marL="283845" marR="15240" indent="-271145" algn="just">
              <a:lnSpc>
                <a:spcPct val="100000"/>
              </a:lnSpc>
              <a:spcBef>
                <a:spcPts val="580"/>
              </a:spcBef>
              <a:buClr>
                <a:srgbClr val="D16147"/>
              </a:buClr>
              <a:buSzPct val="85416"/>
              <a:buFont typeface="Segoe UI Symbol"/>
              <a:buChar char="⚫"/>
              <a:tabLst>
                <a:tab pos="287020" algn="l"/>
              </a:tabLst>
            </a:pPr>
            <a:r>
              <a:rPr sz="2400" dirty="0">
                <a:latin typeface="Georgia"/>
                <a:cs typeface="Georgia"/>
              </a:rPr>
              <a:t>al</a:t>
            </a:r>
            <a:r>
              <a:rPr sz="2400" spc="95" dirty="0">
                <a:latin typeface="Georgia"/>
                <a:cs typeface="Georgia"/>
              </a:rPr>
              <a:t> 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Titolo</a:t>
            </a:r>
            <a:r>
              <a:rPr sz="2400" u="sng" spc="9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IV</a:t>
            </a:r>
            <a:r>
              <a:rPr sz="2400" u="sng" spc="9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(Divisione</a:t>
            </a:r>
            <a:r>
              <a:rPr sz="2400" dirty="0">
                <a:latin typeface="Georgia"/>
                <a:cs typeface="Georgia"/>
              </a:rPr>
              <a:t>):</a:t>
            </a:r>
            <a:r>
              <a:rPr sz="2400" spc="9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gli</a:t>
            </a:r>
            <a:r>
              <a:rPr sz="2400" spc="9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artt.</a:t>
            </a:r>
            <a:r>
              <a:rPr sz="2400" spc="9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768</a:t>
            </a:r>
            <a:r>
              <a:rPr sz="2400" spc="10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bis</a:t>
            </a:r>
            <a:r>
              <a:rPr sz="2400" spc="8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e</a:t>
            </a:r>
            <a:r>
              <a:rPr sz="2400" spc="90" dirty="0">
                <a:latin typeface="Georgia"/>
                <a:cs typeface="Georgia"/>
              </a:rPr>
              <a:t>  </a:t>
            </a:r>
            <a:r>
              <a:rPr sz="2400" spc="-10" dirty="0">
                <a:latin typeface="Georgia"/>
                <a:cs typeface="Georgia"/>
              </a:rPr>
              <a:t>seguenti, 	</a:t>
            </a:r>
            <a:r>
              <a:rPr sz="2400" dirty="0">
                <a:latin typeface="Georgia"/>
                <a:cs typeface="Georgia"/>
              </a:rPr>
              <a:t>dedicati</a:t>
            </a:r>
            <a:r>
              <a:rPr sz="2400" spc="-3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al</a:t>
            </a:r>
            <a:r>
              <a:rPr sz="2400" spc="-4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patto</a:t>
            </a:r>
            <a:r>
              <a:rPr sz="2400" spc="-4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di</a:t>
            </a:r>
            <a:r>
              <a:rPr sz="2400" spc="-5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famiglia,</a:t>
            </a:r>
            <a:r>
              <a:rPr sz="2400" spc="-4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definito</a:t>
            </a:r>
            <a:r>
              <a:rPr sz="2400" spc="-5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“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il</a:t>
            </a:r>
            <a:r>
              <a:rPr sz="2400" i="1" spc="-4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contratto</a:t>
            </a:r>
            <a:r>
              <a:rPr sz="2400" i="1" spc="-3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con</a:t>
            </a:r>
            <a:r>
              <a:rPr sz="2400" i="1" spc="-45" dirty="0">
                <a:latin typeface="Georgia"/>
                <a:cs typeface="Georgia"/>
              </a:rPr>
              <a:t> </a:t>
            </a:r>
            <a:r>
              <a:rPr sz="2400" i="1" spc="-25" dirty="0">
                <a:latin typeface="Georgia"/>
                <a:cs typeface="Georgia"/>
              </a:rPr>
              <a:t>cui</a:t>
            </a:r>
            <a:endParaRPr sz="2400" dirty="0">
              <a:latin typeface="Georgia"/>
              <a:cs typeface="Georgia"/>
            </a:endParaRPr>
          </a:p>
          <a:p>
            <a:pPr marL="287020" marR="5080" algn="just">
              <a:lnSpc>
                <a:spcPct val="100000"/>
              </a:lnSpc>
            </a:pPr>
            <a:r>
              <a:rPr sz="2400" i="1" spc="-10" dirty="0">
                <a:latin typeface="Georgia"/>
                <a:cs typeface="Georgia"/>
              </a:rPr>
              <a:t>....l’imprenditore</a:t>
            </a:r>
            <a:r>
              <a:rPr sz="2400" i="1" spc="-80" dirty="0">
                <a:latin typeface="Georgia"/>
                <a:cs typeface="Georgia"/>
              </a:rPr>
              <a:t> </a:t>
            </a:r>
            <a:r>
              <a:rPr sz="2400" i="1" spc="-10" dirty="0">
                <a:latin typeface="Georgia"/>
                <a:cs typeface="Georgia"/>
              </a:rPr>
              <a:t>trasferisce,</a:t>
            </a:r>
            <a:r>
              <a:rPr sz="2400" i="1" spc="-75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in</a:t>
            </a:r>
            <a:r>
              <a:rPr sz="2400" i="1" spc="-75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tutto</a:t>
            </a:r>
            <a:r>
              <a:rPr sz="2400" i="1" spc="-65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o</a:t>
            </a:r>
            <a:r>
              <a:rPr sz="2400" i="1" spc="-70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in</a:t>
            </a:r>
            <a:r>
              <a:rPr sz="2400" i="1" spc="-75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parte,</a:t>
            </a:r>
            <a:r>
              <a:rPr sz="2400" i="1" spc="-70" dirty="0">
                <a:latin typeface="Georgia"/>
                <a:cs typeface="Georgia"/>
              </a:rPr>
              <a:t> </a:t>
            </a:r>
            <a:r>
              <a:rPr sz="2400" i="1" spc="-10" dirty="0">
                <a:latin typeface="Georgia"/>
                <a:cs typeface="Georgia"/>
              </a:rPr>
              <a:t>l’</a:t>
            </a:r>
            <a:r>
              <a:rPr sz="2400" i="1" spc="-10" dirty="0">
                <a:solidFill>
                  <a:srgbClr val="FF0000"/>
                </a:solidFill>
                <a:latin typeface="Georgia"/>
                <a:cs typeface="Georgia"/>
              </a:rPr>
              <a:t>azienda </a:t>
            </a:r>
            <a:r>
              <a:rPr sz="2400" i="1" dirty="0">
                <a:latin typeface="Georgia"/>
                <a:cs typeface="Georgia"/>
              </a:rPr>
              <a:t>e</a:t>
            </a:r>
            <a:r>
              <a:rPr sz="2400" i="1" spc="560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il</a:t>
            </a:r>
            <a:r>
              <a:rPr sz="2400" i="1" spc="575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titolare</a:t>
            </a:r>
            <a:r>
              <a:rPr sz="2400" i="1" spc="565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di</a:t>
            </a:r>
            <a:r>
              <a:rPr sz="2400" i="1" spc="575" dirty="0">
                <a:latin typeface="Georgia"/>
                <a:cs typeface="Georgia"/>
              </a:rPr>
              <a:t>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partecipazioni</a:t>
            </a:r>
            <a:r>
              <a:rPr sz="2400" i="1" spc="57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societarie</a:t>
            </a:r>
            <a:r>
              <a:rPr sz="2400" i="1" spc="58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trasferisce</a:t>
            </a:r>
            <a:r>
              <a:rPr sz="2400" i="1" spc="560" dirty="0">
                <a:latin typeface="Georgia"/>
                <a:cs typeface="Georgia"/>
              </a:rPr>
              <a:t> </a:t>
            </a:r>
            <a:r>
              <a:rPr sz="2400" i="1" spc="-25" dirty="0">
                <a:latin typeface="Georgia"/>
                <a:cs typeface="Georgia"/>
              </a:rPr>
              <a:t>in </a:t>
            </a:r>
            <a:r>
              <a:rPr sz="2400" i="1" spc="-10" dirty="0">
                <a:latin typeface="Georgia"/>
                <a:cs typeface="Georgia"/>
              </a:rPr>
              <a:t>tutto</a:t>
            </a:r>
            <a:r>
              <a:rPr sz="2400" i="1" spc="-135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o</a:t>
            </a:r>
            <a:r>
              <a:rPr sz="2400" i="1" spc="-130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in</a:t>
            </a:r>
            <a:r>
              <a:rPr sz="2400" i="1" spc="-135" dirty="0">
                <a:latin typeface="Georgia"/>
                <a:cs typeface="Georgia"/>
              </a:rPr>
              <a:t> </a:t>
            </a:r>
            <a:r>
              <a:rPr sz="2400" i="1" spc="-20" dirty="0">
                <a:latin typeface="Georgia"/>
                <a:cs typeface="Georgia"/>
              </a:rPr>
              <a:t>parte</a:t>
            </a:r>
            <a:r>
              <a:rPr sz="2400" i="1" spc="-135" dirty="0">
                <a:latin typeface="Georgia"/>
                <a:cs typeface="Georgia"/>
              </a:rPr>
              <a:t> </a:t>
            </a:r>
            <a:r>
              <a:rPr sz="2400" i="1" spc="-10" dirty="0">
                <a:latin typeface="Georgia"/>
                <a:cs typeface="Georgia"/>
              </a:rPr>
              <a:t>le</a:t>
            </a:r>
            <a:r>
              <a:rPr sz="2400" i="1" spc="-145" dirty="0">
                <a:latin typeface="Georgia"/>
                <a:cs typeface="Georgia"/>
              </a:rPr>
              <a:t> </a:t>
            </a:r>
            <a:r>
              <a:rPr sz="2400" i="1" spc="-10" dirty="0">
                <a:latin typeface="Georgia"/>
                <a:cs typeface="Georgia"/>
              </a:rPr>
              <a:t>proprie</a:t>
            </a:r>
            <a:r>
              <a:rPr sz="2400" i="1" spc="-135" dirty="0">
                <a:latin typeface="Georgia"/>
                <a:cs typeface="Georgia"/>
              </a:rPr>
              <a:t> </a:t>
            </a:r>
            <a:r>
              <a:rPr sz="2400" i="1" spc="-10" dirty="0">
                <a:latin typeface="Georgia"/>
                <a:cs typeface="Georgia"/>
              </a:rPr>
              <a:t>quote,</a:t>
            </a:r>
            <a:r>
              <a:rPr sz="2400" i="1" spc="-105" dirty="0">
                <a:latin typeface="Georgia"/>
                <a:cs typeface="Georgia"/>
              </a:rPr>
              <a:t> </a:t>
            </a:r>
            <a:r>
              <a:rPr sz="2400" i="1" spc="-20" dirty="0">
                <a:solidFill>
                  <a:srgbClr val="FF0000"/>
                </a:solidFill>
                <a:latin typeface="Georgia"/>
                <a:cs typeface="Georgia"/>
              </a:rPr>
              <a:t>ad</a:t>
            </a:r>
            <a:r>
              <a:rPr sz="2400" i="1" spc="-12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uno</a:t>
            </a:r>
            <a:r>
              <a:rPr sz="2400" i="1" spc="-13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o</a:t>
            </a:r>
            <a:r>
              <a:rPr sz="2400" i="1" spc="-13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più</a:t>
            </a:r>
            <a:r>
              <a:rPr sz="2400" i="1" spc="-12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spc="-10" dirty="0">
                <a:solidFill>
                  <a:srgbClr val="FF0000"/>
                </a:solidFill>
                <a:latin typeface="Georgia"/>
                <a:cs typeface="Georgia"/>
              </a:rPr>
              <a:t>discendenti</a:t>
            </a:r>
            <a:r>
              <a:rPr sz="2400" i="1" spc="-10" dirty="0">
                <a:latin typeface="Georgia"/>
                <a:cs typeface="Georgia"/>
              </a:rPr>
              <a:t>”</a:t>
            </a:r>
            <a:endParaRPr sz="2400" dirty="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1285"/>
              </a:spcBef>
            </a:pPr>
            <a:endParaRPr sz="2400" dirty="0">
              <a:latin typeface="Georgia"/>
              <a:cs typeface="Georgia"/>
            </a:endParaRPr>
          </a:p>
          <a:p>
            <a:pPr marL="283845" marR="9525" indent="-271145" algn="just">
              <a:lnSpc>
                <a:spcPct val="100000"/>
              </a:lnSpc>
              <a:buClr>
                <a:srgbClr val="D16147"/>
              </a:buClr>
              <a:buSzPct val="85416"/>
              <a:buFont typeface="Segoe UI Symbol"/>
              <a:buChar char="⚫"/>
              <a:tabLst>
                <a:tab pos="287020" algn="l"/>
              </a:tabLst>
            </a:pPr>
            <a:r>
              <a:rPr sz="2400" i="1" dirty="0">
                <a:latin typeface="Georgia"/>
                <a:cs typeface="Georgia"/>
              </a:rPr>
              <a:t>al</a:t>
            </a:r>
            <a:r>
              <a:rPr sz="2400" i="1" spc="55" dirty="0">
                <a:latin typeface="Georgia"/>
                <a:cs typeface="Georgia"/>
              </a:rPr>
              <a:t> </a:t>
            </a:r>
            <a:r>
              <a:rPr sz="2400" i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Titolo</a:t>
            </a:r>
            <a:r>
              <a:rPr sz="2400" i="1" u="sng" spc="5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i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I</a:t>
            </a:r>
            <a:r>
              <a:rPr sz="2400" i="1" u="sng" spc="4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i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(Disp.</a:t>
            </a:r>
            <a:r>
              <a:rPr sz="2400" i="1" u="sng" spc="3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i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Generali</a:t>
            </a:r>
            <a:r>
              <a:rPr sz="2400" i="1" u="sng" spc="4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i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sulle</a:t>
            </a:r>
            <a:r>
              <a:rPr sz="2400" i="1" u="sng" spc="4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i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Successioni</a:t>
            </a:r>
            <a:r>
              <a:rPr sz="2400" i="1" dirty="0">
                <a:latin typeface="Georgia"/>
                <a:cs typeface="Georgia"/>
              </a:rPr>
              <a:t>),</a:t>
            </a:r>
            <a:r>
              <a:rPr sz="2400" i="1" spc="250" dirty="0">
                <a:latin typeface="Georgia"/>
                <a:cs typeface="Georgia"/>
              </a:rPr>
              <a:t>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all’art.</a:t>
            </a:r>
            <a:r>
              <a:rPr sz="2400" i="1" spc="5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spc="-25" dirty="0">
                <a:solidFill>
                  <a:srgbClr val="FF0000"/>
                </a:solidFill>
                <a:latin typeface="Georgia"/>
                <a:cs typeface="Georgia"/>
              </a:rPr>
              <a:t>458 	</a:t>
            </a:r>
            <a:r>
              <a:rPr sz="2400" i="1" dirty="0">
                <a:latin typeface="Georgia"/>
                <a:cs typeface="Georgia"/>
              </a:rPr>
              <a:t>(Divieto</a:t>
            </a:r>
            <a:r>
              <a:rPr sz="2400" i="1" spc="145" dirty="0">
                <a:latin typeface="Georgia"/>
                <a:cs typeface="Georgia"/>
              </a:rPr>
              <a:t>  </a:t>
            </a:r>
            <a:r>
              <a:rPr sz="2400" i="1" dirty="0">
                <a:latin typeface="Georgia"/>
                <a:cs typeface="Georgia"/>
              </a:rPr>
              <a:t>dei</a:t>
            </a:r>
            <a:r>
              <a:rPr sz="2400" i="1" spc="150" dirty="0">
                <a:latin typeface="Georgia"/>
                <a:cs typeface="Georgia"/>
              </a:rPr>
              <a:t>  </a:t>
            </a:r>
            <a:r>
              <a:rPr sz="2400" i="1" dirty="0">
                <a:latin typeface="Georgia"/>
                <a:cs typeface="Georgia"/>
              </a:rPr>
              <a:t>patti</a:t>
            </a:r>
            <a:r>
              <a:rPr sz="2400" i="1" spc="150" dirty="0">
                <a:latin typeface="Georgia"/>
                <a:cs typeface="Georgia"/>
              </a:rPr>
              <a:t>  </a:t>
            </a:r>
            <a:r>
              <a:rPr sz="2400" i="1" dirty="0">
                <a:latin typeface="Georgia"/>
                <a:cs typeface="Georgia"/>
              </a:rPr>
              <a:t>successori)</a:t>
            </a:r>
            <a:r>
              <a:rPr sz="2400" i="1" spc="150" dirty="0">
                <a:latin typeface="Georgia"/>
                <a:cs typeface="Georgia"/>
              </a:rPr>
              <a:t>  </a:t>
            </a:r>
            <a:r>
              <a:rPr sz="2400" i="1" dirty="0">
                <a:latin typeface="Georgia"/>
                <a:cs typeface="Georgia"/>
              </a:rPr>
              <a:t>l’inciso</a:t>
            </a:r>
            <a:r>
              <a:rPr sz="2400" i="1" spc="150" dirty="0">
                <a:latin typeface="Georgia"/>
                <a:cs typeface="Georgia"/>
              </a:rPr>
              <a:t>  </a:t>
            </a:r>
            <a:r>
              <a:rPr sz="2400" i="1" dirty="0">
                <a:latin typeface="Georgia"/>
                <a:cs typeface="Georgia"/>
              </a:rPr>
              <a:t>:</a:t>
            </a:r>
            <a:r>
              <a:rPr sz="2400" i="1" spc="145" dirty="0">
                <a:latin typeface="Georgia"/>
                <a:cs typeface="Georgia"/>
              </a:rPr>
              <a:t>  </a:t>
            </a:r>
            <a:r>
              <a:rPr sz="2400" i="1" dirty="0">
                <a:latin typeface="Georgia"/>
                <a:cs typeface="Georgia"/>
              </a:rPr>
              <a:t>«</a:t>
            </a:r>
            <a:r>
              <a:rPr sz="2400" i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Fatto</a:t>
            </a:r>
            <a:r>
              <a:rPr sz="2400" i="1" u="sng" spc="15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 </a:t>
            </a:r>
            <a:r>
              <a:rPr sz="2400" i="1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salvo</a:t>
            </a:r>
            <a:r>
              <a:rPr sz="2400" i="1" spc="-10" dirty="0">
                <a:latin typeface="Georgia"/>
                <a:cs typeface="Georgia"/>
              </a:rPr>
              <a:t> 	</a:t>
            </a:r>
            <a:r>
              <a:rPr sz="2400" i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quanto</a:t>
            </a:r>
            <a:r>
              <a:rPr sz="2400" i="1" u="sng" spc="-7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i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disposto</a:t>
            </a:r>
            <a:r>
              <a:rPr sz="2400" i="1" u="sng" spc="-4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i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dagli</a:t>
            </a:r>
            <a:r>
              <a:rPr sz="2400" i="1" u="sng" spc="-7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i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articoli</a:t>
            </a:r>
            <a:r>
              <a:rPr sz="2400" i="1" u="sng" spc="-4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i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768</a:t>
            </a:r>
            <a:r>
              <a:rPr sz="2400" i="1" u="sng" spc="-4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i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bis</a:t>
            </a:r>
            <a:r>
              <a:rPr sz="2400" i="1" u="sng" spc="-5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i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e</a:t>
            </a:r>
            <a:r>
              <a:rPr sz="2400" i="1" u="sng" spc="-5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i="1" u="sng" spc="-10" dirty="0" err="1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seguenti</a:t>
            </a:r>
            <a:endParaRPr lang="it-IT" sz="2400" i="1" u="sng" spc="-10" dirty="0">
              <a:uFill>
                <a:solidFill>
                  <a:srgbClr val="000000"/>
                </a:solidFill>
              </a:uFill>
              <a:latin typeface="Georgia"/>
              <a:cs typeface="Georgia"/>
            </a:endParaRPr>
          </a:p>
          <a:p>
            <a:pPr marL="283845" marR="9525" indent="-271145" algn="just">
              <a:lnSpc>
                <a:spcPct val="100000"/>
              </a:lnSpc>
              <a:buClr>
                <a:srgbClr val="D16147"/>
              </a:buClr>
              <a:buSzPct val="85416"/>
              <a:buFont typeface="Segoe UI Symbol"/>
              <a:buChar char="⚫"/>
              <a:tabLst>
                <a:tab pos="287020" algn="l"/>
              </a:tabLst>
            </a:pPr>
            <a:endParaRPr lang="it-IT" sz="2400" i="1" u="sng" spc="-10" dirty="0">
              <a:uFill>
                <a:solidFill>
                  <a:srgbClr val="000000"/>
                </a:solidFill>
              </a:uFill>
              <a:latin typeface="Georgia"/>
              <a:cs typeface="Georgia"/>
            </a:endParaRPr>
          </a:p>
          <a:p>
            <a:pPr marL="12700" marR="9525" algn="ctr">
              <a:lnSpc>
                <a:spcPct val="100000"/>
              </a:lnSpc>
              <a:buClr>
                <a:srgbClr val="D16147"/>
              </a:buClr>
              <a:buSzPct val="85416"/>
              <a:tabLst>
                <a:tab pos="287020" algn="l"/>
              </a:tabLst>
            </a:pPr>
            <a:r>
              <a:rPr lang="it-IT" sz="2400" i="1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Quindi il </a:t>
            </a:r>
            <a:r>
              <a:rPr lang="it-IT" sz="2400" i="1" u="sng" spc="-10" dirty="0" err="1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PdF</a:t>
            </a:r>
            <a:r>
              <a:rPr lang="it-IT" sz="2400" i="1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 </a:t>
            </a:r>
            <a:r>
              <a:rPr lang="it-IT" sz="2400" i="1" u="sng" spc="-1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DEROGA</a:t>
            </a:r>
            <a:r>
              <a:rPr lang="it-IT" sz="2400" i="1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al divieto dei patti successori (Cass. </a:t>
            </a:r>
            <a:endParaRPr sz="2400" dirty="0">
              <a:latin typeface="Georgia"/>
              <a:cs typeface="Georgia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0D7DD0A-582D-A29B-3A21-5B259FF7D13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2</a:t>
            </a:fld>
            <a:endParaRPr lang="it-I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5868" y="766201"/>
            <a:ext cx="8171815" cy="4495800"/>
          </a:xfrm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180340" algn="ctr">
              <a:lnSpc>
                <a:spcPct val="100000"/>
              </a:lnSpc>
              <a:spcBef>
                <a:spcPts val="1780"/>
              </a:spcBef>
            </a:pP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DUBBI</a:t>
            </a:r>
            <a:r>
              <a:rPr sz="2800" spc="-114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Georgia"/>
                <a:cs typeface="Georgia"/>
              </a:rPr>
              <a:t>INTERPRETATIVI</a:t>
            </a:r>
            <a:endParaRPr sz="2800">
              <a:latin typeface="Georgia"/>
              <a:cs typeface="Georgia"/>
            </a:endParaRPr>
          </a:p>
          <a:p>
            <a:pPr marL="12700" marR="5080" algn="just">
              <a:lnSpc>
                <a:spcPct val="149500"/>
              </a:lnSpc>
              <a:spcBef>
                <a:spcPts val="15"/>
              </a:spcBef>
            </a:pPr>
            <a:r>
              <a:rPr sz="2800" dirty="0">
                <a:latin typeface="Georgia"/>
                <a:cs typeface="Georgia"/>
              </a:rPr>
              <a:t>La</a:t>
            </a:r>
            <a:r>
              <a:rPr sz="2800" spc="56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«maldestra»</a:t>
            </a:r>
            <a:r>
              <a:rPr sz="2800" spc="56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formulazione</a:t>
            </a:r>
            <a:r>
              <a:rPr sz="2800" spc="57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della</a:t>
            </a:r>
            <a:r>
              <a:rPr sz="2800" spc="56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normativa</a:t>
            </a:r>
            <a:r>
              <a:rPr sz="2800" spc="550" dirty="0">
                <a:latin typeface="Georgia"/>
                <a:cs typeface="Georgia"/>
              </a:rPr>
              <a:t> </a:t>
            </a:r>
            <a:r>
              <a:rPr sz="2800" spc="-25" dirty="0">
                <a:latin typeface="Georgia"/>
                <a:cs typeface="Georgia"/>
              </a:rPr>
              <a:t>sul </a:t>
            </a:r>
            <a:r>
              <a:rPr sz="2800" dirty="0">
                <a:latin typeface="Georgia"/>
                <a:cs typeface="Georgia"/>
              </a:rPr>
              <a:t>patto</a:t>
            </a:r>
            <a:r>
              <a:rPr sz="2800" spc="105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di</a:t>
            </a:r>
            <a:r>
              <a:rPr sz="2800" spc="105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famiglia</a:t>
            </a:r>
            <a:r>
              <a:rPr sz="2800" spc="120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ha</a:t>
            </a:r>
            <a:r>
              <a:rPr sz="2800" spc="110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dato</a:t>
            </a:r>
            <a:r>
              <a:rPr sz="2800" spc="110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luogo</a:t>
            </a:r>
            <a:r>
              <a:rPr sz="2800" spc="110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a</a:t>
            </a:r>
            <a:r>
              <a:rPr sz="2800" spc="120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molteplici</a:t>
            </a:r>
            <a:r>
              <a:rPr sz="2800" spc="110" dirty="0">
                <a:latin typeface="Georgia"/>
                <a:cs typeface="Georgia"/>
              </a:rPr>
              <a:t>  </a:t>
            </a:r>
            <a:r>
              <a:rPr sz="2800" spc="-25" dirty="0">
                <a:latin typeface="Georgia"/>
                <a:cs typeface="Georgia"/>
              </a:rPr>
              <a:t>ed </a:t>
            </a:r>
            <a:r>
              <a:rPr sz="2800" dirty="0">
                <a:latin typeface="Georgia"/>
                <a:cs typeface="Georgia"/>
              </a:rPr>
              <a:t>importanti</a:t>
            </a:r>
            <a:r>
              <a:rPr sz="2800" spc="3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dubbi</a:t>
            </a:r>
            <a:r>
              <a:rPr sz="2800" spc="3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interpretativi</a:t>
            </a:r>
            <a:r>
              <a:rPr sz="2800" spc="4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(di</a:t>
            </a:r>
            <a:r>
              <a:rPr sz="2800" spc="3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natura</a:t>
            </a:r>
            <a:r>
              <a:rPr sz="2800" spc="45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civilistica </a:t>
            </a:r>
            <a:r>
              <a:rPr sz="2800" dirty="0">
                <a:latin typeface="Georgia"/>
                <a:cs typeface="Georgia"/>
              </a:rPr>
              <a:t>e</a:t>
            </a:r>
            <a:r>
              <a:rPr sz="2800" spc="6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conseguentemente</a:t>
            </a:r>
            <a:r>
              <a:rPr sz="2800" spc="6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fiscale),</a:t>
            </a:r>
            <a:r>
              <a:rPr sz="2800" spc="4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che</a:t>
            </a:r>
            <a:r>
              <a:rPr sz="2800" spc="5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hanno</a:t>
            </a:r>
            <a:r>
              <a:rPr sz="2800" spc="55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certamente </a:t>
            </a:r>
            <a:r>
              <a:rPr sz="2800" dirty="0">
                <a:latin typeface="Georgia"/>
                <a:cs typeface="Georgia"/>
              </a:rPr>
              <a:t>inciso</a:t>
            </a:r>
            <a:r>
              <a:rPr sz="2800" spc="515" dirty="0">
                <a:latin typeface="Georgia"/>
                <a:cs typeface="Georgia"/>
              </a:rPr>
              <a:t>  </a:t>
            </a:r>
            <a:r>
              <a:rPr sz="2800" b="1" dirty="0">
                <a:latin typeface="Georgia"/>
                <a:cs typeface="Georgia"/>
              </a:rPr>
              <a:t>in</a:t>
            </a:r>
            <a:r>
              <a:rPr sz="2800" b="1" spc="495" dirty="0">
                <a:latin typeface="Georgia"/>
                <a:cs typeface="Georgia"/>
              </a:rPr>
              <a:t>  </a:t>
            </a:r>
            <a:r>
              <a:rPr sz="2800" b="1" dirty="0">
                <a:latin typeface="Georgia"/>
                <a:cs typeface="Georgia"/>
              </a:rPr>
              <a:t>modo</a:t>
            </a:r>
            <a:r>
              <a:rPr sz="2800" b="1" spc="490" dirty="0">
                <a:latin typeface="Georgia"/>
                <a:cs typeface="Georgia"/>
              </a:rPr>
              <a:t>  </a:t>
            </a:r>
            <a:r>
              <a:rPr sz="2800" b="1" dirty="0">
                <a:latin typeface="Georgia"/>
                <a:cs typeface="Georgia"/>
              </a:rPr>
              <a:t>determinante</a:t>
            </a:r>
            <a:r>
              <a:rPr sz="2800" b="1" spc="509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sullo</a:t>
            </a:r>
            <a:r>
              <a:rPr sz="2800" spc="515" dirty="0">
                <a:latin typeface="Georgia"/>
                <a:cs typeface="Georgia"/>
              </a:rPr>
              <a:t>  </a:t>
            </a:r>
            <a:r>
              <a:rPr sz="2800" spc="-10" dirty="0">
                <a:latin typeface="Georgia"/>
                <a:cs typeface="Georgia"/>
              </a:rPr>
              <a:t>scarso </a:t>
            </a:r>
            <a:r>
              <a:rPr sz="2800" dirty="0">
                <a:latin typeface="Georgia"/>
                <a:cs typeface="Georgia"/>
              </a:rPr>
              <a:t>utilizzo</a:t>
            </a:r>
            <a:r>
              <a:rPr sz="2800" spc="-4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che</a:t>
            </a:r>
            <a:r>
              <a:rPr sz="2800" spc="-2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di</a:t>
            </a:r>
            <a:r>
              <a:rPr sz="2800" spc="-4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tale</a:t>
            </a:r>
            <a:r>
              <a:rPr sz="2800" spc="-2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strumento</a:t>
            </a:r>
            <a:r>
              <a:rPr sz="2800" spc="-3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si</a:t>
            </a:r>
            <a:r>
              <a:rPr sz="2800" spc="-3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è</a:t>
            </a:r>
            <a:r>
              <a:rPr sz="2800" spc="-25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fatto.</a:t>
            </a:r>
            <a:endParaRPr sz="2800">
              <a:latin typeface="Georgia"/>
              <a:cs typeface="Georgia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E2B727B7-6E3C-74C4-1250-7720CF1B404B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3</a:t>
            </a:fld>
            <a:endParaRPr lang="it-IT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9188" y="37220"/>
            <a:ext cx="7263765" cy="1943735"/>
          </a:xfrm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2393315">
              <a:lnSpc>
                <a:spcPct val="100000"/>
              </a:lnSpc>
              <a:spcBef>
                <a:spcPts val="1780"/>
              </a:spcBef>
            </a:pP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Lo</a:t>
            </a:r>
            <a:r>
              <a:rPr sz="2800" spc="-4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stesso</a:t>
            </a:r>
            <a:r>
              <a:rPr sz="2800" spc="-4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Georgia"/>
                <a:cs typeface="Georgia"/>
              </a:rPr>
              <a:t>“Legislatore”</a:t>
            </a:r>
            <a:endParaRPr sz="2800">
              <a:latin typeface="Georgia"/>
              <a:cs typeface="Georgia"/>
            </a:endParaRPr>
          </a:p>
          <a:p>
            <a:pPr marL="12700" marR="5080" indent="1203960">
              <a:lnSpc>
                <a:spcPct val="149300"/>
              </a:lnSpc>
              <a:spcBef>
                <a:spcPts val="25"/>
              </a:spcBef>
              <a:tabLst>
                <a:tab pos="1588770" algn="l"/>
                <a:tab pos="2106930" algn="l"/>
                <a:tab pos="3622675" algn="l"/>
                <a:tab pos="4168140" algn="l"/>
                <a:tab pos="5219700" algn="l"/>
                <a:tab pos="6220460" algn="l"/>
              </a:tabLst>
            </a:pPr>
            <a:r>
              <a:rPr sz="2800" dirty="0">
                <a:latin typeface="Georgia"/>
                <a:cs typeface="Georgia"/>
              </a:rPr>
              <a:t>in</a:t>
            </a:r>
            <a:r>
              <a:rPr sz="2800" spc="-4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persona</a:t>
            </a:r>
            <a:r>
              <a:rPr sz="2800" spc="-3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del</a:t>
            </a:r>
            <a:r>
              <a:rPr sz="2800" spc="-5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senatore</a:t>
            </a:r>
            <a:r>
              <a:rPr sz="2800" spc="-15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SEMERARO, Relatore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25" dirty="0">
                <a:latin typeface="Georgia"/>
                <a:cs typeface="Georgia"/>
              </a:rPr>
              <a:t>al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10" dirty="0">
                <a:latin typeface="Georgia"/>
                <a:cs typeface="Georgia"/>
              </a:rPr>
              <a:t>Disegno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25" dirty="0">
                <a:latin typeface="Georgia"/>
                <a:cs typeface="Georgia"/>
              </a:rPr>
              <a:t>di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10" dirty="0">
                <a:latin typeface="Georgia"/>
                <a:cs typeface="Georgia"/>
              </a:rPr>
              <a:t>legge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10" dirty="0">
                <a:latin typeface="Georgia"/>
                <a:cs typeface="Georgia"/>
              </a:rPr>
              <a:t>nella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20" dirty="0">
                <a:latin typeface="Georgia"/>
                <a:cs typeface="Georgia"/>
              </a:rPr>
              <a:t>seduta</a:t>
            </a:r>
            <a:endParaRPr sz="2800">
              <a:latin typeface="Georgia"/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7566" y="1527124"/>
            <a:ext cx="781685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spc="-10" dirty="0">
                <a:latin typeface="Georgia"/>
                <a:cs typeface="Georgia"/>
              </a:rPr>
              <a:t>della</a:t>
            </a:r>
            <a:endParaRPr sz="2800">
              <a:latin typeface="Georgia"/>
              <a:cs typeface="Georg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9188" y="1955556"/>
            <a:ext cx="8056880" cy="38677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49600"/>
              </a:lnSpc>
              <a:spcBef>
                <a:spcPts val="90"/>
              </a:spcBef>
              <a:tabLst>
                <a:tab pos="628015" algn="l"/>
                <a:tab pos="1164590" algn="l"/>
                <a:tab pos="1262380" algn="l"/>
                <a:tab pos="2552065" algn="l"/>
                <a:tab pos="3622675" algn="l"/>
                <a:tab pos="4143375" algn="l"/>
                <a:tab pos="5454650" algn="l"/>
                <a:tab pos="5713730" algn="l"/>
                <a:tab pos="6369685" algn="l"/>
                <a:tab pos="7771765" algn="l"/>
              </a:tabLst>
            </a:pPr>
            <a:r>
              <a:rPr sz="2800" dirty="0">
                <a:latin typeface="Georgia"/>
                <a:cs typeface="Georgia"/>
              </a:rPr>
              <a:t>commissione</a:t>
            </a:r>
            <a:r>
              <a:rPr sz="2800" spc="15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giustizia</a:t>
            </a:r>
            <a:r>
              <a:rPr sz="2800" spc="15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del</a:t>
            </a:r>
            <a:r>
              <a:rPr sz="2800" spc="14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Senato</a:t>
            </a:r>
            <a:r>
              <a:rPr sz="2800" spc="15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della</a:t>
            </a:r>
            <a:r>
              <a:rPr sz="2800" spc="125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Repubblica </a:t>
            </a:r>
            <a:r>
              <a:rPr sz="2800" spc="-25" dirty="0">
                <a:latin typeface="Georgia"/>
                <a:cs typeface="Georgia"/>
              </a:rPr>
              <a:t>del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25" dirty="0">
                <a:latin typeface="Georgia"/>
                <a:cs typeface="Georgia"/>
              </a:rPr>
              <a:t>26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10" dirty="0">
                <a:latin typeface="Georgia"/>
                <a:cs typeface="Georgia"/>
              </a:rPr>
              <a:t>gennaio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10" dirty="0">
                <a:latin typeface="Georgia"/>
                <a:cs typeface="Georgia"/>
              </a:rPr>
              <a:t>2006,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25" dirty="0">
                <a:solidFill>
                  <a:srgbClr val="FF0000"/>
                </a:solidFill>
                <a:latin typeface="Georgia"/>
                <a:cs typeface="Georgia"/>
              </a:rPr>
              <a:t>ha</a:t>
            </a: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	</a:t>
            </a:r>
            <a:r>
              <a:rPr sz="2800" spc="-10" dirty="0">
                <a:solidFill>
                  <a:srgbClr val="FF0000"/>
                </a:solidFill>
                <a:latin typeface="Georgia"/>
                <a:cs typeface="Georgia"/>
              </a:rPr>
              <a:t>invocato,</a:t>
            </a: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	</a:t>
            </a:r>
            <a:r>
              <a:rPr sz="2800" spc="-25" dirty="0">
                <a:solidFill>
                  <a:srgbClr val="FF0000"/>
                </a:solidFill>
                <a:latin typeface="Georgia"/>
                <a:cs typeface="Georgia"/>
              </a:rPr>
              <a:t>per</a:t>
            </a: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	</a:t>
            </a:r>
            <a:r>
              <a:rPr sz="2800" spc="-10" dirty="0">
                <a:solidFill>
                  <a:srgbClr val="FF0000"/>
                </a:solidFill>
                <a:latin typeface="Georgia"/>
                <a:cs typeface="Georgia"/>
              </a:rPr>
              <a:t>colmare</a:t>
            </a: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	</a:t>
            </a:r>
            <a:r>
              <a:rPr sz="2800" spc="-25" dirty="0">
                <a:solidFill>
                  <a:srgbClr val="FF0000"/>
                </a:solidFill>
                <a:latin typeface="Georgia"/>
                <a:cs typeface="Georgia"/>
              </a:rPr>
              <a:t>le </a:t>
            </a:r>
            <a:r>
              <a:rPr sz="2800" spc="-10" dirty="0">
                <a:solidFill>
                  <a:srgbClr val="FF0000"/>
                </a:solidFill>
                <a:latin typeface="Georgia"/>
                <a:cs typeface="Georgia"/>
              </a:rPr>
              <a:t>lacune</a:t>
            </a: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		</a:t>
            </a:r>
            <a:r>
              <a:rPr sz="2800" spc="-10" dirty="0">
                <a:latin typeface="Georgia"/>
                <a:cs typeface="Georgia"/>
              </a:rPr>
              <a:t>dell'articolato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59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approvato	</a:t>
            </a:r>
            <a:r>
              <a:rPr sz="2800" spc="-10" dirty="0">
                <a:latin typeface="Georgia"/>
                <a:cs typeface="Georgia"/>
              </a:rPr>
              <a:t>dallaCamera</a:t>
            </a:r>
            <a:r>
              <a:rPr sz="2800" spc="-165" dirty="0">
                <a:latin typeface="Georgia"/>
                <a:cs typeface="Georgia"/>
              </a:rPr>
              <a:t> </a:t>
            </a:r>
            <a:r>
              <a:rPr sz="2800" spc="-25" dirty="0">
                <a:latin typeface="Georgia"/>
                <a:cs typeface="Georgia"/>
              </a:rPr>
              <a:t>ed </a:t>
            </a:r>
            <a:r>
              <a:rPr sz="2800" dirty="0">
                <a:latin typeface="Georgia"/>
                <a:cs typeface="Georgia"/>
              </a:rPr>
              <a:t>emerse</a:t>
            </a:r>
            <a:r>
              <a:rPr sz="2800" spc="-5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nella</a:t>
            </a:r>
            <a:r>
              <a:rPr sz="2800" spc="-4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discussione</a:t>
            </a:r>
            <a:r>
              <a:rPr sz="2800" spc="-4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al</a:t>
            </a:r>
            <a:r>
              <a:rPr sz="2800" spc="-55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Senato</a:t>
            </a:r>
            <a:endParaRPr sz="2800">
              <a:latin typeface="Georgia"/>
              <a:cs typeface="Georgia"/>
            </a:endParaRPr>
          </a:p>
          <a:p>
            <a:pPr marL="2274570" marR="1186180" indent="-893444">
              <a:lnSpc>
                <a:spcPct val="150100"/>
              </a:lnSpc>
              <a:spcBef>
                <a:spcPts val="70"/>
              </a:spcBef>
            </a:pPr>
            <a:r>
              <a:rPr sz="2800" spc="-10" dirty="0">
                <a:latin typeface="Georgia"/>
                <a:cs typeface="Georgia"/>
              </a:rPr>
              <a:t>"</a:t>
            </a:r>
            <a:r>
              <a:rPr sz="2800" spc="-10" dirty="0">
                <a:solidFill>
                  <a:srgbClr val="FF0000"/>
                </a:solidFill>
                <a:latin typeface="Georgia"/>
                <a:cs typeface="Georgia"/>
              </a:rPr>
              <a:t>un'adeguata</a:t>
            </a:r>
            <a:r>
              <a:rPr sz="2800" spc="-10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Georgia"/>
                <a:cs typeface="Georgia"/>
              </a:rPr>
              <a:t>attività</a:t>
            </a:r>
            <a:r>
              <a:rPr sz="2800" spc="-6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Georgia"/>
                <a:cs typeface="Georgia"/>
              </a:rPr>
              <a:t>interpretativa </a:t>
            </a: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in</a:t>
            </a:r>
            <a:r>
              <a:rPr sz="2800" spc="-4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funzione</a:t>
            </a:r>
            <a:r>
              <a:rPr sz="2800" spc="-2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Georgia"/>
                <a:cs typeface="Georgia"/>
              </a:rPr>
              <a:t>suppletiva</a:t>
            </a:r>
            <a:r>
              <a:rPr sz="2800" spc="-10" dirty="0">
                <a:latin typeface="Georgia"/>
                <a:cs typeface="Georgia"/>
              </a:rPr>
              <a:t>".</a:t>
            </a:r>
            <a:endParaRPr sz="2800">
              <a:latin typeface="Georgia"/>
              <a:cs typeface="Georgia"/>
            </a:endParaRP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E82FCA1-22D6-B0B8-ABAB-63570E0C856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4</a:t>
            </a:fld>
            <a:endParaRPr lang="it-IT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0044" y="200913"/>
            <a:ext cx="8228330" cy="365151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9554" algn="ctr">
              <a:lnSpc>
                <a:spcPct val="100000"/>
              </a:lnSpc>
              <a:spcBef>
                <a:spcPts val="105"/>
              </a:spcBef>
              <a:tabLst>
                <a:tab pos="3051810" algn="l"/>
              </a:tabLst>
            </a:pPr>
            <a:r>
              <a:rPr dirty="0"/>
              <a:t>GENESI</a:t>
            </a:r>
            <a:r>
              <a:rPr spc="-85" dirty="0"/>
              <a:t> </a:t>
            </a:r>
            <a:r>
              <a:rPr dirty="0"/>
              <a:t>E</a:t>
            </a:r>
            <a:r>
              <a:rPr spc="-25" dirty="0"/>
              <a:t> </a:t>
            </a:r>
            <a:r>
              <a:rPr spc="-10" dirty="0"/>
              <a:t>FINALITÀ</a:t>
            </a:r>
            <a:r>
              <a:rPr dirty="0"/>
              <a:t>	del</a:t>
            </a:r>
            <a:r>
              <a:rPr spc="-75" dirty="0"/>
              <a:t> </a:t>
            </a:r>
            <a:r>
              <a:rPr dirty="0"/>
              <a:t>«</a:t>
            </a:r>
            <a:r>
              <a:rPr spc="-30" dirty="0"/>
              <a:t> </a:t>
            </a:r>
            <a:r>
              <a:rPr dirty="0"/>
              <a:t>PATTO</a:t>
            </a:r>
            <a:r>
              <a:rPr spc="-60" dirty="0"/>
              <a:t> </a:t>
            </a:r>
            <a:r>
              <a:rPr dirty="0"/>
              <a:t>DI</a:t>
            </a:r>
            <a:r>
              <a:rPr spc="-15" dirty="0"/>
              <a:t> </a:t>
            </a:r>
            <a:r>
              <a:rPr spc="-10" dirty="0"/>
              <a:t>FAMIGLIA»</a:t>
            </a:r>
          </a:p>
          <a:p>
            <a:pPr marL="12700" marR="5080" algn="just">
              <a:lnSpc>
                <a:spcPct val="149400"/>
              </a:lnSpc>
              <a:spcBef>
                <a:spcPts val="470"/>
              </a:spcBef>
            </a:pPr>
            <a:r>
              <a:rPr sz="2400" spc="-55" dirty="0">
                <a:solidFill>
                  <a:srgbClr val="000000"/>
                </a:solidFill>
              </a:rPr>
              <a:t>La</a:t>
            </a:r>
            <a:r>
              <a:rPr sz="2400" spc="-90" dirty="0">
                <a:solidFill>
                  <a:srgbClr val="000000"/>
                </a:solidFill>
              </a:rPr>
              <a:t> </a:t>
            </a:r>
            <a:r>
              <a:rPr sz="2400" spc="-25" dirty="0">
                <a:solidFill>
                  <a:srgbClr val="000000"/>
                </a:solidFill>
              </a:rPr>
              <a:t>legge</a:t>
            </a:r>
            <a:r>
              <a:rPr sz="2400" spc="-90" dirty="0">
                <a:solidFill>
                  <a:srgbClr val="000000"/>
                </a:solidFill>
              </a:rPr>
              <a:t> </a:t>
            </a:r>
            <a:r>
              <a:rPr sz="2400" spc="-20" dirty="0">
                <a:solidFill>
                  <a:srgbClr val="000000"/>
                </a:solidFill>
              </a:rPr>
              <a:t>55/2006</a:t>
            </a:r>
            <a:r>
              <a:rPr sz="2400" spc="-65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fu</a:t>
            </a:r>
            <a:r>
              <a:rPr sz="2400" spc="-70" dirty="0">
                <a:solidFill>
                  <a:srgbClr val="000000"/>
                </a:solidFill>
              </a:rPr>
              <a:t> </a:t>
            </a:r>
            <a:r>
              <a:rPr sz="2400" spc="-20" dirty="0">
                <a:solidFill>
                  <a:srgbClr val="000000"/>
                </a:solidFill>
              </a:rPr>
              <a:t>introdotta</a:t>
            </a:r>
            <a:r>
              <a:rPr sz="2400" spc="-90" dirty="0">
                <a:solidFill>
                  <a:srgbClr val="000000"/>
                </a:solidFill>
              </a:rPr>
              <a:t> </a:t>
            </a:r>
            <a:r>
              <a:rPr sz="2400" spc="-20" dirty="0">
                <a:solidFill>
                  <a:srgbClr val="000000"/>
                </a:solidFill>
              </a:rPr>
              <a:t>dall’Italia</a:t>
            </a:r>
            <a:r>
              <a:rPr sz="2400" spc="-90" dirty="0">
                <a:solidFill>
                  <a:srgbClr val="000000"/>
                </a:solidFill>
              </a:rPr>
              <a:t> </a:t>
            </a:r>
            <a:r>
              <a:rPr sz="2400" spc="-20" dirty="0">
                <a:solidFill>
                  <a:srgbClr val="000000"/>
                </a:solidFill>
              </a:rPr>
              <a:t>in</a:t>
            </a:r>
            <a:r>
              <a:rPr sz="2400" spc="-80" dirty="0">
                <a:solidFill>
                  <a:srgbClr val="000000"/>
                </a:solidFill>
              </a:rPr>
              <a:t> </a:t>
            </a:r>
            <a:r>
              <a:rPr sz="2400" spc="-20" dirty="0">
                <a:solidFill>
                  <a:srgbClr val="000000"/>
                </a:solidFill>
              </a:rPr>
              <a:t>adempimento</a:t>
            </a:r>
            <a:r>
              <a:rPr sz="2400" spc="-75" dirty="0">
                <a:solidFill>
                  <a:srgbClr val="000000"/>
                </a:solidFill>
              </a:rPr>
              <a:t> </a:t>
            </a:r>
            <a:r>
              <a:rPr sz="2400" spc="-20" dirty="0">
                <a:solidFill>
                  <a:srgbClr val="000000"/>
                </a:solidFill>
              </a:rPr>
              <a:t>alla </a:t>
            </a:r>
            <a:r>
              <a:rPr sz="2400" dirty="0">
                <a:solidFill>
                  <a:srgbClr val="000000"/>
                </a:solidFill>
                <a:highlight>
                  <a:srgbClr val="FFFF00"/>
                </a:highlight>
              </a:rPr>
              <a:t>Raccomandazione</a:t>
            </a:r>
            <a:r>
              <a:rPr sz="2400" spc="60" dirty="0">
                <a:solidFill>
                  <a:srgbClr val="000000"/>
                </a:solidFill>
                <a:highlight>
                  <a:srgbClr val="FFFF00"/>
                </a:highlight>
              </a:rPr>
              <a:t> </a:t>
            </a:r>
            <a:r>
              <a:rPr sz="2400" dirty="0">
                <a:solidFill>
                  <a:srgbClr val="000000"/>
                </a:solidFill>
                <a:highlight>
                  <a:srgbClr val="FFFF00"/>
                </a:highlight>
              </a:rPr>
              <a:t>della</a:t>
            </a:r>
            <a:r>
              <a:rPr sz="2400" spc="55" dirty="0">
                <a:solidFill>
                  <a:srgbClr val="000000"/>
                </a:solidFill>
                <a:highlight>
                  <a:srgbClr val="FFFF00"/>
                </a:highlight>
              </a:rPr>
              <a:t> </a:t>
            </a:r>
            <a:r>
              <a:rPr sz="2400" dirty="0">
                <a:solidFill>
                  <a:srgbClr val="000000"/>
                </a:solidFill>
                <a:highlight>
                  <a:srgbClr val="FFFF00"/>
                </a:highlight>
              </a:rPr>
              <a:t>Commissione</a:t>
            </a:r>
            <a:r>
              <a:rPr sz="2400" spc="65" dirty="0">
                <a:solidFill>
                  <a:srgbClr val="000000"/>
                </a:solidFill>
                <a:highlight>
                  <a:srgbClr val="FFFF00"/>
                </a:highlight>
              </a:rPr>
              <a:t> </a:t>
            </a:r>
            <a:r>
              <a:rPr sz="2400" dirty="0">
                <a:solidFill>
                  <a:srgbClr val="000000"/>
                </a:solidFill>
                <a:highlight>
                  <a:srgbClr val="FFFF00"/>
                </a:highlight>
              </a:rPr>
              <a:t>CE</a:t>
            </a:r>
            <a:r>
              <a:rPr sz="2400" spc="60" dirty="0">
                <a:solidFill>
                  <a:srgbClr val="000000"/>
                </a:solidFill>
                <a:highlight>
                  <a:srgbClr val="FFFF00"/>
                </a:highlight>
              </a:rPr>
              <a:t> </a:t>
            </a:r>
            <a:r>
              <a:rPr sz="2400" dirty="0">
                <a:solidFill>
                  <a:srgbClr val="000000"/>
                </a:solidFill>
                <a:highlight>
                  <a:srgbClr val="FFFF00"/>
                </a:highlight>
              </a:rPr>
              <a:t>del</a:t>
            </a:r>
            <a:r>
              <a:rPr sz="2400" spc="140" dirty="0">
                <a:solidFill>
                  <a:srgbClr val="000000"/>
                </a:solidFill>
                <a:highlight>
                  <a:srgbClr val="FFFF00"/>
                </a:highlight>
              </a:rPr>
              <a:t> </a:t>
            </a:r>
            <a:r>
              <a:rPr lang="it-IT" sz="2400" spc="140" dirty="0">
                <a:solidFill>
                  <a:srgbClr val="000000"/>
                </a:solidFill>
                <a:highlight>
                  <a:srgbClr val="FFFF00"/>
                </a:highlight>
              </a:rPr>
              <a:t>1069  del </a:t>
            </a:r>
            <a:r>
              <a:rPr sz="2400" u="sng" dirty="0" err="1">
                <a:solidFill>
                  <a:srgbClr val="000000"/>
                </a:solidFill>
                <a:highlight>
                  <a:srgbClr val="FFFF00"/>
                </a:highlight>
                <a:uFill>
                  <a:solidFill>
                    <a:srgbClr val="000000"/>
                  </a:solidFill>
                </a:uFill>
              </a:rPr>
              <a:t>dicembre</a:t>
            </a:r>
            <a:r>
              <a:rPr sz="2400" spc="70" dirty="0">
                <a:solidFill>
                  <a:srgbClr val="000000"/>
                </a:solidFill>
                <a:highlight>
                  <a:srgbClr val="FFFF00"/>
                </a:highlight>
              </a:rPr>
              <a:t> </a:t>
            </a:r>
            <a:r>
              <a:rPr sz="2400" u="sng" spc="-20" dirty="0">
                <a:solidFill>
                  <a:srgbClr val="000000"/>
                </a:solidFill>
                <a:highlight>
                  <a:srgbClr val="FFFF00"/>
                </a:highlight>
                <a:uFill>
                  <a:solidFill>
                    <a:srgbClr val="000000"/>
                  </a:solidFill>
                </a:uFill>
              </a:rPr>
              <a:t>1994</a:t>
            </a:r>
            <a:r>
              <a:rPr lang="it-IT" sz="2400" u="sng" spc="-20" dirty="0">
                <a:solidFill>
                  <a:srgbClr val="000000"/>
                </a:solidFill>
                <a:highlight>
                  <a:srgbClr val="FFFF00"/>
                </a:highlight>
                <a:uFill>
                  <a:solidFill>
                    <a:srgbClr val="000000"/>
                  </a:solidFill>
                </a:uFill>
              </a:rPr>
              <a:t>, </a:t>
            </a:r>
            <a:r>
              <a:rPr sz="2400" dirty="0" err="1">
                <a:solidFill>
                  <a:srgbClr val="000000"/>
                </a:solidFill>
              </a:rPr>
              <a:t>avente</a:t>
            </a:r>
            <a:r>
              <a:rPr sz="2400" spc="15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ad</a:t>
            </a:r>
            <a:r>
              <a:rPr sz="2400" spc="15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oggetto</a:t>
            </a:r>
            <a:r>
              <a:rPr sz="2400" spc="25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la</a:t>
            </a:r>
            <a:r>
              <a:rPr sz="2400" spc="15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successione</a:t>
            </a:r>
            <a:r>
              <a:rPr sz="2400" spc="15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delle</a:t>
            </a:r>
            <a:r>
              <a:rPr sz="2400" spc="15" dirty="0">
                <a:solidFill>
                  <a:srgbClr val="000000"/>
                </a:solidFill>
              </a:rPr>
              <a:t> </a:t>
            </a:r>
            <a:r>
              <a:rPr sz="2400" spc="-10" dirty="0">
                <a:solidFill>
                  <a:srgbClr val="000000"/>
                </a:solidFill>
              </a:rPr>
              <a:t>piccole </a:t>
            </a:r>
            <a:r>
              <a:rPr sz="2400" dirty="0">
                <a:solidFill>
                  <a:srgbClr val="000000"/>
                </a:solidFill>
              </a:rPr>
              <a:t>e</a:t>
            </a:r>
            <a:r>
              <a:rPr sz="2400" spc="50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medie</a:t>
            </a:r>
            <a:r>
              <a:rPr sz="2400" spc="75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imprese,</a:t>
            </a:r>
            <a:r>
              <a:rPr sz="2400" spc="80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con</a:t>
            </a:r>
            <a:r>
              <a:rPr sz="2400" spc="90" dirty="0">
                <a:solidFill>
                  <a:srgbClr val="000000"/>
                </a:solidFill>
              </a:rPr>
              <a:t> </a:t>
            </a:r>
            <a:r>
              <a:rPr sz="24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l’obiettivo</a:t>
            </a:r>
            <a:r>
              <a:rPr sz="2400" u="sng" spc="6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sz="24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di</a:t>
            </a:r>
            <a:r>
              <a:rPr sz="2400" u="sng" spc="5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sz="24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favorirne</a:t>
            </a:r>
            <a:r>
              <a:rPr sz="2400" u="sng" spc="5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sz="24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il</a:t>
            </a:r>
            <a:r>
              <a:rPr sz="2400" spc="114" dirty="0">
                <a:solidFill>
                  <a:srgbClr val="000000"/>
                </a:solidFill>
              </a:rPr>
              <a:t> </a:t>
            </a:r>
            <a:r>
              <a:rPr sz="2400" u="sng" spc="-1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trasferimento</a:t>
            </a:r>
            <a:r>
              <a:rPr sz="2400" spc="-10" dirty="0">
                <a:solidFill>
                  <a:srgbClr val="000000"/>
                </a:solidFill>
              </a:rPr>
              <a:t> </a:t>
            </a:r>
            <a:r>
              <a:rPr sz="2400" u="sng" spc="-1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successorio</a:t>
            </a:r>
            <a:r>
              <a:rPr sz="2400" u="sng" spc="-1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,</a:t>
            </a:r>
            <a:r>
              <a:rPr lang="it-IT" sz="2400" u="sng" spc="-1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 certamente in «deroga» al divieto dei patti successori </a:t>
            </a:r>
            <a:endParaRPr sz="2400" dirty="0"/>
          </a:p>
        </p:txBody>
      </p:sp>
      <p:sp>
        <p:nvSpPr>
          <p:cNvPr id="3" name="object 3"/>
          <p:cNvSpPr txBox="1"/>
          <p:nvPr/>
        </p:nvSpPr>
        <p:spPr>
          <a:xfrm>
            <a:off x="381000" y="3763948"/>
            <a:ext cx="8210550" cy="30940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9300"/>
              </a:lnSpc>
              <a:spcBef>
                <a:spcPts val="100"/>
              </a:spcBef>
              <a:tabLst>
                <a:tab pos="429259" algn="l"/>
                <a:tab pos="1120140" algn="l"/>
                <a:tab pos="1564640" algn="l"/>
                <a:tab pos="3112135" algn="l"/>
                <a:tab pos="3528695" algn="l"/>
                <a:tab pos="5613400" algn="l"/>
                <a:tab pos="6435090" algn="l"/>
                <a:tab pos="7696200" algn="l"/>
                <a:tab pos="8021955" algn="l"/>
              </a:tabLst>
            </a:pPr>
            <a:r>
              <a:rPr sz="2400" spc="-25" dirty="0">
                <a:latin typeface="Georgia"/>
                <a:cs typeface="Georgia"/>
              </a:rPr>
              <a:t>al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	</a:t>
            </a:r>
            <a:r>
              <a:rPr sz="2400" spc="-2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fine</a:t>
            </a:r>
            <a:r>
              <a:rPr sz="240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	</a:t>
            </a:r>
            <a:r>
              <a:rPr sz="2400" spc="-25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di</a:t>
            </a:r>
            <a:r>
              <a:rPr sz="240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	</a:t>
            </a:r>
            <a:r>
              <a:rPr sz="2400" spc="-1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assicurare</a:t>
            </a:r>
            <a:r>
              <a:rPr sz="240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	</a:t>
            </a:r>
            <a:r>
              <a:rPr sz="2400" spc="-25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la</a:t>
            </a:r>
            <a:r>
              <a:rPr sz="240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	</a:t>
            </a:r>
            <a:r>
              <a:rPr sz="2400" spc="-1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sopravvivenza</a:t>
            </a:r>
            <a:r>
              <a:rPr sz="240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	</a:t>
            </a:r>
            <a:r>
              <a:rPr sz="2400" spc="-1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delle</a:t>
            </a:r>
            <a:r>
              <a:rPr sz="240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	</a:t>
            </a:r>
            <a:r>
              <a:rPr sz="2400" spc="-1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imprese</a:t>
            </a:r>
            <a:r>
              <a:rPr sz="2400" dirty="0">
                <a:latin typeface="Georgia"/>
                <a:cs typeface="Georgia"/>
              </a:rPr>
              <a:t>	</a:t>
            </a:r>
            <a:r>
              <a:rPr sz="2400" spc="-50" dirty="0">
                <a:latin typeface="Georgia"/>
                <a:cs typeface="Georgia"/>
              </a:rPr>
              <a:t>e</a:t>
            </a:r>
            <a:r>
              <a:rPr sz="2400" dirty="0">
                <a:latin typeface="Georgia"/>
                <a:cs typeface="Georgia"/>
              </a:rPr>
              <a:t>	</a:t>
            </a:r>
            <a:r>
              <a:rPr sz="2400" spc="-25" dirty="0">
                <a:latin typeface="Georgia"/>
                <a:cs typeface="Georgia"/>
              </a:rPr>
              <a:t>il </a:t>
            </a:r>
            <a:r>
              <a:rPr sz="2400" spc="-1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mantenimento</a:t>
            </a:r>
            <a:r>
              <a:rPr sz="2400" spc="-3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dei</a:t>
            </a:r>
            <a:r>
              <a:rPr sz="2400" spc="-3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posti</a:t>
            </a:r>
            <a:r>
              <a:rPr sz="2400" spc="-35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di</a:t>
            </a:r>
            <a:r>
              <a:rPr sz="2400" spc="-3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spc="-10" dirty="0" err="1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lavoro</a:t>
            </a:r>
            <a:r>
              <a:rPr sz="2400" spc="-10" dirty="0">
                <a:latin typeface="Georgia"/>
                <a:cs typeface="Georgia"/>
              </a:rPr>
              <a:t>.</a:t>
            </a:r>
            <a:endParaRPr lang="it-IT" sz="2400" spc="-10" dirty="0">
              <a:latin typeface="Georgia"/>
              <a:cs typeface="Georgia"/>
            </a:endParaRPr>
          </a:p>
          <a:p>
            <a:pPr marL="12700" marR="5080">
              <a:lnSpc>
                <a:spcPct val="149300"/>
              </a:lnSpc>
              <a:spcBef>
                <a:spcPts val="100"/>
              </a:spcBef>
              <a:tabLst>
                <a:tab pos="429259" algn="l"/>
                <a:tab pos="1120140" algn="l"/>
                <a:tab pos="1564640" algn="l"/>
                <a:tab pos="3112135" algn="l"/>
                <a:tab pos="3528695" algn="l"/>
                <a:tab pos="5613400" algn="l"/>
                <a:tab pos="6435090" algn="l"/>
                <a:tab pos="7696200" algn="l"/>
                <a:tab pos="8021955" algn="l"/>
              </a:tabLst>
            </a:pPr>
            <a:r>
              <a:rPr lang="it-IT" sz="2400" spc="-10" dirty="0">
                <a:latin typeface="Georgia"/>
                <a:cs typeface="Georgia"/>
              </a:rPr>
              <a:t>Finalità confermata e rafforzata dalla successiva </a:t>
            </a:r>
            <a:r>
              <a:rPr lang="it-IT" sz="2400" spc="-10" dirty="0">
                <a:highlight>
                  <a:srgbClr val="FFFF00"/>
                </a:highlight>
                <a:latin typeface="Georgia"/>
                <a:cs typeface="Georgia"/>
              </a:rPr>
              <a:t>Comunicazione del 1998</a:t>
            </a:r>
            <a:endParaRPr sz="2400" dirty="0">
              <a:highlight>
                <a:srgbClr val="FFFF00"/>
              </a:highlight>
              <a:latin typeface="Georgia"/>
              <a:cs typeface="Georgia"/>
            </a:endParaRPr>
          </a:p>
          <a:p>
            <a:pPr marL="12700" marR="60325">
              <a:lnSpc>
                <a:spcPct val="150000"/>
              </a:lnSpc>
              <a:tabLst>
                <a:tab pos="1103630" algn="l"/>
                <a:tab pos="1798955" algn="l"/>
                <a:tab pos="3988435" algn="l"/>
                <a:tab pos="5122545" algn="l"/>
                <a:tab pos="6278245" algn="l"/>
                <a:tab pos="6552565" algn="l"/>
                <a:tab pos="7129145" algn="l"/>
              </a:tabLst>
            </a:pPr>
            <a:r>
              <a:rPr sz="2000" spc="-10" dirty="0">
                <a:latin typeface="Georgia"/>
                <a:cs typeface="Georgia"/>
              </a:rPr>
              <a:t>(</a:t>
            </a:r>
            <a:r>
              <a:rPr sz="2000" u="sng" spc="-10" dirty="0">
                <a:latin typeface="Georgia"/>
                <a:cs typeface="Georgia"/>
              </a:rPr>
              <a:t>Proprio</a:t>
            </a:r>
            <a:r>
              <a:rPr sz="2000" u="sng" dirty="0">
                <a:latin typeface="Georgia"/>
                <a:cs typeface="Georgia"/>
              </a:rPr>
              <a:t>	</a:t>
            </a:r>
            <a:r>
              <a:rPr sz="2000" u="sng" spc="-20" dirty="0">
                <a:latin typeface="Georgia"/>
                <a:cs typeface="Georgia"/>
              </a:rPr>
              <a:t>dalla</a:t>
            </a:r>
            <a:r>
              <a:rPr sz="2000" u="sng" dirty="0">
                <a:latin typeface="Georgia"/>
                <a:cs typeface="Georgia"/>
              </a:rPr>
              <a:t>	</a:t>
            </a:r>
            <a:r>
              <a:rPr sz="2000" u="sng" spc="-10" dirty="0">
                <a:latin typeface="Georgia"/>
                <a:cs typeface="Georgia"/>
              </a:rPr>
              <a:t>Raccomandazione</a:t>
            </a:r>
            <a:r>
              <a:rPr sz="2000" dirty="0">
                <a:latin typeface="Georgia"/>
                <a:cs typeface="Georgia"/>
              </a:rPr>
              <a:t>	</a:t>
            </a:r>
            <a:r>
              <a:rPr sz="2000" spc="-10" dirty="0">
                <a:latin typeface="Georgia"/>
                <a:cs typeface="Georgia"/>
              </a:rPr>
              <a:t>derivano</a:t>
            </a:r>
            <a:r>
              <a:rPr sz="2000" dirty="0">
                <a:latin typeface="Georgia"/>
                <a:cs typeface="Georgia"/>
              </a:rPr>
              <a:t>	</a:t>
            </a:r>
            <a:r>
              <a:rPr sz="2000" u="sng" spc="-10" dirty="0">
                <a:latin typeface="Georgia"/>
                <a:cs typeface="Georgia"/>
              </a:rPr>
              <a:t>soluzioni</a:t>
            </a:r>
            <a:r>
              <a:rPr sz="2000" u="sng" dirty="0">
                <a:latin typeface="Georgia"/>
                <a:cs typeface="Georgia"/>
              </a:rPr>
              <a:t>	</a:t>
            </a:r>
            <a:r>
              <a:rPr sz="2000" u="sng" spc="-50" dirty="0">
                <a:latin typeface="Georgia"/>
                <a:cs typeface="Georgia"/>
              </a:rPr>
              <a:t>a</a:t>
            </a:r>
            <a:r>
              <a:rPr sz="2000" u="sng" dirty="0">
                <a:latin typeface="Georgia"/>
                <a:cs typeface="Georgia"/>
              </a:rPr>
              <a:t>	</a:t>
            </a:r>
            <a:r>
              <a:rPr sz="2000" u="sng" spc="-20" dirty="0">
                <a:latin typeface="Georgia"/>
                <a:cs typeface="Georgia"/>
              </a:rPr>
              <a:t>vari</a:t>
            </a:r>
            <a:r>
              <a:rPr sz="2000" u="sng" dirty="0">
                <a:latin typeface="Georgia"/>
                <a:cs typeface="Georgia"/>
              </a:rPr>
              <a:t>	</a:t>
            </a:r>
            <a:r>
              <a:rPr sz="2000" u="sng" spc="-20" dirty="0">
                <a:latin typeface="Georgia"/>
                <a:cs typeface="Georgia"/>
              </a:rPr>
              <a:t>problemi </a:t>
            </a:r>
            <a:r>
              <a:rPr sz="2000" spc="-10" dirty="0">
                <a:latin typeface="Georgia"/>
                <a:cs typeface="Georgia"/>
              </a:rPr>
              <a:t>interpretativi,</a:t>
            </a:r>
            <a:r>
              <a:rPr sz="2000" spc="-4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come</a:t>
            </a:r>
            <a:r>
              <a:rPr sz="2000" spc="-6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si</a:t>
            </a:r>
            <a:r>
              <a:rPr sz="2000" spc="-7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vedrà</a:t>
            </a:r>
            <a:r>
              <a:rPr sz="2000" spc="-55" dirty="0">
                <a:latin typeface="Georgia"/>
                <a:cs typeface="Georgia"/>
              </a:rPr>
              <a:t> </a:t>
            </a:r>
            <a:r>
              <a:rPr sz="2000" spc="-10" dirty="0">
                <a:latin typeface="Georgia"/>
                <a:cs typeface="Georgia"/>
              </a:rPr>
              <a:t>oltre)</a:t>
            </a:r>
            <a:endParaRPr sz="2000" dirty="0">
              <a:latin typeface="Georgia"/>
              <a:cs typeface="Georgia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C6AA0AD-BF6A-4D53-5634-7812C248968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5</a:t>
            </a:fld>
            <a:endParaRPr lang="it-IT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600" y="321310"/>
            <a:ext cx="8686799" cy="37580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it-IT" sz="4400" dirty="0">
                <a:solidFill>
                  <a:srgbClr val="006EC0"/>
                </a:solidFill>
                <a:latin typeface="Georgia"/>
                <a:cs typeface="Georgia"/>
              </a:rPr>
              <a:t>Perché</a:t>
            </a:r>
            <a:r>
              <a:rPr sz="4400" spc="-80" dirty="0">
                <a:solidFill>
                  <a:srgbClr val="006EC0"/>
                </a:solidFill>
                <a:latin typeface="Georgia"/>
                <a:cs typeface="Georgia"/>
              </a:rPr>
              <a:t> </a:t>
            </a:r>
            <a:r>
              <a:rPr sz="4400" spc="-10" dirty="0" err="1">
                <a:solidFill>
                  <a:srgbClr val="006EC0"/>
                </a:solidFill>
                <a:latin typeface="Georgia"/>
                <a:cs typeface="Georgia"/>
              </a:rPr>
              <a:t>l’Europa</a:t>
            </a:r>
            <a:r>
              <a:rPr sz="4400" spc="-120" dirty="0">
                <a:solidFill>
                  <a:srgbClr val="006EC0"/>
                </a:solidFill>
                <a:latin typeface="Georgia"/>
                <a:cs typeface="Georgia"/>
              </a:rPr>
              <a:t> </a:t>
            </a:r>
            <a:r>
              <a:rPr lang="it-IT" sz="4400" spc="-120" dirty="0">
                <a:solidFill>
                  <a:srgbClr val="006EC0"/>
                </a:solidFill>
                <a:latin typeface="Georgia"/>
                <a:cs typeface="Georgia"/>
              </a:rPr>
              <a:t>si interessa alle </a:t>
            </a:r>
            <a:r>
              <a:rPr sz="4400" spc="-10" dirty="0">
                <a:solidFill>
                  <a:srgbClr val="006EC0"/>
                </a:solidFill>
                <a:latin typeface="Georgia"/>
                <a:cs typeface="Georgia"/>
              </a:rPr>
              <a:t>PMI/SMEs</a:t>
            </a:r>
            <a:r>
              <a:rPr sz="4000" spc="-10" dirty="0">
                <a:solidFill>
                  <a:srgbClr val="006EC0"/>
                </a:solidFill>
                <a:latin typeface="Georgia"/>
                <a:cs typeface="Georgia"/>
              </a:rPr>
              <a:t>?</a:t>
            </a:r>
            <a:endParaRPr lang="it-IT" sz="4000" spc="-10" dirty="0">
              <a:solidFill>
                <a:srgbClr val="006EC0"/>
              </a:solidFill>
              <a:latin typeface="Georgia"/>
              <a:cs typeface="Georgia"/>
            </a:endParaRPr>
          </a:p>
          <a:p>
            <a:pPr marL="12700" algn="just">
              <a:lnSpc>
                <a:spcPct val="100000"/>
              </a:lnSpc>
              <a:spcBef>
                <a:spcPts val="105"/>
              </a:spcBef>
            </a:pPr>
            <a:endParaRPr lang="it-IT" sz="4000" dirty="0">
              <a:latin typeface="Georgia"/>
              <a:cs typeface="Georgia"/>
            </a:endParaRPr>
          </a:p>
          <a:p>
            <a:pPr marL="584200" indent="-571500" algn="ctr">
              <a:lnSpc>
                <a:spcPct val="100000"/>
              </a:lnSpc>
              <a:spcBef>
                <a:spcPts val="105"/>
              </a:spcBef>
              <a:buFontTx/>
              <a:buChar char="-"/>
            </a:pPr>
            <a:r>
              <a:rPr lang="it-IT" sz="4000" dirty="0">
                <a:latin typeface="Georgia"/>
                <a:cs typeface="Georgia"/>
              </a:rPr>
              <a:t>Per il </a:t>
            </a:r>
            <a:r>
              <a:rPr lang="it-IT" sz="4000" u="sng" dirty="0">
                <a:latin typeface="Georgia"/>
                <a:cs typeface="Georgia"/>
              </a:rPr>
              <a:t>numero ed il peso </a:t>
            </a:r>
            <a:r>
              <a:rPr lang="it-IT" sz="4000" dirty="0">
                <a:latin typeface="Georgia"/>
                <a:cs typeface="Georgia"/>
              </a:rPr>
              <a:t>delle PMI</a:t>
            </a:r>
          </a:p>
          <a:p>
            <a:pPr marL="584200" indent="-571500" algn="just">
              <a:lnSpc>
                <a:spcPct val="100000"/>
              </a:lnSpc>
              <a:spcBef>
                <a:spcPts val="105"/>
              </a:spcBef>
              <a:buFontTx/>
              <a:buChar char="-"/>
            </a:pPr>
            <a:endParaRPr lang="it-IT" sz="3600" dirty="0">
              <a:latin typeface="Georgia"/>
              <a:cs typeface="Georgia"/>
            </a:endParaRPr>
          </a:p>
          <a:p>
            <a:pPr marL="584200" indent="-571500" algn="just">
              <a:lnSpc>
                <a:spcPct val="100000"/>
              </a:lnSpc>
              <a:spcBef>
                <a:spcPts val="105"/>
              </a:spcBef>
              <a:buFontTx/>
              <a:buChar char="-"/>
            </a:pPr>
            <a:r>
              <a:rPr lang="it-IT" sz="3600" dirty="0">
                <a:latin typeface="Georgia"/>
                <a:cs typeface="Georgia"/>
              </a:rPr>
              <a:t>A cui viene riservata ampia normativa</a:t>
            </a:r>
            <a:endParaRPr sz="3600" dirty="0">
              <a:latin typeface="Georgia"/>
              <a:cs typeface="Georgia"/>
            </a:endParaRP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7828126-A4D5-59CA-FDC4-D1216CA5C00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6</a:t>
            </a:fld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149E32C1-84AD-53A5-4D69-E7BDD9272414}"/>
              </a:ext>
            </a:extLst>
          </p:cNvPr>
          <p:cNvSpPr txBox="1"/>
          <p:nvPr/>
        </p:nvSpPr>
        <p:spPr>
          <a:xfrm>
            <a:off x="228600" y="4166295"/>
            <a:ext cx="883919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600" dirty="0">
                <a:solidFill>
                  <a:srgbClr val="C00000"/>
                </a:solidFill>
              </a:rPr>
              <a:t>Note metodologiche</a:t>
            </a:r>
          </a:p>
          <a:p>
            <a:endParaRPr lang="it-IT" sz="1600" dirty="0"/>
          </a:p>
          <a:p>
            <a:r>
              <a:rPr lang="it-IT" sz="1600" dirty="0"/>
              <a:t>La fonte principale è il SME Performance Review 2024/2025 e i </a:t>
            </a:r>
            <a:r>
              <a:rPr lang="it-IT" sz="1600" dirty="0" err="1"/>
              <a:t>fact</a:t>
            </a:r>
            <a:r>
              <a:rPr lang="it-IT" sz="1600" dirty="0"/>
              <a:t> </a:t>
            </a:r>
            <a:r>
              <a:rPr lang="it-IT" sz="1600" dirty="0" err="1"/>
              <a:t>sheet</a:t>
            </a:r>
            <a:r>
              <a:rPr lang="it-IT" sz="1600" dirty="0"/>
              <a:t> correlati della Commissione Europea (</a:t>
            </a:r>
            <a:r>
              <a:rPr lang="en-US" sz="1600" dirty="0">
                <a:solidFill>
                  <a:schemeClr val="tx1"/>
                </a:solidFill>
              </a:rPr>
              <a:t>NFBS 2024, Non-Financial Business Sector), </a:t>
            </a:r>
          </a:p>
          <a:p>
            <a:r>
              <a:rPr lang="en-US" sz="1600" dirty="0" err="1">
                <a:solidFill>
                  <a:schemeClr val="tx1"/>
                </a:solidFill>
              </a:rPr>
              <a:t>oltre</a:t>
            </a:r>
            <a:r>
              <a:rPr lang="en-US" sz="1600" dirty="0">
                <a:solidFill>
                  <a:schemeClr val="tx1"/>
                </a:solidFill>
              </a:rPr>
              <a:t> alle Note </a:t>
            </a:r>
            <a:r>
              <a:rPr lang="en-US" sz="1600" dirty="0" err="1">
                <a:solidFill>
                  <a:schemeClr val="tx1"/>
                </a:solidFill>
              </a:rPr>
              <a:t>Tematiche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sull’Unione</a:t>
            </a:r>
            <a:r>
              <a:rPr lang="en-US" sz="1600" dirty="0">
                <a:solidFill>
                  <a:schemeClr val="tx1"/>
                </a:solidFill>
              </a:rPr>
              <a:t> Europea 2025 – SMI</a:t>
            </a:r>
            <a:endParaRPr lang="it-IT" sz="1600" dirty="0"/>
          </a:p>
          <a:p>
            <a:endParaRPr lang="it-IT" sz="1600" dirty="0"/>
          </a:p>
          <a:p>
            <a:r>
              <a:rPr lang="it-IT" sz="1600" dirty="0"/>
              <a:t>Le percentuali variano in base alle fonti statistiche e al peso relativo dei settori.</a:t>
            </a:r>
          </a:p>
          <a:p>
            <a:endParaRPr lang="it-IT" sz="1600" dirty="0"/>
          </a:p>
          <a:p>
            <a:r>
              <a:rPr lang="it-IT" sz="1600" dirty="0"/>
              <a:t>I valori specifici per ogni paese sono in parte ricavati da Eurostat, Statista e rapporti delle rispettive autorità nazionali.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09676"/>
            <a:ext cx="9067800" cy="2369880"/>
          </a:xfrm>
        </p:spPr>
        <p:txBody>
          <a:bodyPr/>
          <a:lstStyle/>
          <a:p>
            <a:pPr algn="ctr"/>
            <a:r>
              <a:rPr sz="3200" dirty="0">
                <a:solidFill>
                  <a:srgbClr val="C00000"/>
                </a:solidFill>
              </a:rPr>
              <a:t>PMI </a:t>
            </a:r>
            <a:r>
              <a:rPr sz="3200" dirty="0" err="1">
                <a:solidFill>
                  <a:srgbClr val="C00000"/>
                </a:solidFill>
              </a:rPr>
              <a:t>nell’UE</a:t>
            </a:r>
            <a:r>
              <a:rPr sz="3200" dirty="0">
                <a:solidFill>
                  <a:srgbClr val="C00000"/>
                </a:solidFill>
              </a:rPr>
              <a:t> </a:t>
            </a:r>
            <a:br>
              <a:rPr lang="it-IT" sz="3200" dirty="0">
                <a:solidFill>
                  <a:schemeClr val="tx1"/>
                </a:solidFill>
              </a:rPr>
            </a:br>
            <a:br>
              <a:rPr lang="it-IT" sz="3200" dirty="0">
                <a:solidFill>
                  <a:schemeClr val="tx1"/>
                </a:solidFill>
              </a:rPr>
            </a:br>
            <a:r>
              <a:rPr lang="it-IT" sz="2400" b="1" dirty="0">
                <a:solidFill>
                  <a:schemeClr val="tx1"/>
                </a:solidFill>
              </a:rPr>
              <a:t>NFBS = Non-Financial Business Sector</a:t>
            </a:r>
            <a:br>
              <a:rPr lang="it-IT" dirty="0"/>
            </a:br>
            <a:r>
              <a:rPr lang="it-IT" b="1" dirty="0">
                <a:solidFill>
                  <a:schemeClr val="tx1"/>
                </a:solidFill>
              </a:rPr>
              <a:t>settore delle imprese non finanziarie</a:t>
            </a:r>
            <a:r>
              <a:rPr lang="it-IT" dirty="0">
                <a:solidFill>
                  <a:schemeClr val="tx1"/>
                </a:solidFill>
              </a:rPr>
              <a:t>, che comprende industria, costruzioni, commercio e servizi; sono esclusi agricoltura, pubblica amministrazione e tutti i servizi finanziari e assicurativi).</a:t>
            </a:r>
            <a:endParaRPr dirty="0">
              <a:solidFill>
                <a:schemeClr val="tx1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0456824"/>
              </p:ext>
            </p:extLst>
          </p:nvPr>
        </p:nvGraphicFramePr>
        <p:xfrm>
          <a:off x="444500" y="2971800"/>
          <a:ext cx="83947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0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>
                        <a:defRPr b="1"/>
                      </a:pPr>
                      <a:r>
                        <a:t>Area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b="1"/>
                      </a:pPr>
                      <a:r>
                        <a:t>Numero PMI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b="1"/>
                      </a:pPr>
                      <a:r>
                        <a:rPr dirty="0"/>
                        <a:t>% </a:t>
                      </a:r>
                      <a:r>
                        <a:rPr dirty="0" err="1"/>
                        <a:t>sul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totale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imprese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b="1"/>
                      </a:pPr>
                      <a:r>
                        <a:rPr dirty="0"/>
                        <a:t>% </a:t>
                      </a:r>
                      <a:r>
                        <a:rPr dirty="0" err="1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occupazione</a:t>
                      </a:r>
                      <a:r>
                        <a:rPr dirty="0"/>
                        <a:t> PMI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b="1"/>
                      </a:pPr>
                      <a:r>
                        <a:rPr dirty="0"/>
                        <a:t>% </a:t>
                      </a:r>
                      <a:r>
                        <a:rPr dirty="0" err="1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valore</a:t>
                      </a:r>
                      <a:r>
                        <a:rPr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 </a:t>
                      </a:r>
                      <a:r>
                        <a:rPr dirty="0" err="1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aggiunto</a:t>
                      </a:r>
                      <a:r>
                        <a:rPr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 </a:t>
                      </a:r>
                      <a:r>
                        <a:rPr dirty="0"/>
                        <a:t>PMI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sz="2800" dirty="0">
                          <a:highlight>
                            <a:srgbClr val="FFFF00"/>
                          </a:highlight>
                        </a:rPr>
                        <a:t>UE-27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2800" dirty="0"/>
                        <a:t>26.133.280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2800" dirty="0">
                          <a:solidFill>
                            <a:srgbClr val="C00000"/>
                          </a:solidFill>
                        </a:rPr>
                        <a:t>99,8%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2800" dirty="0">
                          <a:solidFill>
                            <a:srgbClr val="C00000"/>
                          </a:solidFill>
                        </a:rPr>
                        <a:t>65,1%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2800" dirty="0">
                          <a:solidFill>
                            <a:srgbClr val="C00000"/>
                          </a:solidFill>
                        </a:rPr>
                        <a:t>53,6%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4DE6587-4CD2-510B-93AF-8D9E6B109EB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7</a:t>
            </a:fld>
            <a:endParaRPr lang="it-IT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PMI – Italia, Germania, Francia, Spagna, Irlanda, Paesi Bassi (NFBS 2024)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666111"/>
              </p:ext>
            </p:extLst>
          </p:nvPr>
        </p:nvGraphicFramePr>
        <p:xfrm>
          <a:off x="182880" y="1371600"/>
          <a:ext cx="8686800" cy="42193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87828">
                <a:tc>
                  <a:txBody>
                    <a:bodyPr/>
                    <a:lstStyle/>
                    <a:p>
                      <a:pPr algn="ctr">
                        <a:defRPr b="1"/>
                      </a:pPr>
                      <a:r>
                        <a:t>Paese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b="1"/>
                      </a:pPr>
                      <a:r>
                        <a:t>Numero PMI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b="1"/>
                      </a:pPr>
                      <a:r>
                        <a:t>% sul totale imprese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b="1"/>
                      </a:pPr>
                      <a:r>
                        <a:rPr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% </a:t>
                      </a:r>
                      <a:r>
                        <a:rPr dirty="0" err="1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occupazione</a:t>
                      </a:r>
                      <a:r>
                        <a:rPr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 </a:t>
                      </a:r>
                      <a:r>
                        <a:rPr dirty="0"/>
                        <a:t>PMI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b="1"/>
                      </a:pPr>
                      <a:r>
                        <a:rPr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% </a:t>
                      </a:r>
                      <a:r>
                        <a:rPr dirty="0" err="1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valore</a:t>
                      </a:r>
                      <a:r>
                        <a:rPr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 </a:t>
                      </a:r>
                      <a:r>
                        <a:rPr dirty="0" err="1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aggiunto</a:t>
                      </a:r>
                      <a:r>
                        <a:rPr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 </a:t>
                      </a:r>
                      <a:r>
                        <a:rPr dirty="0"/>
                        <a:t>PMI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7828">
                <a:tc>
                  <a:txBody>
                    <a:bodyPr/>
                    <a:lstStyle/>
                    <a:p>
                      <a:pPr algn="ctr"/>
                      <a:r>
                        <a:rPr sz="2400" dirty="0">
                          <a:solidFill>
                            <a:srgbClr val="C00000"/>
                          </a:solidFill>
                        </a:rPr>
                        <a:t>Italia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dirty="0">
                          <a:solidFill>
                            <a:schemeClr val="tx1"/>
                          </a:solidFill>
                        </a:rPr>
                        <a:t>3.786.578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dirty="0">
                          <a:solidFill>
                            <a:srgbClr val="C00000"/>
                          </a:solidFill>
                        </a:rPr>
                        <a:t>99,9%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dirty="0">
                          <a:solidFill>
                            <a:srgbClr val="C00000"/>
                          </a:solidFill>
                        </a:rPr>
                        <a:t>65-</a:t>
                      </a:r>
                      <a:r>
                        <a:rPr sz="2400" dirty="0">
                          <a:solidFill>
                            <a:srgbClr val="C00000"/>
                          </a:solidFill>
                        </a:rPr>
                        <a:t>75,0%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dirty="0">
                          <a:solidFill>
                            <a:srgbClr val="C00000"/>
                          </a:solidFill>
                        </a:rPr>
                        <a:t>56-</a:t>
                      </a:r>
                      <a:r>
                        <a:rPr sz="2400" dirty="0">
                          <a:solidFill>
                            <a:srgbClr val="C00000"/>
                          </a:solidFill>
                        </a:rPr>
                        <a:t>65,0%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7828">
                <a:tc>
                  <a:txBody>
                    <a:bodyPr/>
                    <a:lstStyle/>
                    <a:p>
                      <a:pPr algn="ctr"/>
                      <a:r>
                        <a:t>Germania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2.573.539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99,6%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58,4%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49,4%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7828">
                <a:tc>
                  <a:txBody>
                    <a:bodyPr/>
                    <a:lstStyle/>
                    <a:p>
                      <a:pPr algn="ctr"/>
                      <a:r>
                        <a:t>Francia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3.625.521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99,9%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54,4%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42,0%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7828">
                <a:tc>
                  <a:txBody>
                    <a:bodyPr/>
                    <a:lstStyle/>
                    <a:p>
                      <a:pPr algn="ctr"/>
                      <a:r>
                        <a:t>Spagna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99,8% (stima)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≈66% (stima)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≈61–62% (stima)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7828">
                <a:tc>
                  <a:txBody>
                    <a:bodyPr/>
                    <a:lstStyle/>
                    <a:p>
                      <a:pPr algn="ctr"/>
                      <a:r>
                        <a:t>Irlanda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304.369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99,8%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67,7%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38,6%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7832">
                <a:tc>
                  <a:txBody>
                    <a:bodyPr/>
                    <a:lstStyle/>
                    <a:p>
                      <a:pPr algn="ctr"/>
                      <a:r>
                        <a:t>Paesi Bassi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1.595.860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99,9%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66,0%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dirty="0"/>
                        <a:t>62,7%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43C0A09-B339-71D5-EAE5-A979B60758B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8</a:t>
            </a:fld>
            <a:endParaRPr lang="it-IT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209676"/>
            <a:ext cx="8412480" cy="677108"/>
          </a:xfrm>
        </p:spPr>
        <p:txBody>
          <a:bodyPr/>
          <a:lstStyle/>
          <a:p>
            <a:pPr algn="ctr"/>
            <a:r>
              <a:rPr lang="it-IT" spc="-10" dirty="0"/>
              <a:t>L’EUROPA</a:t>
            </a:r>
            <a:r>
              <a:rPr lang="it-IT" spc="-105" dirty="0"/>
              <a:t> </a:t>
            </a:r>
            <a:r>
              <a:rPr lang="it-IT" dirty="0"/>
              <a:t>e</a:t>
            </a:r>
            <a:r>
              <a:rPr lang="it-IT" spc="-55" dirty="0"/>
              <a:t> </a:t>
            </a:r>
            <a:r>
              <a:rPr lang="it-IT" dirty="0"/>
              <a:t>la</a:t>
            </a:r>
            <a:r>
              <a:rPr lang="it-IT" spc="-55" dirty="0"/>
              <a:t> </a:t>
            </a:r>
            <a:r>
              <a:rPr lang="it-IT" dirty="0"/>
              <a:t>POLICY</a:t>
            </a:r>
            <a:r>
              <a:rPr lang="it-IT" spc="-80" dirty="0"/>
              <a:t> </a:t>
            </a:r>
            <a:r>
              <a:rPr lang="it-IT" dirty="0"/>
              <a:t>per</a:t>
            </a:r>
            <a:r>
              <a:rPr lang="it-IT" spc="-55" dirty="0"/>
              <a:t> </a:t>
            </a:r>
            <a:r>
              <a:rPr lang="it-IT" dirty="0"/>
              <a:t>le</a:t>
            </a:r>
            <a:r>
              <a:rPr lang="it-IT" spc="-35" dirty="0"/>
              <a:t> </a:t>
            </a:r>
            <a:r>
              <a:rPr lang="it-IT" dirty="0"/>
              <a:t>SME</a:t>
            </a:r>
            <a:r>
              <a:rPr lang="it-IT" spc="-65" dirty="0"/>
              <a:t> </a:t>
            </a:r>
            <a:br>
              <a:rPr lang="it-IT" spc="-65" dirty="0"/>
            </a:br>
            <a:r>
              <a:rPr lang="it-IT" dirty="0"/>
              <a:t>Detta i </a:t>
            </a:r>
            <a:r>
              <a:rPr lang="it-IT" sz="1800" b="1" dirty="0"/>
              <a:t>CRITERI DIMENSIONALI </a:t>
            </a:r>
            <a:r>
              <a:rPr dirty="0"/>
              <a:t>UE per le </a:t>
            </a:r>
            <a:r>
              <a:rPr dirty="0" err="1"/>
              <a:t>imprese</a:t>
            </a:r>
            <a:endParaRPr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392021"/>
              </p:ext>
            </p:extLst>
          </p:nvPr>
        </p:nvGraphicFramePr>
        <p:xfrm>
          <a:off x="365760" y="1772433"/>
          <a:ext cx="841248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algn="ctr">
                        <a:defRPr sz="1200" b="1"/>
                      </a:pPr>
                      <a:r>
                        <a:t>Categoria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200" b="1"/>
                      </a:pPr>
                      <a:r>
                        <a:t>Dipendenti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200" b="1"/>
                      </a:pPr>
                      <a:r>
                        <a:t>Fatturato annuo (max)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200" b="1"/>
                      </a:pPr>
                      <a:r>
                        <a:t>Totale bilancio annuo (max)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200" b="1"/>
                      </a:pPr>
                      <a:r>
                        <a:t>Fonte normativa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t>Micro impresa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t>&lt;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t>≤ 2 mln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t>≤ 2 mln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t>Raccomandazione 2003/361/CE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t>Piccola impresa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t>&lt; 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t>≤ 10 mln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t>≤ 10 mln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t>Raccomandazione 2003/361/CE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t>Media impresa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t>&lt; 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t>≤ 50 mln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t>≤ 43 mln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t>Raccomandazione 2003/361/CE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rPr dirty="0">
                          <a:solidFill>
                            <a:srgbClr val="FF0000"/>
                          </a:solidFill>
                        </a:rPr>
                        <a:t>Small Mid-Cap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t>&lt; 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t>≤ 150 mln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t>≤ 129 mln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rPr dirty="0" err="1">
                          <a:solidFill>
                            <a:srgbClr val="FF0000"/>
                          </a:solidFill>
                        </a:rPr>
                        <a:t>Raccomandazione</a:t>
                      </a:r>
                      <a:r>
                        <a:rPr dirty="0">
                          <a:solidFill>
                            <a:srgbClr val="FF0000"/>
                          </a:solidFill>
                        </a:rPr>
                        <a:t> (UE) 2025/1099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t>Grande impresa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rPr dirty="0"/>
                        <a:t>≥ 250 (≥ 750 se </a:t>
                      </a:r>
                      <a:r>
                        <a:rPr dirty="0" err="1"/>
                        <a:t>esclusione</a:t>
                      </a:r>
                      <a:r>
                        <a:rPr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t>&gt; 50 mln € (o &gt;150)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t>&gt; 43 mln € (o &gt;129)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rPr dirty="0" err="1"/>
                        <a:t>Deriva</a:t>
                      </a:r>
                      <a:r>
                        <a:rPr dirty="0"/>
                        <a:t> per </a:t>
                      </a:r>
                      <a:r>
                        <a:rPr dirty="0" err="1"/>
                        <a:t>esclusione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E55E1B1-9C96-600D-84CF-1A0943BD42A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9</a:t>
            </a:fld>
            <a:endParaRPr lang="it-IT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9676"/>
            <a:ext cx="8001000" cy="476124"/>
          </a:xfrm>
        </p:spPr>
        <p:txBody>
          <a:bodyPr>
            <a:normAutofit fontScale="90000"/>
          </a:bodyPr>
          <a:lstStyle/>
          <a:p>
            <a:r>
              <a:rPr lang="it-IT" sz="2800" dirty="0">
                <a:solidFill>
                  <a:srgbClr val="FF0000"/>
                </a:solidFill>
              </a:rPr>
              <a:t>Attenzione </a:t>
            </a:r>
            <a:r>
              <a:rPr sz="2800" dirty="0" err="1">
                <a:solidFill>
                  <a:srgbClr val="FF0000"/>
                </a:solidFill>
              </a:rPr>
              <a:t>normativ</a:t>
            </a:r>
            <a:r>
              <a:rPr lang="it-IT" sz="2800" dirty="0">
                <a:solidFill>
                  <a:srgbClr val="FF0000"/>
                </a:solidFill>
              </a:rPr>
              <a:t>a</a:t>
            </a:r>
            <a:r>
              <a:rPr sz="2800" dirty="0">
                <a:solidFill>
                  <a:srgbClr val="FF0000"/>
                </a:solidFill>
              </a:rPr>
              <a:t> UE per PMI e Small Mid-Caps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838200"/>
            <a:ext cx="8686800" cy="5810124"/>
          </a:xfrm>
        </p:spPr>
        <p:txBody>
          <a:bodyPr>
            <a:normAutofit fontScale="92500" lnSpcReduction="10000"/>
          </a:bodyPr>
          <a:lstStyle/>
          <a:p>
            <a:pPr lvl="3"/>
            <a:endParaRPr dirty="0"/>
          </a:p>
          <a:p>
            <a:pPr marL="0" indent="0" algn="ctr">
              <a:buNone/>
            </a:pPr>
            <a:r>
              <a:rPr sz="4100" dirty="0" err="1">
                <a:solidFill>
                  <a:srgbClr val="FF0000"/>
                </a:solidFill>
              </a:rPr>
              <a:t>Strategie</a:t>
            </a:r>
            <a:r>
              <a:rPr sz="4100" dirty="0"/>
              <a:t>:</a:t>
            </a:r>
          </a:p>
          <a:p>
            <a:pPr marL="0" indent="0">
              <a:buNone/>
            </a:pPr>
            <a:r>
              <a:rPr sz="4100" dirty="0"/>
              <a:t>– </a:t>
            </a:r>
            <a:r>
              <a:rPr sz="3100" dirty="0"/>
              <a:t>Small Business Act (2008): 'Think Small First'</a:t>
            </a:r>
          </a:p>
          <a:p>
            <a:pPr marL="0" indent="0">
              <a:buNone/>
            </a:pPr>
            <a:r>
              <a:rPr sz="3100" dirty="0"/>
              <a:t>– </a:t>
            </a:r>
            <a:r>
              <a:rPr sz="3100" u="sng" dirty="0" err="1"/>
              <a:t>Strategia</a:t>
            </a:r>
            <a:r>
              <a:rPr sz="3100" dirty="0"/>
              <a:t> PMI 2020 (COM(2020) 103)</a:t>
            </a:r>
          </a:p>
          <a:p>
            <a:pPr marL="0" indent="0">
              <a:buNone/>
            </a:pPr>
            <a:r>
              <a:rPr sz="3100" dirty="0"/>
              <a:t>– SME Relief Package 2023 (COM(2023) 535)</a:t>
            </a:r>
          </a:p>
          <a:p>
            <a:endParaRPr sz="4100" dirty="0"/>
          </a:p>
          <a:p>
            <a:pPr marL="0" indent="0" algn="ctr">
              <a:buNone/>
            </a:pPr>
            <a:r>
              <a:rPr sz="4100" dirty="0" err="1">
                <a:solidFill>
                  <a:srgbClr val="FF0000"/>
                </a:solidFill>
              </a:rPr>
              <a:t>Programmi</a:t>
            </a:r>
            <a:r>
              <a:rPr sz="4100" dirty="0">
                <a:solidFill>
                  <a:srgbClr val="FF0000"/>
                </a:solidFill>
              </a:rPr>
              <a:t> </a:t>
            </a:r>
            <a:r>
              <a:rPr sz="4100" dirty="0" err="1">
                <a:solidFill>
                  <a:srgbClr val="FF0000"/>
                </a:solidFill>
              </a:rPr>
              <a:t>finanziari</a:t>
            </a:r>
            <a:r>
              <a:rPr sz="4100" dirty="0">
                <a:solidFill>
                  <a:srgbClr val="FF0000"/>
                </a:solidFill>
              </a:rPr>
              <a:t> 2021-27</a:t>
            </a:r>
            <a:r>
              <a:rPr sz="4100" dirty="0"/>
              <a:t>:</a:t>
            </a:r>
          </a:p>
          <a:p>
            <a:pPr marL="0" indent="0">
              <a:buNone/>
            </a:pPr>
            <a:r>
              <a:rPr sz="4100" dirty="0"/>
              <a:t>– </a:t>
            </a:r>
            <a:r>
              <a:rPr sz="2800" dirty="0"/>
              <a:t>Reg. 2021/690 (Single Market </a:t>
            </a:r>
            <a:r>
              <a:rPr sz="2800" dirty="0" err="1"/>
              <a:t>Programme</a:t>
            </a:r>
            <a:r>
              <a:rPr sz="2800" dirty="0"/>
              <a:t>)</a:t>
            </a:r>
          </a:p>
          <a:p>
            <a:pPr marL="0" indent="0">
              <a:buNone/>
            </a:pPr>
            <a:r>
              <a:rPr sz="2800" dirty="0"/>
              <a:t>– Reg. 2021/523 (</a:t>
            </a:r>
            <a:r>
              <a:rPr sz="2800" dirty="0" err="1"/>
              <a:t>InvestEU</a:t>
            </a:r>
            <a:r>
              <a:rPr sz="2800" dirty="0"/>
              <a:t>)</a:t>
            </a:r>
          </a:p>
          <a:p>
            <a:pPr marL="0" indent="0">
              <a:buNone/>
            </a:pPr>
            <a:r>
              <a:rPr sz="2800" dirty="0"/>
              <a:t>– Reg. 2021/695 (Horizon Europe)</a:t>
            </a:r>
          </a:p>
          <a:p>
            <a:pPr marL="0" indent="0">
              <a:buNone/>
            </a:pPr>
            <a:r>
              <a:rPr sz="2800" dirty="0"/>
              <a:t>– Reg. 2021/694 (Digital Europe)</a:t>
            </a:r>
          </a:p>
          <a:p>
            <a:pPr marL="0" indent="0">
              <a:buNone/>
            </a:pPr>
            <a:r>
              <a:rPr sz="2800" dirty="0"/>
              <a:t>– Reg. 2021/1058, 1057, 1060 (</a:t>
            </a:r>
            <a:r>
              <a:rPr sz="2800" dirty="0" err="1"/>
              <a:t>Fondi</a:t>
            </a:r>
            <a:r>
              <a:rPr sz="2800" dirty="0"/>
              <a:t> di </a:t>
            </a:r>
            <a:r>
              <a:rPr sz="2800" dirty="0" err="1"/>
              <a:t>coesione</a:t>
            </a:r>
            <a:r>
              <a:rPr sz="2800" dirty="0"/>
              <a:t>, ERDF, ESF+)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4CDA0DF-5649-C577-5338-8F19720A051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10</a:t>
            </a:fld>
            <a:endParaRPr lang="it-IT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941" y="160337"/>
            <a:ext cx="8630433" cy="666381"/>
          </a:xfrm>
        </p:spPr>
        <p:txBody>
          <a:bodyPr>
            <a:normAutofit/>
          </a:bodyPr>
          <a:lstStyle/>
          <a:p>
            <a:r>
              <a:rPr sz="3200" dirty="0" err="1"/>
              <a:t>Strumenti</a:t>
            </a:r>
            <a:r>
              <a:rPr sz="3200" dirty="0"/>
              <a:t> </a:t>
            </a:r>
            <a:r>
              <a:rPr sz="3200" dirty="0" err="1"/>
              <a:t>operativi</a:t>
            </a:r>
            <a:r>
              <a:rPr sz="3200" dirty="0"/>
              <a:t> per PMI e Small Mid-Caps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941" y="723378"/>
            <a:ext cx="8718118" cy="5852786"/>
          </a:xfrm>
        </p:spPr>
        <p:txBody>
          <a:bodyPr>
            <a:normAutofit fontScale="62500" lnSpcReduction="20000"/>
          </a:bodyPr>
          <a:lstStyle/>
          <a:p>
            <a:endParaRPr lang="it-IT" dirty="0"/>
          </a:p>
          <a:p>
            <a:r>
              <a:rPr sz="4000" u="sng" dirty="0" err="1"/>
              <a:t>Appalti</a:t>
            </a:r>
            <a:r>
              <a:rPr sz="4000" dirty="0"/>
              <a:t>: Dir. 2014/24/UE</a:t>
            </a:r>
            <a:endParaRPr lang="it-IT" sz="4000" dirty="0"/>
          </a:p>
          <a:p>
            <a:endParaRPr sz="4000" dirty="0"/>
          </a:p>
          <a:p>
            <a:r>
              <a:rPr sz="4000" u="sng" dirty="0" err="1"/>
              <a:t>Pagamenti</a:t>
            </a:r>
            <a:r>
              <a:rPr sz="4000" dirty="0"/>
              <a:t>: Dir. 2011/7/UE + </a:t>
            </a:r>
            <a:r>
              <a:rPr sz="4000" dirty="0" err="1"/>
              <a:t>proposta</a:t>
            </a:r>
            <a:r>
              <a:rPr sz="4000" dirty="0"/>
              <a:t> Reg. COM(2023) 533 </a:t>
            </a:r>
            <a:endParaRPr lang="it-IT" sz="4000" dirty="0"/>
          </a:p>
          <a:p>
            <a:r>
              <a:rPr sz="4000" u="sng" dirty="0">
                <a:solidFill>
                  <a:srgbClr val="FF0000"/>
                </a:solidFill>
              </a:rPr>
              <a:t>Fisco</a:t>
            </a:r>
            <a:r>
              <a:rPr sz="4000" u="sng" dirty="0"/>
              <a:t>: </a:t>
            </a:r>
            <a:r>
              <a:rPr sz="4000" dirty="0"/>
              <a:t>Dir. (UE) 2020/285 (</a:t>
            </a:r>
            <a:r>
              <a:rPr sz="4000" dirty="0">
                <a:solidFill>
                  <a:srgbClr val="FF0000"/>
                </a:solidFill>
              </a:rPr>
              <a:t>regime IVA </a:t>
            </a:r>
            <a:r>
              <a:rPr sz="4000" dirty="0" err="1">
                <a:solidFill>
                  <a:srgbClr val="FF0000"/>
                </a:solidFill>
              </a:rPr>
              <a:t>semplificato</a:t>
            </a:r>
            <a:r>
              <a:rPr sz="4000" dirty="0">
                <a:solidFill>
                  <a:srgbClr val="FF0000"/>
                </a:solidFill>
              </a:rPr>
              <a:t> dal 2025)</a:t>
            </a:r>
          </a:p>
          <a:p>
            <a:endParaRPr lang="it-IT" sz="4000" u="sng" dirty="0"/>
          </a:p>
          <a:p>
            <a:r>
              <a:rPr sz="4000" u="sng" dirty="0" err="1"/>
              <a:t>Aiuti</a:t>
            </a:r>
            <a:r>
              <a:rPr sz="4000" u="sng" dirty="0"/>
              <a:t> di Stato</a:t>
            </a:r>
            <a:r>
              <a:rPr sz="4000" dirty="0"/>
              <a:t>: Reg. 651/2014 (GBER); Reg. 2023/2831 (de minimis 300.000 €)</a:t>
            </a:r>
          </a:p>
          <a:p>
            <a:endParaRPr lang="it-IT" sz="4000" u="sng" dirty="0"/>
          </a:p>
          <a:p>
            <a:r>
              <a:rPr sz="4000" u="sng" dirty="0"/>
              <a:t>Capitale</a:t>
            </a:r>
            <a:r>
              <a:rPr sz="4000" dirty="0"/>
              <a:t>: MiFID II; Reg. 2017/1129 (</a:t>
            </a:r>
            <a:r>
              <a:rPr sz="4000" dirty="0" err="1"/>
              <a:t>Prospetti</a:t>
            </a:r>
            <a:r>
              <a:rPr sz="4000" dirty="0"/>
              <a:t>); Reg. 2024/2809 (Listing Act)</a:t>
            </a:r>
            <a:endParaRPr lang="it-IT" sz="4000" dirty="0"/>
          </a:p>
          <a:p>
            <a:endParaRPr sz="4000" dirty="0"/>
          </a:p>
          <a:p>
            <a:r>
              <a:rPr sz="4000" dirty="0" err="1">
                <a:solidFill>
                  <a:srgbClr val="FF0000"/>
                </a:solidFill>
              </a:rPr>
              <a:t>Innovazione</a:t>
            </a:r>
            <a:r>
              <a:rPr sz="4000" dirty="0">
                <a:solidFill>
                  <a:srgbClr val="FF0000"/>
                </a:solidFill>
              </a:rPr>
              <a:t>/</a:t>
            </a:r>
            <a:r>
              <a:rPr sz="4000" dirty="0" err="1">
                <a:solidFill>
                  <a:srgbClr val="FF0000"/>
                </a:solidFill>
              </a:rPr>
              <a:t>Digitale</a:t>
            </a:r>
            <a:r>
              <a:rPr sz="4000" dirty="0">
                <a:solidFill>
                  <a:srgbClr val="FF0000"/>
                </a:solidFill>
              </a:rPr>
              <a:t>: AI Act 2024/1689 </a:t>
            </a:r>
            <a:r>
              <a:rPr sz="4000" dirty="0"/>
              <a:t>(sandbox PMI); </a:t>
            </a:r>
            <a:r>
              <a:rPr sz="4000" dirty="0">
                <a:solidFill>
                  <a:srgbClr val="FF0000"/>
                </a:solidFill>
              </a:rPr>
              <a:t>Data Act 2023/2854</a:t>
            </a:r>
          </a:p>
          <a:p>
            <a:endParaRPr lang="it-IT" sz="4000" dirty="0"/>
          </a:p>
          <a:p>
            <a:r>
              <a:rPr sz="4000" dirty="0"/>
              <a:t>Second chance: Dir. 2019/1023 (</a:t>
            </a:r>
            <a:r>
              <a:rPr sz="4000" dirty="0" err="1"/>
              <a:t>ristrutturazioni</a:t>
            </a:r>
            <a:r>
              <a:rPr sz="4000" dirty="0"/>
              <a:t>, </a:t>
            </a:r>
            <a:r>
              <a:rPr sz="4000" dirty="0" err="1"/>
              <a:t>esdebitazione</a:t>
            </a:r>
            <a:r>
              <a:rPr sz="4000" dirty="0"/>
              <a:t>)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AB687B6-DF41-D436-94D1-B0731592E41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11</a:t>
            </a:fld>
            <a:endParaRPr lang="it-IT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1500" y="228600"/>
            <a:ext cx="8001000" cy="868828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372235" marR="5080" indent="-1360170" algn="ctr">
              <a:lnSpc>
                <a:spcPts val="3170"/>
              </a:lnSpc>
              <a:spcBef>
                <a:spcPts val="375"/>
              </a:spcBef>
            </a:pPr>
            <a:r>
              <a:rPr sz="2800" dirty="0"/>
              <a:t>Ricambio</a:t>
            </a:r>
            <a:r>
              <a:rPr sz="2800" spc="-70" dirty="0"/>
              <a:t> </a:t>
            </a:r>
            <a:r>
              <a:rPr sz="2800" dirty="0" err="1"/>
              <a:t>generazionale</a:t>
            </a:r>
            <a:r>
              <a:rPr sz="2800" spc="-10" dirty="0"/>
              <a:t> </a:t>
            </a:r>
            <a:r>
              <a:rPr lang="it-IT" sz="2800" spc="-10" dirty="0"/>
              <a:t>nei prossimi </a:t>
            </a:r>
            <a:r>
              <a:rPr sz="2800" spc="-10" dirty="0"/>
              <a:t>5-</a:t>
            </a:r>
            <a:r>
              <a:rPr sz="2800" dirty="0"/>
              <a:t>10</a:t>
            </a:r>
            <a:r>
              <a:rPr sz="2800" spc="-30" dirty="0"/>
              <a:t> </a:t>
            </a:r>
            <a:r>
              <a:rPr sz="2800" spc="-20" dirty="0"/>
              <a:t>anni</a:t>
            </a:r>
            <a:r>
              <a:rPr lang="it-IT" sz="2800" spc="-20" dirty="0"/>
              <a:t>:</a:t>
            </a:r>
            <a:r>
              <a:rPr sz="2800" spc="-20" dirty="0"/>
              <a:t> </a:t>
            </a:r>
            <a:br>
              <a:rPr lang="it-IT" sz="2800" spc="-20" dirty="0"/>
            </a:br>
            <a:r>
              <a:rPr sz="2800" dirty="0" err="1">
                <a:solidFill>
                  <a:schemeClr val="tx1"/>
                </a:solidFill>
              </a:rPr>
              <a:t>Sfide</a:t>
            </a:r>
            <a:r>
              <a:rPr sz="2800" spc="-45" dirty="0">
                <a:solidFill>
                  <a:schemeClr val="tx1"/>
                </a:solidFill>
              </a:rPr>
              <a:t> </a:t>
            </a:r>
            <a:r>
              <a:rPr sz="2800" dirty="0">
                <a:solidFill>
                  <a:schemeClr val="tx1"/>
                </a:solidFill>
              </a:rPr>
              <a:t>e</a:t>
            </a:r>
            <a:r>
              <a:rPr sz="2800" spc="-5" dirty="0">
                <a:solidFill>
                  <a:schemeClr val="tx1"/>
                </a:solidFill>
              </a:rPr>
              <a:t> </a:t>
            </a:r>
            <a:r>
              <a:rPr sz="2800" spc="-10" dirty="0">
                <a:solidFill>
                  <a:schemeClr val="tx1"/>
                </a:solidFill>
              </a:rPr>
              <a:t>opportunità</a:t>
            </a:r>
            <a:endParaRPr sz="2800" dirty="0">
              <a:solidFill>
                <a:schemeClr val="tx1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7340" y="1295400"/>
            <a:ext cx="8545830" cy="5217967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065" marR="549910" algn="just" defTabSz="1190625">
              <a:spcBef>
                <a:spcPts val="305"/>
              </a:spcBef>
              <a:buSzPct val="41666"/>
              <a:tabLst>
                <a:tab pos="241300" algn="l"/>
              </a:tabLst>
            </a:pPr>
            <a:r>
              <a:rPr lang="it-IT" sz="2400" dirty="0">
                <a:latin typeface="Georgia"/>
                <a:cs typeface="Georgia"/>
              </a:rPr>
              <a:t>- </a:t>
            </a:r>
            <a:r>
              <a:rPr sz="3600" dirty="0">
                <a:latin typeface="Georgia"/>
                <a:cs typeface="Georgia"/>
              </a:rPr>
              <a:t>Circa</a:t>
            </a:r>
            <a:r>
              <a:rPr sz="3600" spc="-45" dirty="0">
                <a:latin typeface="Georgia"/>
                <a:cs typeface="Georgia"/>
              </a:rPr>
              <a:t> </a:t>
            </a:r>
            <a:r>
              <a:rPr sz="3600" dirty="0">
                <a:latin typeface="Georgia"/>
                <a:cs typeface="Georgia"/>
              </a:rPr>
              <a:t>il</a:t>
            </a:r>
            <a:r>
              <a:rPr sz="3600" spc="-40" dirty="0">
                <a:latin typeface="Georgia"/>
                <a:cs typeface="Georgia"/>
              </a:rPr>
              <a:t> </a:t>
            </a:r>
            <a:r>
              <a:rPr sz="3600" spc="-10" dirty="0">
                <a:latin typeface="Georgia"/>
                <a:cs typeface="Georgia"/>
              </a:rPr>
              <a:t>20-</a:t>
            </a:r>
            <a:r>
              <a:rPr sz="3600" dirty="0">
                <a:latin typeface="Georgia"/>
                <a:cs typeface="Georgia"/>
              </a:rPr>
              <a:t>25%</a:t>
            </a:r>
            <a:r>
              <a:rPr sz="3600" spc="-40" dirty="0">
                <a:latin typeface="Georgia"/>
                <a:cs typeface="Georgia"/>
              </a:rPr>
              <a:t> </a:t>
            </a:r>
            <a:r>
              <a:rPr sz="3600" dirty="0">
                <a:latin typeface="Georgia"/>
                <a:cs typeface="Georgia"/>
              </a:rPr>
              <a:t>delle</a:t>
            </a:r>
            <a:r>
              <a:rPr sz="3600" spc="-55" dirty="0">
                <a:latin typeface="Georgia"/>
                <a:cs typeface="Georgia"/>
              </a:rPr>
              <a:t> </a:t>
            </a:r>
            <a:r>
              <a:rPr sz="3600" dirty="0">
                <a:latin typeface="Georgia"/>
                <a:cs typeface="Georgia"/>
              </a:rPr>
              <a:t>imprese</a:t>
            </a:r>
            <a:r>
              <a:rPr sz="3600" spc="-60" dirty="0">
                <a:latin typeface="Georgia"/>
                <a:cs typeface="Georgia"/>
              </a:rPr>
              <a:t> </a:t>
            </a:r>
            <a:r>
              <a:rPr sz="3600" dirty="0" err="1">
                <a:latin typeface="Georgia"/>
                <a:cs typeface="Georgia"/>
              </a:rPr>
              <a:t>familiari</a:t>
            </a:r>
            <a:r>
              <a:rPr sz="3600" spc="-55" dirty="0">
                <a:latin typeface="Georgia"/>
                <a:cs typeface="Georgia"/>
              </a:rPr>
              <a:t> </a:t>
            </a:r>
            <a:r>
              <a:rPr sz="3600" dirty="0" err="1">
                <a:latin typeface="Georgia"/>
                <a:cs typeface="Georgia"/>
              </a:rPr>
              <a:t>italiane</a:t>
            </a:r>
            <a:r>
              <a:rPr lang="it-IT" sz="3600" spc="-60" dirty="0">
                <a:latin typeface="Georgia"/>
                <a:cs typeface="Georgia"/>
              </a:rPr>
              <a:t> </a:t>
            </a:r>
            <a:r>
              <a:rPr sz="3600" spc="-10" dirty="0" err="1">
                <a:latin typeface="Georgia"/>
                <a:cs typeface="Georgia"/>
              </a:rPr>
              <a:t>dovrà</a:t>
            </a:r>
            <a:r>
              <a:rPr sz="3600" spc="-10" dirty="0">
                <a:latin typeface="Georgia"/>
                <a:cs typeface="Georgia"/>
              </a:rPr>
              <a:t> </a:t>
            </a:r>
            <a:r>
              <a:rPr sz="3600" dirty="0">
                <a:latin typeface="Georgia"/>
                <a:cs typeface="Georgia"/>
              </a:rPr>
              <a:t>affrontare</a:t>
            </a:r>
            <a:r>
              <a:rPr sz="3600" spc="-75" dirty="0">
                <a:latin typeface="Georgia"/>
                <a:cs typeface="Georgia"/>
              </a:rPr>
              <a:t> </a:t>
            </a:r>
            <a:r>
              <a:rPr sz="3600" dirty="0">
                <a:latin typeface="Georgia"/>
                <a:cs typeface="Georgia"/>
              </a:rPr>
              <a:t>un</a:t>
            </a:r>
            <a:r>
              <a:rPr sz="3600" spc="-70" dirty="0">
                <a:latin typeface="Georgia"/>
                <a:cs typeface="Georgia"/>
              </a:rPr>
              <a:t> </a:t>
            </a:r>
            <a:r>
              <a:rPr sz="3600" dirty="0">
                <a:latin typeface="Georgia"/>
                <a:cs typeface="Georgia"/>
              </a:rPr>
              <a:t>passaggio</a:t>
            </a:r>
            <a:r>
              <a:rPr sz="3600" spc="-70" dirty="0">
                <a:latin typeface="Georgia"/>
                <a:cs typeface="Georgia"/>
              </a:rPr>
              <a:t> </a:t>
            </a:r>
            <a:r>
              <a:rPr sz="3600" dirty="0">
                <a:latin typeface="Georgia"/>
                <a:cs typeface="Georgia"/>
              </a:rPr>
              <a:t>generazionale</a:t>
            </a:r>
            <a:r>
              <a:rPr sz="3600" spc="-75" dirty="0">
                <a:latin typeface="Georgia"/>
                <a:cs typeface="Georgia"/>
              </a:rPr>
              <a:t> </a:t>
            </a:r>
            <a:r>
              <a:rPr sz="3600" dirty="0">
                <a:latin typeface="Georgia"/>
                <a:cs typeface="Georgia"/>
              </a:rPr>
              <a:t>nei</a:t>
            </a:r>
            <a:r>
              <a:rPr sz="3600" spc="-75" dirty="0">
                <a:latin typeface="Georgia"/>
                <a:cs typeface="Georgia"/>
              </a:rPr>
              <a:t> </a:t>
            </a:r>
            <a:r>
              <a:rPr sz="3600" dirty="0">
                <a:latin typeface="Georgia"/>
                <a:cs typeface="Georgia"/>
              </a:rPr>
              <a:t>prossimi</a:t>
            </a:r>
            <a:r>
              <a:rPr sz="3600" spc="-75" dirty="0">
                <a:latin typeface="Georgia"/>
                <a:cs typeface="Georgia"/>
              </a:rPr>
              <a:t> </a:t>
            </a:r>
            <a:r>
              <a:rPr sz="3600" dirty="0">
                <a:latin typeface="Georgia"/>
                <a:cs typeface="Georgia"/>
              </a:rPr>
              <a:t>5</a:t>
            </a:r>
            <a:r>
              <a:rPr sz="3600" spc="-65" dirty="0">
                <a:latin typeface="Georgia"/>
                <a:cs typeface="Georgia"/>
              </a:rPr>
              <a:t> </a:t>
            </a:r>
            <a:r>
              <a:rPr sz="3600" spc="-20" dirty="0">
                <a:latin typeface="Georgia"/>
                <a:cs typeface="Georgia"/>
              </a:rPr>
              <a:t>anni</a:t>
            </a:r>
            <a:endParaRPr sz="3600" dirty="0">
              <a:latin typeface="Georgia"/>
              <a:cs typeface="Georgia"/>
            </a:endParaRPr>
          </a:p>
          <a:p>
            <a:pPr marL="12064" marR="5080" algn="just">
              <a:lnSpc>
                <a:spcPct val="95100"/>
              </a:lnSpc>
              <a:buSzPct val="41666"/>
              <a:tabLst>
                <a:tab pos="241300" algn="l"/>
              </a:tabLst>
            </a:pPr>
            <a:endParaRPr lang="it-IT" sz="3600" dirty="0">
              <a:latin typeface="Georgia"/>
              <a:cs typeface="Georgia"/>
            </a:endParaRPr>
          </a:p>
          <a:p>
            <a:pPr marL="12064" marR="5080" algn="just">
              <a:lnSpc>
                <a:spcPct val="95100"/>
              </a:lnSpc>
              <a:buSzPct val="41666"/>
              <a:tabLst>
                <a:tab pos="241300" algn="l"/>
              </a:tabLst>
            </a:pPr>
            <a:endParaRPr sz="3600" dirty="0">
              <a:latin typeface="Georgia"/>
              <a:cs typeface="Georgia"/>
            </a:endParaRPr>
          </a:p>
          <a:p>
            <a:pPr marL="12065" marR="9525">
              <a:lnSpc>
                <a:spcPct val="95000"/>
              </a:lnSpc>
              <a:buSzPct val="41666"/>
              <a:tabLst>
                <a:tab pos="241300" algn="l"/>
              </a:tabLst>
            </a:pPr>
            <a:r>
              <a:rPr lang="it-IT" sz="3600" dirty="0">
                <a:latin typeface="Georgia"/>
                <a:cs typeface="Georgia"/>
              </a:rPr>
              <a:t>- </a:t>
            </a:r>
            <a:r>
              <a:rPr sz="3600" dirty="0">
                <a:latin typeface="Georgia"/>
                <a:cs typeface="Georgia"/>
              </a:rPr>
              <a:t>Ogni</a:t>
            </a:r>
            <a:r>
              <a:rPr sz="3600" spc="-50" dirty="0">
                <a:latin typeface="Georgia"/>
                <a:cs typeface="Georgia"/>
              </a:rPr>
              <a:t> </a:t>
            </a:r>
            <a:r>
              <a:rPr sz="3600" dirty="0">
                <a:latin typeface="Georgia"/>
                <a:cs typeface="Georgia"/>
              </a:rPr>
              <a:t>anno</a:t>
            </a:r>
            <a:r>
              <a:rPr sz="3600" spc="-25" dirty="0">
                <a:latin typeface="Georgia"/>
                <a:cs typeface="Georgia"/>
              </a:rPr>
              <a:t> </a:t>
            </a:r>
            <a:r>
              <a:rPr sz="3600" dirty="0">
                <a:latin typeface="Georgia"/>
                <a:cs typeface="Georgia"/>
              </a:rPr>
              <a:t>circa</a:t>
            </a:r>
            <a:r>
              <a:rPr sz="3600" spc="-50" dirty="0">
                <a:latin typeface="Georgia"/>
                <a:cs typeface="Georgia"/>
              </a:rPr>
              <a:t> </a:t>
            </a:r>
            <a:r>
              <a:rPr sz="3600" dirty="0">
                <a:latin typeface="Georgia"/>
                <a:cs typeface="Georgia"/>
              </a:rPr>
              <a:t>35.000</a:t>
            </a:r>
            <a:r>
              <a:rPr sz="3600" spc="-50" dirty="0">
                <a:latin typeface="Georgia"/>
                <a:cs typeface="Georgia"/>
              </a:rPr>
              <a:t> </a:t>
            </a:r>
            <a:r>
              <a:rPr sz="3600" dirty="0">
                <a:latin typeface="Georgia"/>
                <a:cs typeface="Georgia"/>
              </a:rPr>
              <a:t>aziende</a:t>
            </a:r>
            <a:r>
              <a:rPr sz="3600" spc="-45" dirty="0">
                <a:latin typeface="Georgia"/>
                <a:cs typeface="Georgia"/>
              </a:rPr>
              <a:t> </a:t>
            </a:r>
            <a:r>
              <a:rPr sz="3600" dirty="0">
                <a:latin typeface="Georgia"/>
                <a:cs typeface="Georgia"/>
              </a:rPr>
              <a:t>familiari</a:t>
            </a:r>
            <a:r>
              <a:rPr sz="3600" spc="-50" dirty="0">
                <a:latin typeface="Georgia"/>
                <a:cs typeface="Georgia"/>
              </a:rPr>
              <a:t> </a:t>
            </a:r>
            <a:r>
              <a:rPr sz="3600" dirty="0">
                <a:latin typeface="Georgia"/>
                <a:cs typeface="Georgia"/>
              </a:rPr>
              <a:t>avviano</a:t>
            </a:r>
            <a:r>
              <a:rPr sz="3600" spc="-45" dirty="0">
                <a:latin typeface="Georgia"/>
                <a:cs typeface="Georgia"/>
              </a:rPr>
              <a:t> </a:t>
            </a:r>
            <a:r>
              <a:rPr sz="3600" dirty="0">
                <a:latin typeface="Georgia"/>
                <a:cs typeface="Georgia"/>
              </a:rPr>
              <a:t>un</a:t>
            </a:r>
            <a:r>
              <a:rPr sz="3600" spc="-45" dirty="0">
                <a:latin typeface="Georgia"/>
                <a:cs typeface="Georgia"/>
              </a:rPr>
              <a:t> </a:t>
            </a:r>
            <a:r>
              <a:rPr sz="3600" spc="-10" dirty="0">
                <a:latin typeface="Georgia"/>
                <a:cs typeface="Georgia"/>
              </a:rPr>
              <a:t>processo </a:t>
            </a:r>
            <a:r>
              <a:rPr sz="3600" dirty="0">
                <a:latin typeface="Georgia"/>
                <a:cs typeface="Georgia"/>
              </a:rPr>
              <a:t>di</a:t>
            </a:r>
            <a:r>
              <a:rPr sz="3600" spc="-70" dirty="0">
                <a:latin typeface="Georgia"/>
                <a:cs typeface="Georgia"/>
              </a:rPr>
              <a:t> </a:t>
            </a:r>
            <a:r>
              <a:rPr sz="3600" dirty="0">
                <a:latin typeface="Georgia"/>
                <a:cs typeface="Georgia"/>
              </a:rPr>
              <a:t>successione,</a:t>
            </a:r>
            <a:r>
              <a:rPr sz="3600" spc="-55" dirty="0">
                <a:latin typeface="Georgia"/>
                <a:cs typeface="Georgia"/>
              </a:rPr>
              <a:t> </a:t>
            </a:r>
            <a:r>
              <a:rPr sz="3600" dirty="0">
                <a:latin typeface="Georgia"/>
                <a:cs typeface="Georgia"/>
              </a:rPr>
              <a:t>ma</a:t>
            </a:r>
            <a:r>
              <a:rPr sz="3600" spc="-35" dirty="0">
                <a:latin typeface="Georgia"/>
                <a:cs typeface="Georgia"/>
              </a:rPr>
              <a:t> </a:t>
            </a:r>
            <a:r>
              <a:rPr sz="3600" u="sng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solo</a:t>
            </a:r>
            <a:r>
              <a:rPr sz="3600" u="sng" spc="-6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3600" u="sng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il</a:t>
            </a:r>
            <a:r>
              <a:rPr sz="3600" u="sng" spc="-6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3600" u="sng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30%</a:t>
            </a:r>
            <a:r>
              <a:rPr sz="3600" u="sng" spc="-5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3600" u="sng" dirty="0">
                <a:solidFill>
                  <a:srgbClr val="FF0000"/>
                </a:solidFill>
                <a:latin typeface="Georgia"/>
                <a:cs typeface="Georgia"/>
              </a:rPr>
              <a:t>riesce</a:t>
            </a:r>
            <a:r>
              <a:rPr sz="3600" u="sng" spc="-4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3600" dirty="0">
                <a:solidFill>
                  <a:srgbClr val="FF0000"/>
                </a:solidFill>
                <a:latin typeface="Georgia"/>
                <a:cs typeface="Georgia"/>
              </a:rPr>
              <a:t>a</a:t>
            </a:r>
            <a:r>
              <a:rPr sz="3600" spc="-6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3600" dirty="0">
                <a:solidFill>
                  <a:srgbClr val="FF0000"/>
                </a:solidFill>
                <a:latin typeface="Georgia"/>
                <a:cs typeface="Georgia"/>
              </a:rPr>
              <a:t>completarlo</a:t>
            </a:r>
            <a:r>
              <a:rPr sz="3600" spc="-6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3600" spc="-25" dirty="0">
                <a:latin typeface="Georgia"/>
                <a:cs typeface="Georgia"/>
              </a:rPr>
              <a:t>con </a:t>
            </a:r>
            <a:r>
              <a:rPr sz="3600" spc="-10" dirty="0">
                <a:latin typeface="Georgia"/>
                <a:cs typeface="Georgia"/>
              </a:rPr>
              <a:t>successo</a:t>
            </a:r>
            <a:endParaRPr sz="3600" dirty="0">
              <a:latin typeface="Georgia"/>
              <a:cs typeface="Georgia"/>
            </a:endParaRPr>
          </a:p>
          <a:p>
            <a:pPr marR="86995" algn="ctr">
              <a:lnSpc>
                <a:spcPct val="100000"/>
              </a:lnSpc>
              <a:spcBef>
                <a:spcPts val="1595"/>
              </a:spcBef>
            </a:pPr>
            <a:endParaRPr sz="1000" dirty="0">
              <a:latin typeface="Symbol"/>
              <a:cs typeface="Symbol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5FF2687-9273-E9DA-7614-BD9BBAA320C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12</a:t>
            </a:fld>
            <a:endParaRPr lang="it-IT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500" y="25400"/>
            <a:ext cx="8763000" cy="648613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29690">
              <a:lnSpc>
                <a:spcPct val="100000"/>
              </a:lnSpc>
              <a:spcBef>
                <a:spcPts val="110"/>
              </a:spcBef>
              <a:buSzPct val="35714"/>
              <a:tabLst>
                <a:tab pos="1558290" algn="l"/>
              </a:tabLst>
            </a:pP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Ricambio</a:t>
            </a:r>
            <a:r>
              <a:rPr sz="2800" spc="-7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dirty="0" err="1">
                <a:solidFill>
                  <a:srgbClr val="FF0000"/>
                </a:solidFill>
                <a:latin typeface="Georgia"/>
                <a:cs typeface="Georgia"/>
              </a:rPr>
              <a:t>generazionale</a:t>
            </a:r>
            <a:r>
              <a:rPr sz="2800" spc="-3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lang="it-IT" sz="2800" dirty="0">
                <a:solidFill>
                  <a:srgbClr val="FF0000"/>
                </a:solidFill>
                <a:latin typeface="Georgia"/>
              </a:rPr>
              <a:t>nei prossimi</a:t>
            </a:r>
            <a:r>
              <a:rPr sz="2800" dirty="0">
                <a:solidFill>
                  <a:srgbClr val="FF0000"/>
                </a:solidFill>
                <a:latin typeface="Georgia"/>
              </a:rPr>
              <a:t> </a:t>
            </a: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5-10</a:t>
            </a:r>
            <a:r>
              <a:rPr sz="2800" spc="-3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spc="-20" dirty="0">
                <a:solidFill>
                  <a:srgbClr val="FF0000"/>
                </a:solidFill>
                <a:latin typeface="Georgia"/>
                <a:cs typeface="Georgia"/>
              </a:rPr>
              <a:t>anni</a:t>
            </a:r>
            <a:endParaRPr lang="it-IT" sz="2800" spc="-20" dirty="0">
              <a:solidFill>
                <a:srgbClr val="FF0000"/>
              </a:solidFill>
              <a:latin typeface="Georgia"/>
              <a:cs typeface="Georgia"/>
            </a:endParaRPr>
          </a:p>
          <a:p>
            <a:pPr marL="1329690">
              <a:lnSpc>
                <a:spcPct val="100000"/>
              </a:lnSpc>
              <a:spcBef>
                <a:spcPts val="110"/>
              </a:spcBef>
              <a:buSzPct val="35714"/>
              <a:tabLst>
                <a:tab pos="1558290" algn="l"/>
              </a:tabLst>
            </a:pPr>
            <a:endParaRPr sz="2800" dirty="0">
              <a:latin typeface="Georgia"/>
              <a:cs typeface="Georgia"/>
            </a:endParaRPr>
          </a:p>
          <a:p>
            <a:pPr marL="241300" marR="237490" indent="-229235">
              <a:lnSpc>
                <a:spcPct val="94600"/>
              </a:lnSpc>
              <a:buSzPct val="41666"/>
              <a:buFont typeface="Symbol"/>
              <a:buChar char=""/>
              <a:tabLst>
                <a:tab pos="241300" algn="l"/>
              </a:tabLst>
            </a:pPr>
            <a:r>
              <a:rPr sz="2800" u="sng" dirty="0">
                <a:latin typeface="Georgia"/>
                <a:cs typeface="Georgia"/>
              </a:rPr>
              <a:t>Solo</a:t>
            </a:r>
            <a:r>
              <a:rPr sz="2800" u="sng" spc="-60" dirty="0">
                <a:latin typeface="Georgia"/>
                <a:cs typeface="Georgia"/>
              </a:rPr>
              <a:t> </a:t>
            </a:r>
            <a:r>
              <a:rPr sz="2800" u="sng" dirty="0">
                <a:latin typeface="Georgia"/>
                <a:cs typeface="Georgia"/>
              </a:rPr>
              <a:t>il</a:t>
            </a:r>
            <a:r>
              <a:rPr sz="2800" u="sng" spc="-60" dirty="0">
                <a:latin typeface="Georgia"/>
                <a:cs typeface="Georgia"/>
              </a:rPr>
              <a:t> </a:t>
            </a:r>
            <a:r>
              <a:rPr sz="2800" u="sng" dirty="0">
                <a:latin typeface="Georgia"/>
                <a:cs typeface="Georgia"/>
              </a:rPr>
              <a:t>13%</a:t>
            </a:r>
            <a:r>
              <a:rPr sz="2800" u="sng" spc="-55" dirty="0">
                <a:latin typeface="Georgia"/>
                <a:cs typeface="Georgia"/>
              </a:rPr>
              <a:t> </a:t>
            </a:r>
            <a:r>
              <a:rPr sz="2800" u="sng" dirty="0">
                <a:latin typeface="Georgia"/>
                <a:cs typeface="Georgia"/>
              </a:rPr>
              <a:t>delle</a:t>
            </a:r>
            <a:r>
              <a:rPr sz="2800" u="sng" spc="-65" dirty="0">
                <a:latin typeface="Georgia"/>
                <a:cs typeface="Georgia"/>
              </a:rPr>
              <a:t> </a:t>
            </a:r>
            <a:r>
              <a:rPr sz="2800" u="sng" dirty="0">
                <a:latin typeface="Georgia"/>
                <a:cs typeface="Georgia"/>
              </a:rPr>
              <a:t>imprese</a:t>
            </a:r>
            <a:r>
              <a:rPr sz="2800" u="sng" spc="-65" dirty="0">
                <a:latin typeface="Georgia"/>
                <a:cs typeface="Georgia"/>
              </a:rPr>
              <a:t> </a:t>
            </a:r>
            <a:r>
              <a:rPr sz="2800" u="sng" dirty="0">
                <a:latin typeface="Georgia"/>
                <a:cs typeface="Georgia"/>
              </a:rPr>
              <a:t>familiari</a:t>
            </a:r>
            <a:r>
              <a:rPr sz="2800" u="sng" spc="-4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arriva</a:t>
            </a:r>
            <a:r>
              <a:rPr sz="2800" spc="-4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a</a:t>
            </a:r>
            <a:r>
              <a:rPr sz="2800" spc="-6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superare</a:t>
            </a:r>
            <a:r>
              <a:rPr sz="2800" spc="-6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la</a:t>
            </a:r>
            <a:r>
              <a:rPr sz="2800" spc="-60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terza generazione,</a:t>
            </a:r>
            <a:r>
              <a:rPr sz="2800" spc="-6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indicando</a:t>
            </a:r>
            <a:r>
              <a:rPr sz="2800" spc="-5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una</a:t>
            </a:r>
            <a:r>
              <a:rPr sz="2800" spc="-65" dirty="0">
                <a:latin typeface="Georgia"/>
                <a:cs typeface="Georgia"/>
              </a:rPr>
              <a:t> </a:t>
            </a:r>
            <a:r>
              <a:rPr sz="2800" u="sng" dirty="0">
                <a:solidFill>
                  <a:srgbClr val="FF0000"/>
                </a:solidFill>
                <a:latin typeface="Georgia"/>
                <a:cs typeface="Georgia"/>
              </a:rPr>
              <a:t>forte</a:t>
            </a:r>
            <a:r>
              <a:rPr sz="2800" u="sng" spc="-5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u="sng" dirty="0">
                <a:solidFill>
                  <a:srgbClr val="FF0000"/>
                </a:solidFill>
                <a:latin typeface="Georgia"/>
                <a:cs typeface="Georgia"/>
              </a:rPr>
              <a:t>criticità</a:t>
            </a:r>
            <a:r>
              <a:rPr sz="2800" u="sng" spc="-6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u="sng" dirty="0">
                <a:solidFill>
                  <a:srgbClr val="FF0000"/>
                </a:solidFill>
                <a:latin typeface="Georgia"/>
                <a:cs typeface="Georgia"/>
              </a:rPr>
              <a:t>rilanciata</a:t>
            </a:r>
            <a:r>
              <a:rPr sz="2800" u="sng" spc="-4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u="sng" spc="-10" dirty="0">
                <a:solidFill>
                  <a:srgbClr val="FF0000"/>
                </a:solidFill>
                <a:latin typeface="Georgia"/>
                <a:cs typeface="Georgia"/>
              </a:rPr>
              <a:t>dalla complessità</a:t>
            </a:r>
            <a:r>
              <a:rPr sz="2800" u="sng" spc="-4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u="sng" dirty="0">
                <a:solidFill>
                  <a:srgbClr val="FF0000"/>
                </a:solidFill>
                <a:latin typeface="Georgia"/>
                <a:cs typeface="Georgia"/>
              </a:rPr>
              <a:t>del</a:t>
            </a:r>
            <a:r>
              <a:rPr sz="2800" u="sng" spc="-4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u="sng" spc="-10" dirty="0">
                <a:solidFill>
                  <a:srgbClr val="FF0000"/>
                </a:solidFill>
                <a:latin typeface="Georgia"/>
                <a:cs typeface="Georgia"/>
              </a:rPr>
              <a:t>passaggio</a:t>
            </a:r>
            <a:endParaRPr sz="2800" u="sng" dirty="0">
              <a:solidFill>
                <a:srgbClr val="FF0000"/>
              </a:solidFill>
              <a:latin typeface="Georgia"/>
              <a:cs typeface="Georgia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sz="2800" dirty="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135"/>
              </a:spcBef>
              <a:buFont typeface="Symbol"/>
              <a:buChar char=""/>
            </a:pPr>
            <a:endParaRPr sz="2800" dirty="0">
              <a:latin typeface="Georgia"/>
              <a:cs typeface="Georgia"/>
            </a:endParaRPr>
          </a:p>
          <a:p>
            <a:pPr marL="241300" marR="693420" indent="-229235">
              <a:lnSpc>
                <a:spcPts val="2740"/>
              </a:lnSpc>
              <a:buSzPct val="41666"/>
              <a:buFont typeface="Symbol"/>
              <a:buChar char=""/>
              <a:tabLst>
                <a:tab pos="241300" algn="l"/>
              </a:tabLst>
            </a:pPr>
            <a:r>
              <a:rPr sz="2800" u="sng" dirty="0">
                <a:latin typeface="Georgia"/>
                <a:cs typeface="Georgia"/>
              </a:rPr>
              <a:t>Meno</a:t>
            </a:r>
            <a:r>
              <a:rPr sz="2800" u="sng" spc="-50" dirty="0">
                <a:latin typeface="Georgia"/>
                <a:cs typeface="Georgia"/>
              </a:rPr>
              <a:t> </a:t>
            </a:r>
            <a:r>
              <a:rPr sz="2800" u="sng" dirty="0">
                <a:latin typeface="Georgia"/>
                <a:cs typeface="Georgia"/>
              </a:rPr>
              <a:t>del</a:t>
            </a:r>
            <a:r>
              <a:rPr sz="2800" u="sng" spc="-35" dirty="0">
                <a:latin typeface="Georgia"/>
                <a:cs typeface="Georgia"/>
              </a:rPr>
              <a:t> </a:t>
            </a:r>
            <a:r>
              <a:rPr sz="2800" u="sng" dirty="0">
                <a:latin typeface="Georgia"/>
                <a:cs typeface="Georgia"/>
              </a:rPr>
              <a:t>20%</a:t>
            </a:r>
            <a:r>
              <a:rPr sz="2800" u="sng" spc="-45" dirty="0">
                <a:latin typeface="Georgia"/>
                <a:cs typeface="Georgia"/>
              </a:rPr>
              <a:t> </a:t>
            </a:r>
            <a:r>
              <a:rPr sz="2800" u="sng" dirty="0">
                <a:latin typeface="Georgia"/>
                <a:cs typeface="Georgia"/>
              </a:rPr>
              <a:t>delle</a:t>
            </a:r>
            <a:r>
              <a:rPr sz="2800" u="sng" spc="-50" dirty="0">
                <a:latin typeface="Georgia"/>
                <a:cs typeface="Georgia"/>
              </a:rPr>
              <a:t> </a:t>
            </a:r>
            <a:r>
              <a:rPr sz="2800" u="sng" dirty="0">
                <a:latin typeface="Georgia"/>
                <a:cs typeface="Georgia"/>
              </a:rPr>
              <a:t>imprese</a:t>
            </a:r>
            <a:r>
              <a:rPr sz="2800" u="sng" spc="-55" dirty="0">
                <a:latin typeface="Georgia"/>
                <a:cs typeface="Georgia"/>
              </a:rPr>
              <a:t> </a:t>
            </a:r>
            <a:r>
              <a:rPr sz="2800" u="sng" dirty="0">
                <a:latin typeface="Georgia"/>
                <a:cs typeface="Georgia"/>
              </a:rPr>
              <a:t>ha</a:t>
            </a:r>
            <a:r>
              <a:rPr sz="2800" u="sng" spc="-55" dirty="0">
                <a:latin typeface="Georgia"/>
                <a:cs typeface="Georgia"/>
              </a:rPr>
              <a:t> </a:t>
            </a:r>
            <a:r>
              <a:rPr sz="2800" u="sng" dirty="0">
                <a:latin typeface="Georgia"/>
                <a:cs typeface="Georgia"/>
              </a:rPr>
              <a:t>un</a:t>
            </a:r>
            <a:r>
              <a:rPr sz="2800" u="sng" spc="-45" dirty="0">
                <a:latin typeface="Georgia"/>
                <a:cs typeface="Georgia"/>
              </a:rPr>
              <a:t> </a:t>
            </a:r>
            <a:r>
              <a:rPr sz="2800" u="sng" dirty="0">
                <a:latin typeface="Georgia"/>
                <a:cs typeface="Georgia"/>
              </a:rPr>
              <a:t>piano</a:t>
            </a:r>
            <a:r>
              <a:rPr sz="2800" u="sng" spc="-30" dirty="0">
                <a:latin typeface="Georgia"/>
                <a:cs typeface="Georgia"/>
              </a:rPr>
              <a:t> </a:t>
            </a:r>
            <a:r>
              <a:rPr sz="2800" u="sng" dirty="0">
                <a:latin typeface="Georgia"/>
                <a:cs typeface="Georgia"/>
              </a:rPr>
              <a:t>di</a:t>
            </a:r>
            <a:r>
              <a:rPr sz="2800" u="sng" spc="-50" dirty="0">
                <a:latin typeface="Georgia"/>
                <a:cs typeface="Georgia"/>
              </a:rPr>
              <a:t> </a:t>
            </a:r>
            <a:r>
              <a:rPr sz="2800" u="sng" spc="-10" dirty="0">
                <a:latin typeface="Georgia"/>
                <a:cs typeface="Georgia"/>
              </a:rPr>
              <a:t>successione </a:t>
            </a:r>
            <a:r>
              <a:rPr sz="2800" u="sng" dirty="0">
                <a:latin typeface="Georgia"/>
                <a:cs typeface="Georgia"/>
              </a:rPr>
              <a:t>strutturato</a:t>
            </a:r>
            <a:r>
              <a:rPr sz="2800" u="sng" spc="-50" dirty="0">
                <a:latin typeface="Georgia"/>
                <a:cs typeface="Georgia"/>
              </a:rPr>
              <a:t> </a:t>
            </a:r>
            <a:r>
              <a:rPr sz="2800" u="sng" dirty="0">
                <a:latin typeface="Georgia"/>
                <a:cs typeface="Georgia"/>
              </a:rPr>
              <a:t>e</a:t>
            </a:r>
            <a:r>
              <a:rPr sz="2800" u="sng" spc="-45" dirty="0">
                <a:latin typeface="Georgia"/>
                <a:cs typeface="Georgia"/>
              </a:rPr>
              <a:t> </a:t>
            </a:r>
            <a:r>
              <a:rPr sz="2800" u="sng" dirty="0">
                <a:latin typeface="Georgia"/>
                <a:cs typeface="Georgia"/>
              </a:rPr>
              <a:t>definito</a:t>
            </a:r>
            <a:r>
              <a:rPr sz="2800" dirty="0">
                <a:latin typeface="Georgia"/>
                <a:cs typeface="Georgia"/>
              </a:rPr>
              <a:t>,</a:t>
            </a:r>
            <a:r>
              <a:rPr sz="2800" spc="-4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fattore</a:t>
            </a:r>
            <a:r>
              <a:rPr sz="2800" spc="-5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che</a:t>
            </a:r>
            <a:r>
              <a:rPr sz="2800" spc="-5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penalizza</a:t>
            </a:r>
            <a:r>
              <a:rPr sz="2800" spc="-5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la</a:t>
            </a:r>
            <a:r>
              <a:rPr sz="2800" spc="-40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continuità</a:t>
            </a:r>
            <a:endParaRPr sz="2800" dirty="0">
              <a:latin typeface="Georgia"/>
              <a:cs typeface="Georgia"/>
            </a:endParaRPr>
          </a:p>
          <a:p>
            <a:pPr marL="241300" indent="-229235">
              <a:lnSpc>
                <a:spcPct val="94800"/>
              </a:lnSpc>
              <a:buSzPct val="41666"/>
              <a:buFont typeface="Symbol"/>
              <a:buChar char=""/>
              <a:tabLst>
                <a:tab pos="241300" algn="l"/>
              </a:tabLst>
            </a:pPr>
            <a:endParaRPr lang="it-IT" sz="2800" dirty="0">
              <a:latin typeface="Georgia"/>
              <a:cs typeface="Georgia"/>
            </a:endParaRPr>
          </a:p>
          <a:p>
            <a:pPr marL="241300" indent="-229235">
              <a:lnSpc>
                <a:spcPct val="94800"/>
              </a:lnSpc>
              <a:buSzPct val="41666"/>
              <a:buFont typeface="Symbol"/>
              <a:buChar char=""/>
              <a:tabLst>
                <a:tab pos="241300" algn="l"/>
              </a:tabLst>
            </a:pPr>
            <a:r>
              <a:rPr sz="2800" dirty="0">
                <a:latin typeface="Georgia"/>
                <a:cs typeface="Georgia"/>
              </a:rPr>
              <a:t>Le</a:t>
            </a:r>
            <a:r>
              <a:rPr sz="2800" spc="-5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aziende</a:t>
            </a:r>
            <a:r>
              <a:rPr sz="2800" spc="-3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che</a:t>
            </a:r>
            <a:r>
              <a:rPr sz="2800" spc="-5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hanno</a:t>
            </a:r>
            <a:r>
              <a:rPr sz="2800" spc="-3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già</a:t>
            </a:r>
            <a:r>
              <a:rPr sz="2800" spc="-6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affrontato</a:t>
            </a:r>
            <a:r>
              <a:rPr sz="2800" spc="-4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un</a:t>
            </a:r>
            <a:r>
              <a:rPr sz="2800" spc="-50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passaggio generazionale</a:t>
            </a:r>
            <a:r>
              <a:rPr sz="2800" spc="-6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mostrano</a:t>
            </a:r>
            <a:r>
              <a:rPr sz="2800" spc="-6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una</a:t>
            </a:r>
            <a:r>
              <a:rPr sz="2800" spc="-65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performance</a:t>
            </a:r>
            <a:r>
              <a:rPr sz="2800" spc="-6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superiore</a:t>
            </a:r>
            <a:r>
              <a:rPr sz="2800" spc="-65" dirty="0">
                <a:latin typeface="Georgia"/>
                <a:cs typeface="Georgia"/>
              </a:rPr>
              <a:t> </a:t>
            </a:r>
            <a:r>
              <a:rPr sz="2800" spc="-20" dirty="0">
                <a:latin typeface="Georgia"/>
                <a:cs typeface="Georgia"/>
              </a:rPr>
              <a:t>alla </a:t>
            </a:r>
            <a:r>
              <a:rPr sz="2800" dirty="0">
                <a:latin typeface="Georgia"/>
                <a:cs typeface="Georgia"/>
              </a:rPr>
              <a:t>media</a:t>
            </a:r>
            <a:r>
              <a:rPr sz="2800" spc="-4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in</a:t>
            </a:r>
            <a:r>
              <a:rPr sz="2800" spc="-4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termini</a:t>
            </a:r>
            <a:r>
              <a:rPr sz="2800" spc="-5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di</a:t>
            </a:r>
            <a:r>
              <a:rPr sz="2800" spc="-3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ricavi</a:t>
            </a:r>
            <a:r>
              <a:rPr sz="2800" spc="-5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(+7,4%</a:t>
            </a:r>
            <a:r>
              <a:rPr sz="2800" spc="-4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annuo),</a:t>
            </a:r>
            <a:r>
              <a:rPr sz="2800" spc="-4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redditività</a:t>
            </a:r>
            <a:r>
              <a:rPr sz="2800" spc="-50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(+3,5%) </a:t>
            </a:r>
            <a:r>
              <a:rPr sz="2800" dirty="0">
                <a:latin typeface="Georgia"/>
                <a:cs typeface="Georgia"/>
              </a:rPr>
              <a:t>e</a:t>
            </a:r>
            <a:r>
              <a:rPr sz="2800" spc="-7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crescita</a:t>
            </a:r>
            <a:r>
              <a:rPr sz="2800" spc="-7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delle</a:t>
            </a:r>
            <a:r>
              <a:rPr sz="2800" spc="-7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immobilizzazioni</a:t>
            </a:r>
            <a:r>
              <a:rPr sz="2800" spc="-70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(+11,5%)</a:t>
            </a:r>
            <a:endParaRPr sz="1000" dirty="0">
              <a:latin typeface="Symbol"/>
              <a:cs typeface="Symbol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57FA7D5E-ABDB-89BE-0F6E-550BC0AD7B8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13</a:t>
            </a:fld>
            <a:endParaRPr lang="it-IT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1347" y="209676"/>
            <a:ext cx="8411845" cy="5432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04720" marR="1362075" indent="-835660" algn="just">
              <a:lnSpc>
                <a:spcPct val="119300"/>
              </a:lnSpc>
              <a:spcBef>
                <a:spcPts val="100"/>
              </a:spcBef>
            </a:pPr>
            <a:r>
              <a:rPr sz="2400" i="1" dirty="0">
                <a:latin typeface="Georgia"/>
                <a:cs typeface="Georgia"/>
              </a:rPr>
              <a:t>Raccomandazione</a:t>
            </a:r>
            <a:r>
              <a:rPr sz="2400" i="1" spc="-85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Commissione</a:t>
            </a:r>
            <a:r>
              <a:rPr sz="2400" i="1" spc="-85" dirty="0">
                <a:latin typeface="Georgia"/>
                <a:cs typeface="Georgia"/>
              </a:rPr>
              <a:t> </a:t>
            </a:r>
            <a:r>
              <a:rPr sz="2400" i="1" spc="-10" dirty="0">
                <a:latin typeface="Georgia"/>
                <a:cs typeface="Georgia"/>
              </a:rPr>
              <a:t>Europea </a:t>
            </a:r>
            <a:r>
              <a:rPr sz="2400" i="1" dirty="0">
                <a:latin typeface="Georgia"/>
                <a:cs typeface="Georgia"/>
              </a:rPr>
              <a:t>7</a:t>
            </a:r>
            <a:r>
              <a:rPr sz="2400" i="1" spc="-35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dicembre</a:t>
            </a:r>
            <a:r>
              <a:rPr sz="2400" i="1" spc="-35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1994</a:t>
            </a:r>
            <a:r>
              <a:rPr sz="2400" i="1" spc="345" dirty="0">
                <a:latin typeface="Georgia"/>
                <a:cs typeface="Georgia"/>
              </a:rPr>
              <a:t> </a:t>
            </a:r>
            <a:r>
              <a:rPr sz="2400" i="1" spc="-10" dirty="0">
                <a:latin typeface="Georgia"/>
                <a:cs typeface="Georgia"/>
              </a:rPr>
              <a:t>(94/1069/CE)</a:t>
            </a:r>
            <a:endParaRPr sz="2400" dirty="0">
              <a:latin typeface="Georgia"/>
              <a:cs typeface="Georgia"/>
            </a:endParaRPr>
          </a:p>
          <a:p>
            <a:pPr marL="12700" marR="5080" algn="just">
              <a:lnSpc>
                <a:spcPct val="100400"/>
              </a:lnSpc>
              <a:spcBef>
                <a:spcPts val="540"/>
              </a:spcBef>
            </a:pPr>
            <a:r>
              <a:rPr sz="2400" i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considerando</a:t>
            </a:r>
            <a:r>
              <a:rPr sz="2400" i="1" spc="-5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che</a:t>
            </a:r>
            <a:r>
              <a:rPr sz="2400" spc="-7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la</a:t>
            </a:r>
            <a:r>
              <a:rPr sz="2400" spc="-80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Commissione</a:t>
            </a:r>
            <a:r>
              <a:rPr sz="2400" spc="-7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ha</a:t>
            </a:r>
            <a:r>
              <a:rPr sz="2400" spc="-7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proceduto</a:t>
            </a:r>
            <a:r>
              <a:rPr sz="2400" spc="-6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a</a:t>
            </a:r>
            <a:r>
              <a:rPr sz="2400" spc="-10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tale</a:t>
            </a:r>
            <a:r>
              <a:rPr sz="2400" spc="-7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esame</a:t>
            </a:r>
            <a:r>
              <a:rPr sz="2400" spc="140" dirty="0">
                <a:latin typeface="Georgia"/>
                <a:cs typeface="Georgia"/>
              </a:rPr>
              <a:t> </a:t>
            </a:r>
            <a:r>
              <a:rPr sz="2400" spc="-50" dirty="0">
                <a:latin typeface="Georgia"/>
                <a:cs typeface="Georgia"/>
              </a:rPr>
              <a:t>e </a:t>
            </a:r>
            <a:r>
              <a:rPr sz="2400" dirty="0">
                <a:latin typeface="Georgia"/>
                <a:cs typeface="Georgia"/>
              </a:rPr>
              <a:t>ha</a:t>
            </a:r>
            <a:r>
              <a:rPr sz="2400" spc="9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constatato</a:t>
            </a:r>
            <a:r>
              <a:rPr sz="2400" spc="11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che</a:t>
            </a:r>
            <a:r>
              <a:rPr sz="2400" spc="120" dirty="0"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ogni</a:t>
            </a:r>
            <a:r>
              <a:rPr sz="2400" spc="12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anno</a:t>
            </a:r>
            <a:r>
              <a:rPr sz="2400" spc="114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diverse</a:t>
            </a:r>
            <a:r>
              <a:rPr sz="2400" spc="12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migliaia</a:t>
            </a:r>
            <a:r>
              <a:rPr sz="2400" spc="12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di</a:t>
            </a:r>
            <a:r>
              <a:rPr sz="2400" spc="10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imprese</a:t>
            </a:r>
            <a:r>
              <a:rPr sz="2400" spc="37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spc="-20" dirty="0">
                <a:solidFill>
                  <a:srgbClr val="FF0000"/>
                </a:solidFill>
                <a:latin typeface="Georgia"/>
                <a:cs typeface="Georgia"/>
              </a:rPr>
              <a:t>sono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obbligate</a:t>
            </a:r>
            <a:r>
              <a:rPr sz="2400" spc="220" dirty="0">
                <a:solidFill>
                  <a:srgbClr val="FF0000"/>
                </a:solidFill>
                <a:latin typeface="Georgia"/>
                <a:cs typeface="Georgia"/>
              </a:rPr>
              <a:t> 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a</a:t>
            </a:r>
            <a:r>
              <a:rPr sz="2400" spc="229" dirty="0">
                <a:solidFill>
                  <a:srgbClr val="FF0000"/>
                </a:solidFill>
                <a:latin typeface="Georgia"/>
                <a:cs typeface="Georgia"/>
              </a:rPr>
              <a:t> 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cessare</a:t>
            </a:r>
            <a:r>
              <a:rPr sz="2400" spc="250" dirty="0">
                <a:solidFill>
                  <a:srgbClr val="FF0000"/>
                </a:solidFill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la</a:t>
            </a:r>
            <a:r>
              <a:rPr sz="2400" spc="22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loro</a:t>
            </a:r>
            <a:r>
              <a:rPr sz="2400" spc="22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attività</a:t>
            </a:r>
            <a:r>
              <a:rPr sz="2400" spc="22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a</a:t>
            </a:r>
            <a:r>
              <a:rPr sz="2400" spc="229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causa</a:t>
            </a:r>
            <a:r>
              <a:rPr sz="2400" spc="22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di</a:t>
            </a:r>
            <a:r>
              <a:rPr sz="2400" spc="254" dirty="0">
                <a:latin typeface="Georgia"/>
                <a:cs typeface="Georgia"/>
              </a:rPr>
              <a:t>  </a:t>
            </a:r>
            <a:r>
              <a:rPr sz="2400" u="sng" spc="-10" dirty="0">
                <a:highlight>
                  <a:srgbClr val="FFFF00"/>
                </a:highlight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difficoltà</a:t>
            </a:r>
            <a:r>
              <a:rPr sz="2400" spc="-10" dirty="0"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u="sng" dirty="0">
                <a:highlight>
                  <a:srgbClr val="FFFF00"/>
                </a:highlight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insormontabili</a:t>
            </a:r>
            <a:r>
              <a:rPr sz="2400" u="sng" spc="229" dirty="0">
                <a:highlight>
                  <a:srgbClr val="FFFF00"/>
                </a:highlight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dirty="0">
                <a:highlight>
                  <a:srgbClr val="FFFF00"/>
                </a:highlight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inerenti</a:t>
            </a:r>
            <a:r>
              <a:rPr sz="2400" u="sng" spc="229" dirty="0">
                <a:highlight>
                  <a:srgbClr val="FFFF00"/>
                </a:highlight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dirty="0">
                <a:highlight>
                  <a:srgbClr val="FFFF00"/>
                </a:highlight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alla</a:t>
            </a:r>
            <a:r>
              <a:rPr sz="2400" u="sng" spc="225" dirty="0">
                <a:highlight>
                  <a:srgbClr val="FFFF00"/>
                </a:highlight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dirty="0">
                <a:highlight>
                  <a:srgbClr val="FFFF00"/>
                </a:highlight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successione</a:t>
            </a:r>
            <a:r>
              <a:rPr sz="2400" dirty="0">
                <a:latin typeface="Georgia"/>
                <a:cs typeface="Georgia"/>
              </a:rPr>
              <a:t>;</a:t>
            </a:r>
            <a:r>
              <a:rPr sz="2400" spc="229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che</a:t>
            </a:r>
            <a:r>
              <a:rPr sz="2400" spc="250" dirty="0"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tali</a:t>
            </a:r>
            <a:r>
              <a:rPr sz="2400" spc="229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Georgia"/>
                <a:cs typeface="Georgia"/>
              </a:rPr>
              <a:t>liquidazioni </a:t>
            </a:r>
            <a:r>
              <a:rPr sz="2400" dirty="0">
                <a:latin typeface="Georgia"/>
                <a:cs typeface="Georgia"/>
              </a:rPr>
              <a:t>hanno</a:t>
            </a:r>
            <a:r>
              <a:rPr sz="2400" spc="160" dirty="0">
                <a:latin typeface="Georgia"/>
                <a:cs typeface="Georgia"/>
              </a:rPr>
              <a:t>  </a:t>
            </a:r>
            <a:r>
              <a:rPr sz="240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ripercussioni</a:t>
            </a:r>
            <a:r>
              <a:rPr sz="2400" spc="165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  </a:t>
            </a:r>
            <a:r>
              <a:rPr sz="240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negative</a:t>
            </a:r>
            <a:r>
              <a:rPr sz="2400" spc="155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  </a:t>
            </a:r>
            <a:r>
              <a:rPr sz="240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sul</a:t>
            </a:r>
            <a:r>
              <a:rPr sz="2400" spc="165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  </a:t>
            </a:r>
            <a:r>
              <a:rPr sz="240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tessuto</a:t>
            </a:r>
            <a:r>
              <a:rPr sz="2400" spc="145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  </a:t>
            </a:r>
            <a:r>
              <a:rPr sz="240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economico</a:t>
            </a:r>
            <a:r>
              <a:rPr sz="2400" spc="185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  </a:t>
            </a:r>
            <a:r>
              <a:rPr sz="2400" spc="-10" dirty="0">
                <a:highlight>
                  <a:srgbClr val="FFFF00"/>
                </a:highlight>
                <a:latin typeface="Georgia"/>
                <a:cs typeface="Georgia"/>
              </a:rPr>
              <a:t>delle </a:t>
            </a:r>
            <a:r>
              <a:rPr sz="2400" dirty="0">
                <a:highlight>
                  <a:srgbClr val="FFFF00"/>
                </a:highlight>
                <a:latin typeface="Georgia"/>
                <a:cs typeface="Georgia"/>
              </a:rPr>
              <a:t>imprese</a:t>
            </a:r>
            <a:r>
              <a:rPr sz="2400" spc="-55" dirty="0"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dirty="0">
                <a:highlight>
                  <a:srgbClr val="FFFF00"/>
                </a:highlight>
                <a:latin typeface="Georgia"/>
                <a:cs typeface="Georgia"/>
              </a:rPr>
              <a:t>nonché</a:t>
            </a:r>
            <a:r>
              <a:rPr sz="2400" spc="-40" dirty="0"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sui</a:t>
            </a:r>
            <a:r>
              <a:rPr sz="2400" spc="-65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loro</a:t>
            </a:r>
            <a:r>
              <a:rPr sz="2400" spc="-65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creditori</a:t>
            </a:r>
            <a:r>
              <a:rPr sz="2400" spc="-45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e</a:t>
            </a:r>
            <a:r>
              <a:rPr sz="2400" spc="-65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spc="-1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lavoratori</a:t>
            </a:r>
            <a:r>
              <a:rPr sz="2400" spc="-10" dirty="0">
                <a:solidFill>
                  <a:srgbClr val="FF0000"/>
                </a:solidFill>
                <a:latin typeface="Georgia"/>
                <a:cs typeface="Georgia"/>
              </a:rPr>
              <a:t>;</a:t>
            </a:r>
            <a:endParaRPr sz="2400" dirty="0">
              <a:latin typeface="Georgia"/>
              <a:cs typeface="Georgia"/>
            </a:endParaRPr>
          </a:p>
          <a:p>
            <a:pPr marL="12700" marR="7620" algn="just">
              <a:lnSpc>
                <a:spcPct val="100200"/>
              </a:lnSpc>
              <a:spcBef>
                <a:spcPts val="500"/>
              </a:spcBef>
            </a:pPr>
            <a:r>
              <a:rPr sz="2400" i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considerando</a:t>
            </a:r>
            <a:r>
              <a:rPr sz="2400" i="1" spc="4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che</a:t>
            </a:r>
            <a:r>
              <a:rPr sz="2400" spc="15" dirty="0"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tale</a:t>
            </a:r>
            <a:r>
              <a:rPr sz="2400" spc="2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perdita</a:t>
            </a:r>
            <a:r>
              <a:rPr sz="2400" spc="1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di</a:t>
            </a:r>
            <a:r>
              <a:rPr sz="2400" spc="2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posti</a:t>
            </a:r>
            <a:r>
              <a:rPr sz="2400" spc="1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di</a:t>
            </a:r>
            <a:r>
              <a:rPr sz="2400" spc="2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lavoro</a:t>
            </a:r>
            <a:r>
              <a:rPr sz="2400" spc="2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e</a:t>
            </a:r>
            <a:r>
              <a:rPr sz="2400" spc="2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di</a:t>
            </a:r>
            <a:r>
              <a:rPr sz="2400" spc="1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Georgia"/>
                <a:cs typeface="Georgia"/>
              </a:rPr>
              <a:t>benessere economico</a:t>
            </a:r>
            <a:r>
              <a:rPr sz="2400" spc="-4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è</a:t>
            </a:r>
            <a:r>
              <a:rPr sz="2400" spc="-80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particolarmente</a:t>
            </a:r>
            <a:r>
              <a:rPr sz="2400" spc="-60" dirty="0">
                <a:latin typeface="Georgia"/>
                <a:cs typeface="Georgia"/>
              </a:rPr>
              <a:t> </a:t>
            </a:r>
            <a:r>
              <a:rPr sz="24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deplorevole</a:t>
            </a:r>
            <a:r>
              <a:rPr sz="2400" spc="-7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in</a:t>
            </a:r>
            <a:r>
              <a:rPr sz="2400" spc="-7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quanto</a:t>
            </a:r>
            <a:r>
              <a:rPr sz="2400" spc="-7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essa</a:t>
            </a:r>
            <a:r>
              <a:rPr sz="2400" spc="-8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non</a:t>
            </a:r>
            <a:r>
              <a:rPr sz="2400" spc="305" dirty="0">
                <a:latin typeface="Georgia"/>
                <a:cs typeface="Georgia"/>
              </a:rPr>
              <a:t> </a:t>
            </a:r>
            <a:r>
              <a:rPr sz="2400" spc="-50" dirty="0">
                <a:latin typeface="Georgia"/>
                <a:cs typeface="Georgia"/>
              </a:rPr>
              <a:t>è </a:t>
            </a:r>
            <a:r>
              <a:rPr sz="2400" dirty="0">
                <a:latin typeface="Georgia"/>
                <a:cs typeface="Georgia"/>
              </a:rPr>
              <a:t>dovuta</a:t>
            </a:r>
            <a:r>
              <a:rPr sz="2400" spc="52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alle</a:t>
            </a:r>
            <a:r>
              <a:rPr sz="2400" spc="51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forze</a:t>
            </a:r>
            <a:r>
              <a:rPr sz="2400" spc="52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di</a:t>
            </a:r>
            <a:r>
              <a:rPr sz="2400" spc="53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mercato,</a:t>
            </a:r>
            <a:r>
              <a:rPr sz="2400" spc="53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ma</a:t>
            </a:r>
            <a:r>
              <a:rPr sz="2400" spc="525" dirty="0">
                <a:latin typeface="Georgia"/>
                <a:cs typeface="Georgia"/>
              </a:rPr>
              <a:t>  </a:t>
            </a:r>
            <a:r>
              <a:rPr sz="2400" dirty="0">
                <a:highlight>
                  <a:srgbClr val="FFFF00"/>
                </a:highlight>
                <a:latin typeface="Georgia"/>
                <a:cs typeface="Georgia"/>
              </a:rPr>
              <a:t>ad</a:t>
            </a:r>
            <a:r>
              <a:rPr sz="2400" spc="535" dirty="0">
                <a:highlight>
                  <a:srgbClr val="FFFF00"/>
                </a:highlight>
                <a:latin typeface="Georgia"/>
                <a:cs typeface="Georgia"/>
              </a:rPr>
              <a:t>  </a:t>
            </a:r>
            <a:r>
              <a:rPr sz="2400" spc="-10" dirty="0">
                <a:highlight>
                  <a:srgbClr val="FFFF00"/>
                </a:highlight>
                <a:latin typeface="Georgia"/>
                <a:cs typeface="Georgia"/>
              </a:rPr>
              <a:t>un'insufficiente </a:t>
            </a:r>
            <a:r>
              <a:rPr sz="2400" dirty="0">
                <a:highlight>
                  <a:srgbClr val="FFFF00"/>
                </a:highlight>
                <a:latin typeface="Georgia"/>
                <a:cs typeface="Georgia"/>
              </a:rPr>
              <a:t>preparazione</a:t>
            </a:r>
            <a:r>
              <a:rPr sz="2400" spc="375" dirty="0"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dirty="0">
                <a:highlight>
                  <a:srgbClr val="FFFF00"/>
                </a:highlight>
                <a:latin typeface="Georgia"/>
                <a:cs typeface="Georgia"/>
              </a:rPr>
              <a:t>della</a:t>
            </a:r>
            <a:r>
              <a:rPr sz="2400" spc="370" dirty="0"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dirty="0">
                <a:highlight>
                  <a:srgbClr val="FFFF00"/>
                </a:highlight>
                <a:latin typeface="Georgia"/>
                <a:cs typeface="Georgia"/>
              </a:rPr>
              <a:t>successione</a:t>
            </a:r>
            <a:r>
              <a:rPr sz="2400" spc="375" dirty="0"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e</a:t>
            </a:r>
            <a:r>
              <a:rPr sz="2400" spc="425" dirty="0">
                <a:latin typeface="Georgia"/>
                <a:cs typeface="Georgia"/>
              </a:rPr>
              <a:t> </a:t>
            </a:r>
            <a:r>
              <a:rPr sz="24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all'inadeguatezza</a:t>
            </a:r>
            <a:r>
              <a:rPr sz="2400" u="sng" spc="37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di</a:t>
            </a:r>
            <a:r>
              <a:rPr sz="2400" u="sng" spc="37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alcune</a:t>
            </a:r>
            <a:r>
              <a:rPr sz="2400" spc="-1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parti</a:t>
            </a:r>
            <a:r>
              <a:rPr sz="2400" u="sng" spc="1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 </a:t>
            </a:r>
            <a:r>
              <a:rPr sz="24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della</a:t>
            </a:r>
            <a:r>
              <a:rPr sz="2400" u="sng" spc="12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 </a:t>
            </a:r>
            <a:r>
              <a:rPr sz="24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legislazione</a:t>
            </a:r>
            <a:r>
              <a:rPr sz="2400" spc="120" dirty="0">
                <a:solidFill>
                  <a:srgbClr val="FF0000"/>
                </a:solidFill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degli</a:t>
            </a:r>
            <a:r>
              <a:rPr sz="2400" spc="12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Stati</a:t>
            </a:r>
            <a:r>
              <a:rPr sz="2400" spc="114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membri,</a:t>
            </a:r>
            <a:r>
              <a:rPr sz="2400" spc="114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soprattutto</a:t>
            </a:r>
            <a:r>
              <a:rPr sz="2400" spc="120" dirty="0">
                <a:latin typeface="Georgia"/>
                <a:cs typeface="Georgia"/>
              </a:rPr>
              <a:t>  </a:t>
            </a:r>
            <a:r>
              <a:rPr sz="2400" spc="-25" dirty="0">
                <a:latin typeface="Georgia"/>
                <a:cs typeface="Georgia"/>
              </a:rPr>
              <a:t>in </a:t>
            </a:r>
            <a:r>
              <a:rPr sz="2400" dirty="0">
                <a:latin typeface="Georgia"/>
                <a:cs typeface="Georgia"/>
              </a:rPr>
              <a:t>materia</a:t>
            </a:r>
            <a:r>
              <a:rPr sz="2400" spc="-7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di</a:t>
            </a:r>
            <a:r>
              <a:rPr sz="2400" spc="-7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diritto</a:t>
            </a:r>
            <a:r>
              <a:rPr sz="2400" spc="-7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societario,</a:t>
            </a:r>
            <a:r>
              <a:rPr sz="2400" spc="-6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successorio</a:t>
            </a:r>
            <a:r>
              <a:rPr sz="2400" spc="-7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e</a:t>
            </a:r>
            <a:r>
              <a:rPr sz="2400" spc="-75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fiscale;</a:t>
            </a:r>
            <a:endParaRPr sz="2400" dirty="0">
              <a:latin typeface="Georgia"/>
              <a:cs typeface="Georgia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FEB15687-10EE-E023-4B12-264079E6DFB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14</a:t>
            </a:fld>
            <a:endParaRPr lang="it-IT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84047" y="4192778"/>
            <a:ext cx="6687184" cy="30480"/>
            <a:chOff x="384047" y="4192778"/>
            <a:chExt cx="6687184" cy="30480"/>
          </a:xfrm>
        </p:grpSpPr>
        <p:sp>
          <p:nvSpPr>
            <p:cNvPr id="3" name="object 3"/>
            <p:cNvSpPr/>
            <p:nvPr/>
          </p:nvSpPr>
          <p:spPr>
            <a:xfrm>
              <a:off x="384047" y="4204970"/>
              <a:ext cx="6555740" cy="18415"/>
            </a:xfrm>
            <a:custGeom>
              <a:avLst/>
              <a:gdLst/>
              <a:ahLst/>
              <a:cxnLst/>
              <a:rect l="l" t="t" r="r" b="b"/>
              <a:pathLst>
                <a:path w="6555740" h="18414">
                  <a:moveTo>
                    <a:pt x="6555613" y="0"/>
                  </a:moveTo>
                  <a:lnTo>
                    <a:pt x="0" y="0"/>
                  </a:lnTo>
                  <a:lnTo>
                    <a:pt x="0" y="18287"/>
                  </a:lnTo>
                  <a:lnTo>
                    <a:pt x="6555613" y="18287"/>
                  </a:lnTo>
                  <a:lnTo>
                    <a:pt x="655561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939661" y="4192778"/>
              <a:ext cx="131445" cy="21590"/>
            </a:xfrm>
            <a:custGeom>
              <a:avLst/>
              <a:gdLst/>
              <a:ahLst/>
              <a:cxnLst/>
              <a:rect l="l" t="t" r="r" b="b"/>
              <a:pathLst>
                <a:path w="131445" h="21589">
                  <a:moveTo>
                    <a:pt x="131064" y="0"/>
                  </a:moveTo>
                  <a:lnTo>
                    <a:pt x="0" y="0"/>
                  </a:lnTo>
                  <a:lnTo>
                    <a:pt x="0" y="21336"/>
                  </a:lnTo>
                  <a:lnTo>
                    <a:pt x="131064" y="21336"/>
                  </a:lnTo>
                  <a:lnTo>
                    <a:pt x="1310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71347" y="209676"/>
            <a:ext cx="8409940" cy="477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04720" marR="1360170" indent="-835660" algn="just">
              <a:lnSpc>
                <a:spcPct val="119300"/>
              </a:lnSpc>
              <a:spcBef>
                <a:spcPts val="100"/>
              </a:spcBef>
            </a:pPr>
            <a:r>
              <a:rPr sz="2400" i="1" dirty="0">
                <a:solidFill>
                  <a:srgbClr val="006EC0"/>
                </a:solidFill>
                <a:latin typeface="Georgia"/>
                <a:cs typeface="Georgia"/>
              </a:rPr>
              <a:t>Raccomandazione</a:t>
            </a:r>
            <a:r>
              <a:rPr sz="2400" i="1" spc="-85" dirty="0">
                <a:solidFill>
                  <a:srgbClr val="006EC0"/>
                </a:solidFill>
                <a:latin typeface="Georgia"/>
                <a:cs typeface="Georgia"/>
              </a:rPr>
              <a:t> </a:t>
            </a:r>
            <a:r>
              <a:rPr sz="2400" i="1" dirty="0">
                <a:solidFill>
                  <a:srgbClr val="006EC0"/>
                </a:solidFill>
                <a:latin typeface="Georgia"/>
                <a:cs typeface="Georgia"/>
              </a:rPr>
              <a:t>Commissione</a:t>
            </a:r>
            <a:r>
              <a:rPr sz="2400" i="1" spc="-85" dirty="0">
                <a:solidFill>
                  <a:srgbClr val="006EC0"/>
                </a:solidFill>
                <a:latin typeface="Georgia"/>
                <a:cs typeface="Georgia"/>
              </a:rPr>
              <a:t> </a:t>
            </a:r>
            <a:r>
              <a:rPr sz="2400" i="1" spc="-10" dirty="0">
                <a:solidFill>
                  <a:srgbClr val="006EC0"/>
                </a:solidFill>
                <a:latin typeface="Georgia"/>
                <a:cs typeface="Georgia"/>
              </a:rPr>
              <a:t>Europea </a:t>
            </a:r>
            <a:r>
              <a:rPr sz="2400" i="1" dirty="0">
                <a:solidFill>
                  <a:srgbClr val="006EC0"/>
                </a:solidFill>
                <a:latin typeface="Georgia"/>
                <a:cs typeface="Georgia"/>
              </a:rPr>
              <a:t>7</a:t>
            </a:r>
            <a:r>
              <a:rPr sz="2400" i="1" spc="-35" dirty="0">
                <a:solidFill>
                  <a:srgbClr val="006EC0"/>
                </a:solidFill>
                <a:latin typeface="Georgia"/>
                <a:cs typeface="Georgia"/>
              </a:rPr>
              <a:t> </a:t>
            </a:r>
            <a:r>
              <a:rPr sz="2400" i="1" dirty="0">
                <a:solidFill>
                  <a:srgbClr val="006EC0"/>
                </a:solidFill>
                <a:latin typeface="Georgia"/>
                <a:cs typeface="Georgia"/>
              </a:rPr>
              <a:t>dicembre</a:t>
            </a:r>
            <a:r>
              <a:rPr sz="2400" i="1" spc="-35" dirty="0">
                <a:solidFill>
                  <a:srgbClr val="006EC0"/>
                </a:solidFill>
                <a:latin typeface="Georgia"/>
                <a:cs typeface="Georgia"/>
              </a:rPr>
              <a:t> </a:t>
            </a:r>
            <a:r>
              <a:rPr sz="2400" i="1" dirty="0">
                <a:solidFill>
                  <a:srgbClr val="006EC0"/>
                </a:solidFill>
                <a:latin typeface="Georgia"/>
                <a:cs typeface="Georgia"/>
              </a:rPr>
              <a:t>1994</a:t>
            </a:r>
            <a:r>
              <a:rPr sz="2400" i="1" spc="345" dirty="0">
                <a:solidFill>
                  <a:srgbClr val="006EC0"/>
                </a:solidFill>
                <a:latin typeface="Georgia"/>
                <a:cs typeface="Georgia"/>
              </a:rPr>
              <a:t> </a:t>
            </a:r>
            <a:r>
              <a:rPr sz="2400" i="1" spc="-10" dirty="0">
                <a:solidFill>
                  <a:srgbClr val="006EC0"/>
                </a:solidFill>
                <a:latin typeface="Georgia"/>
                <a:cs typeface="Georgia"/>
              </a:rPr>
              <a:t>(94/1069/CE)</a:t>
            </a:r>
            <a:endParaRPr sz="2400" dirty="0">
              <a:latin typeface="Georgia"/>
              <a:cs typeface="Georgia"/>
            </a:endParaRPr>
          </a:p>
          <a:p>
            <a:pPr marL="12700" marR="10795" algn="just">
              <a:lnSpc>
                <a:spcPct val="100299"/>
              </a:lnSpc>
              <a:spcBef>
                <a:spcPts val="540"/>
              </a:spcBef>
            </a:pPr>
            <a:r>
              <a:rPr sz="2400" i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considerando</a:t>
            </a:r>
            <a:r>
              <a:rPr sz="2400" i="1" spc="3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che</a:t>
            </a:r>
            <a:r>
              <a:rPr sz="2400" spc="1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interventi</a:t>
            </a:r>
            <a:r>
              <a:rPr sz="2400" spc="1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volti</a:t>
            </a:r>
            <a:r>
              <a:rPr sz="2400" spc="1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a</a:t>
            </a:r>
            <a:r>
              <a:rPr sz="2400" spc="1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sensibilizzare,</a:t>
            </a:r>
            <a:r>
              <a:rPr sz="2400" spc="2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informare</a:t>
            </a:r>
            <a:r>
              <a:rPr sz="2400" spc="35" dirty="0">
                <a:latin typeface="Georgia"/>
                <a:cs typeface="Georgia"/>
              </a:rPr>
              <a:t> </a:t>
            </a:r>
            <a:r>
              <a:rPr sz="2400" spc="-50" dirty="0">
                <a:latin typeface="Georgia"/>
                <a:cs typeface="Georgia"/>
              </a:rPr>
              <a:t>e </a:t>
            </a:r>
            <a:r>
              <a:rPr sz="2400" dirty="0">
                <a:latin typeface="Georgia"/>
                <a:cs typeface="Georgia"/>
              </a:rPr>
              <a:t>formare</a:t>
            </a:r>
            <a:r>
              <a:rPr sz="2400" spc="24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gli</a:t>
            </a:r>
            <a:r>
              <a:rPr sz="2400" spc="25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imprenditori</a:t>
            </a:r>
            <a:r>
              <a:rPr sz="2400" spc="280" dirty="0"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affinché</a:t>
            </a:r>
            <a:r>
              <a:rPr sz="2400" spc="24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preparino</a:t>
            </a:r>
            <a:r>
              <a:rPr sz="2400" spc="28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efficacemente</a:t>
            </a:r>
            <a:r>
              <a:rPr sz="2400" spc="25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spc="-25" dirty="0">
                <a:solidFill>
                  <a:srgbClr val="FF0000"/>
                </a:solidFill>
                <a:latin typeface="Georgia"/>
                <a:cs typeface="Georgia"/>
              </a:rPr>
              <a:t>la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loro</a:t>
            </a:r>
            <a:r>
              <a:rPr sz="2400" spc="125" dirty="0">
                <a:solidFill>
                  <a:srgbClr val="FF0000"/>
                </a:solidFill>
                <a:latin typeface="Georgia"/>
                <a:cs typeface="Georgia"/>
              </a:rPr>
              <a:t> 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successione</a:t>
            </a:r>
            <a:r>
              <a:rPr sz="2400" spc="120" dirty="0">
                <a:solidFill>
                  <a:srgbClr val="FF0000"/>
                </a:solidFill>
                <a:latin typeface="Georgia"/>
                <a:cs typeface="Georgia"/>
              </a:rPr>
              <a:t> 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finché</a:t>
            </a:r>
            <a:r>
              <a:rPr sz="2400" spc="120" dirty="0">
                <a:solidFill>
                  <a:srgbClr val="FF0000"/>
                </a:solidFill>
                <a:latin typeface="Georgia"/>
                <a:cs typeface="Georgia"/>
              </a:rPr>
              <a:t> 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sono</a:t>
            </a:r>
            <a:r>
              <a:rPr sz="2400" spc="135" dirty="0">
                <a:solidFill>
                  <a:srgbClr val="FF0000"/>
                </a:solidFill>
                <a:latin typeface="Georgia"/>
                <a:cs typeface="Georgia"/>
              </a:rPr>
              <a:t> 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ancora</a:t>
            </a:r>
            <a:r>
              <a:rPr sz="2400" spc="125" dirty="0">
                <a:solidFill>
                  <a:srgbClr val="FF0000"/>
                </a:solidFill>
                <a:latin typeface="Georgia"/>
                <a:cs typeface="Georgia"/>
              </a:rPr>
              <a:t> 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in</a:t>
            </a:r>
            <a:r>
              <a:rPr sz="2400" spc="135" dirty="0">
                <a:solidFill>
                  <a:srgbClr val="FF0000"/>
                </a:solidFill>
                <a:latin typeface="Georgia"/>
                <a:cs typeface="Georgia"/>
              </a:rPr>
              <a:t> 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vita</a:t>
            </a:r>
            <a:r>
              <a:rPr sz="2400" spc="145" dirty="0">
                <a:solidFill>
                  <a:srgbClr val="FF0000"/>
                </a:solidFill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sono</a:t>
            </a:r>
            <a:r>
              <a:rPr sz="2400" spc="135" dirty="0">
                <a:latin typeface="Georgia"/>
                <a:cs typeface="Georgia"/>
              </a:rPr>
              <a:t>  </a:t>
            </a:r>
            <a:r>
              <a:rPr sz="2400" u="sng" dirty="0">
                <a:latin typeface="Georgia"/>
                <a:cs typeface="Georgia"/>
              </a:rPr>
              <a:t>atti</a:t>
            </a:r>
            <a:r>
              <a:rPr sz="2400" u="sng" spc="125" dirty="0">
                <a:latin typeface="Georgia"/>
                <a:cs typeface="Georgia"/>
              </a:rPr>
              <a:t>  </a:t>
            </a:r>
            <a:r>
              <a:rPr sz="2400" u="sng" spc="-25" dirty="0">
                <a:latin typeface="Georgia"/>
                <a:cs typeface="Georgia"/>
              </a:rPr>
              <a:t>ad </a:t>
            </a:r>
            <a:r>
              <a:rPr sz="2400" u="sng" dirty="0">
                <a:latin typeface="Georgia"/>
                <a:cs typeface="Georgia"/>
              </a:rPr>
              <a:t>aumentare</a:t>
            </a:r>
            <a:r>
              <a:rPr sz="2400" u="sng" spc="-80" dirty="0">
                <a:latin typeface="Georgia"/>
                <a:cs typeface="Georgia"/>
              </a:rPr>
              <a:t> </a:t>
            </a:r>
            <a:r>
              <a:rPr sz="2400" u="sng" dirty="0">
                <a:latin typeface="Georgia"/>
                <a:cs typeface="Georgia"/>
              </a:rPr>
              <a:t>le</a:t>
            </a:r>
            <a:r>
              <a:rPr sz="2400" u="sng" spc="-70" dirty="0">
                <a:latin typeface="Georgia"/>
                <a:cs typeface="Georgia"/>
              </a:rPr>
              <a:t> </a:t>
            </a:r>
            <a:r>
              <a:rPr sz="2400" u="sng" dirty="0">
                <a:latin typeface="Georgia"/>
                <a:cs typeface="Georgia"/>
              </a:rPr>
              <a:t>probabilità</a:t>
            </a:r>
            <a:r>
              <a:rPr sz="2400" u="sng" spc="-75" dirty="0">
                <a:latin typeface="Georgia"/>
                <a:cs typeface="Georgia"/>
              </a:rPr>
              <a:t> </a:t>
            </a:r>
            <a:r>
              <a:rPr sz="2400" u="sng" dirty="0">
                <a:latin typeface="Georgia"/>
                <a:cs typeface="Georgia"/>
              </a:rPr>
              <a:t>di</a:t>
            </a:r>
            <a:r>
              <a:rPr sz="2400" u="sng" spc="-80" dirty="0">
                <a:latin typeface="Georgia"/>
                <a:cs typeface="Georgia"/>
              </a:rPr>
              <a:t> </a:t>
            </a:r>
            <a:r>
              <a:rPr sz="2400" u="sng" dirty="0">
                <a:latin typeface="Georgia"/>
                <a:cs typeface="Georgia"/>
              </a:rPr>
              <a:t>riuscita</a:t>
            </a:r>
            <a:r>
              <a:rPr sz="2400" u="sng" spc="-7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della</a:t>
            </a:r>
            <a:r>
              <a:rPr sz="2400" spc="-7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successione</a:t>
            </a:r>
            <a:r>
              <a:rPr sz="2400" spc="-60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stessa;</a:t>
            </a:r>
            <a:endParaRPr sz="2400" dirty="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1250"/>
              </a:spcBef>
            </a:pPr>
            <a:endParaRPr sz="2400" dirty="0">
              <a:latin typeface="Georgia"/>
              <a:cs typeface="Georgia"/>
            </a:endParaRPr>
          </a:p>
          <a:p>
            <a:pPr marL="12700" marR="5080" algn="just">
              <a:lnSpc>
                <a:spcPct val="100299"/>
              </a:lnSpc>
            </a:pPr>
            <a:r>
              <a:rPr sz="2400" i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considerando</a:t>
            </a:r>
            <a:r>
              <a:rPr sz="2400" i="1" spc="204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che</a:t>
            </a:r>
            <a:r>
              <a:rPr sz="2400" spc="195" dirty="0">
                <a:latin typeface="Georgia"/>
                <a:cs typeface="Georgia"/>
              </a:rPr>
              <a:t>  </a:t>
            </a:r>
            <a:r>
              <a:rPr sz="2400" dirty="0">
                <a:highlight>
                  <a:srgbClr val="FFFF00"/>
                </a:highlight>
                <a:latin typeface="Georgia"/>
                <a:cs typeface="Georgia"/>
              </a:rPr>
              <a:t>uno</a:t>
            </a:r>
            <a:r>
              <a:rPr sz="2400" spc="195" dirty="0">
                <a:highlight>
                  <a:srgbClr val="FFFF00"/>
                </a:highlight>
                <a:latin typeface="Georgia"/>
                <a:cs typeface="Georgia"/>
              </a:rPr>
              <a:t>  </a:t>
            </a:r>
            <a:r>
              <a:rPr sz="2400" dirty="0">
                <a:highlight>
                  <a:srgbClr val="FFFF00"/>
                </a:highlight>
                <a:latin typeface="Georgia"/>
                <a:cs typeface="Georgia"/>
              </a:rPr>
              <a:t>degli</a:t>
            </a:r>
            <a:r>
              <a:rPr sz="2400" spc="195" dirty="0">
                <a:highlight>
                  <a:srgbClr val="FFFF00"/>
                </a:highlight>
                <a:latin typeface="Georgia"/>
                <a:cs typeface="Georgia"/>
              </a:rPr>
              <a:t>  </a:t>
            </a:r>
            <a:r>
              <a:rPr sz="2400" dirty="0">
                <a:highlight>
                  <a:srgbClr val="FFFF00"/>
                </a:highlight>
                <a:latin typeface="Georgia"/>
                <a:cs typeface="Georgia"/>
              </a:rPr>
              <a:t>ostacoli</a:t>
            </a:r>
            <a:r>
              <a:rPr sz="2400" spc="195" dirty="0">
                <a:highlight>
                  <a:srgbClr val="FFFF00"/>
                </a:highlight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al</a:t>
            </a:r>
            <a:r>
              <a:rPr sz="2400" spc="20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buon</a:t>
            </a:r>
            <a:r>
              <a:rPr sz="2400" spc="20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esito</a:t>
            </a:r>
            <a:r>
              <a:rPr sz="2400" spc="200" dirty="0">
                <a:latin typeface="Georgia"/>
                <a:cs typeface="Georgia"/>
              </a:rPr>
              <a:t>  </a:t>
            </a:r>
            <a:r>
              <a:rPr sz="2400" spc="-10" dirty="0">
                <a:latin typeface="Georgia"/>
                <a:cs typeface="Georgia"/>
              </a:rPr>
              <a:t>della </a:t>
            </a:r>
            <a:r>
              <a:rPr sz="2400" dirty="0">
                <a:latin typeface="Georgia"/>
                <a:cs typeface="Georgia"/>
              </a:rPr>
              <a:t>successione</a:t>
            </a:r>
            <a:r>
              <a:rPr sz="2400" spc="5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è</a:t>
            </a:r>
            <a:r>
              <a:rPr sz="2400" spc="70" dirty="0">
                <a:latin typeface="Georgia"/>
                <a:cs typeface="Georgia"/>
              </a:rPr>
              <a:t>  </a:t>
            </a:r>
            <a:r>
              <a:rPr sz="2400" u="sng" dirty="0">
                <a:solidFill>
                  <a:srgbClr val="FF0000"/>
                </a:solidFill>
                <a:highlight>
                  <a:srgbClr val="FFFF00"/>
                </a:highlight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costituito</a:t>
            </a:r>
            <a:r>
              <a:rPr sz="2400" u="sng" spc="65" dirty="0">
                <a:solidFill>
                  <a:srgbClr val="FF0000"/>
                </a:solidFill>
                <a:highlight>
                  <a:srgbClr val="FFFF00"/>
                </a:highlight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 </a:t>
            </a:r>
            <a:r>
              <a:rPr sz="2400" u="sng" dirty="0">
                <a:solidFill>
                  <a:srgbClr val="FF0000"/>
                </a:solidFill>
                <a:highlight>
                  <a:srgbClr val="FFFF00"/>
                </a:highlight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dalla</a:t>
            </a:r>
            <a:r>
              <a:rPr sz="2400" u="sng" spc="55" dirty="0">
                <a:solidFill>
                  <a:srgbClr val="FF0000"/>
                </a:solidFill>
                <a:highlight>
                  <a:srgbClr val="FFFF00"/>
                </a:highlight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 </a:t>
            </a:r>
            <a:r>
              <a:rPr sz="2400" u="sng" dirty="0">
                <a:solidFill>
                  <a:srgbClr val="FF0000"/>
                </a:solidFill>
                <a:highlight>
                  <a:srgbClr val="FFFF00"/>
                </a:highlight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difficoltà</a:t>
            </a:r>
            <a:r>
              <a:rPr sz="2400" u="sng" spc="60" dirty="0">
                <a:solidFill>
                  <a:srgbClr val="FF0000"/>
                </a:solidFill>
                <a:highlight>
                  <a:srgbClr val="FFFF00"/>
                </a:highlight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 </a:t>
            </a:r>
            <a:r>
              <a:rPr sz="2400" u="sng" dirty="0">
                <a:solidFill>
                  <a:srgbClr val="FF0000"/>
                </a:solidFill>
                <a:highlight>
                  <a:srgbClr val="FFFF00"/>
                </a:highlight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per</a:t>
            </a:r>
            <a:r>
              <a:rPr sz="2400" u="sng" spc="60" dirty="0">
                <a:solidFill>
                  <a:srgbClr val="FF0000"/>
                </a:solidFill>
                <a:highlight>
                  <a:srgbClr val="FFFF00"/>
                </a:highlight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 </a:t>
            </a:r>
            <a:r>
              <a:rPr sz="2400" u="sng" dirty="0">
                <a:solidFill>
                  <a:srgbClr val="FF0000"/>
                </a:solidFill>
                <a:highlight>
                  <a:srgbClr val="FFFF00"/>
                </a:highlight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i</a:t>
            </a:r>
            <a:r>
              <a:rPr sz="2400" u="sng" spc="60" dirty="0">
                <a:solidFill>
                  <a:srgbClr val="FF0000"/>
                </a:solidFill>
                <a:highlight>
                  <a:srgbClr val="FFFF00"/>
                </a:highlight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 </a:t>
            </a:r>
            <a:r>
              <a:rPr sz="2400" u="sng" dirty="0">
                <a:solidFill>
                  <a:srgbClr val="FF0000"/>
                </a:solidFill>
                <a:highlight>
                  <a:srgbClr val="FFFF00"/>
                </a:highlight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successori</a:t>
            </a:r>
            <a:r>
              <a:rPr sz="2400" u="sng" spc="75" dirty="0">
                <a:solidFill>
                  <a:srgbClr val="FF0000"/>
                </a:solidFill>
                <a:highlight>
                  <a:srgbClr val="FFFF00"/>
                </a:highlight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 </a:t>
            </a:r>
            <a:r>
              <a:rPr sz="2400" u="sng" spc="-25" dirty="0">
                <a:solidFill>
                  <a:srgbClr val="FF0000"/>
                </a:solidFill>
                <a:highlight>
                  <a:srgbClr val="FFFF00"/>
                </a:highlight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di</a:t>
            </a:r>
            <a:r>
              <a:rPr sz="2400" spc="-25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b="1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finanziare</a:t>
            </a:r>
            <a:r>
              <a:rPr sz="2400" b="1" spc="42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b="1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il</a:t>
            </a:r>
            <a:r>
              <a:rPr sz="2400" b="1" spc="42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b="1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compenso</a:t>
            </a:r>
            <a:r>
              <a:rPr sz="2400" b="1" spc="465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per</a:t>
            </a:r>
            <a:r>
              <a:rPr sz="2400" spc="409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gli</a:t>
            </a:r>
            <a:r>
              <a:rPr sz="2400" spc="40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altri</a:t>
            </a:r>
            <a:r>
              <a:rPr sz="2400" spc="405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coeredi</a:t>
            </a:r>
            <a:r>
              <a:rPr sz="2400" spc="43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dirty="0">
                <a:highlight>
                  <a:srgbClr val="FFFF00"/>
                </a:highlight>
                <a:latin typeface="Georgia"/>
                <a:cs typeface="Georgia"/>
              </a:rPr>
              <a:t>e</a:t>
            </a:r>
            <a:r>
              <a:rPr sz="2400" spc="425" dirty="0"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che</a:t>
            </a:r>
            <a:r>
              <a:rPr sz="2400" spc="42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spc="-1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alcuni </a:t>
            </a:r>
            <a:r>
              <a:rPr sz="240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strumenti</a:t>
            </a:r>
            <a:r>
              <a:rPr sz="2400" spc="409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  </a:t>
            </a:r>
            <a:r>
              <a:rPr sz="240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di</a:t>
            </a:r>
            <a:r>
              <a:rPr sz="2400" spc="415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  </a:t>
            </a:r>
            <a:r>
              <a:rPr sz="240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finanziamento</a:t>
            </a:r>
            <a:r>
              <a:rPr sz="2400" spc="42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  </a:t>
            </a:r>
            <a:r>
              <a:rPr sz="240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adeguati</a:t>
            </a:r>
            <a:r>
              <a:rPr sz="2400" spc="434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dovrebbero</a:t>
            </a:r>
            <a:r>
              <a:rPr sz="2400" spc="420" dirty="0">
                <a:latin typeface="Georgia"/>
                <a:cs typeface="Georgia"/>
              </a:rPr>
              <a:t>  </a:t>
            </a:r>
            <a:r>
              <a:rPr sz="2400" spc="-10" dirty="0">
                <a:latin typeface="Georgia"/>
                <a:cs typeface="Georgia"/>
              </a:rPr>
              <a:t>essere </a:t>
            </a:r>
            <a:r>
              <a:rPr sz="2400" dirty="0">
                <a:latin typeface="Georgia"/>
                <a:cs typeface="Georgia"/>
              </a:rPr>
              <a:t>disponibili</a:t>
            </a:r>
            <a:r>
              <a:rPr sz="2400" spc="-4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in</a:t>
            </a:r>
            <a:r>
              <a:rPr sz="2400" spc="-4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tutti</a:t>
            </a:r>
            <a:r>
              <a:rPr sz="2400" spc="-4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gli</a:t>
            </a:r>
            <a:r>
              <a:rPr sz="2400" spc="-4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Stati</a:t>
            </a:r>
            <a:r>
              <a:rPr sz="2400" spc="-40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membri;</a:t>
            </a:r>
            <a:endParaRPr sz="2400" dirty="0">
              <a:latin typeface="Georgia"/>
              <a:cs typeface="Georgia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4B6DC94-2207-96CC-9918-228436D8E24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15</a:t>
            </a:fld>
            <a:endParaRPr lang="it-IT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1347" y="209676"/>
            <a:ext cx="8403590" cy="37207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04720" marR="1381125" indent="-835660">
              <a:lnSpc>
                <a:spcPct val="119300"/>
              </a:lnSpc>
              <a:spcBef>
                <a:spcPts val="100"/>
              </a:spcBef>
            </a:pPr>
            <a:r>
              <a:rPr sz="2400" i="1" spc="-10" dirty="0">
                <a:solidFill>
                  <a:srgbClr val="006EC0"/>
                </a:solidFill>
                <a:latin typeface="Georgia"/>
                <a:cs typeface="Georgia"/>
              </a:rPr>
              <a:t>Raccomandazione</a:t>
            </a:r>
            <a:r>
              <a:rPr sz="2400" i="1" spc="-35" dirty="0">
                <a:solidFill>
                  <a:srgbClr val="006EC0"/>
                </a:solidFill>
                <a:latin typeface="Georgia"/>
                <a:cs typeface="Georgia"/>
              </a:rPr>
              <a:t> </a:t>
            </a:r>
            <a:r>
              <a:rPr sz="2400" i="1" spc="-10" dirty="0">
                <a:solidFill>
                  <a:srgbClr val="006EC0"/>
                </a:solidFill>
                <a:latin typeface="Georgia"/>
                <a:cs typeface="Georgia"/>
              </a:rPr>
              <a:t>Commissione</a:t>
            </a:r>
            <a:r>
              <a:rPr sz="2400" i="1" spc="-35" dirty="0">
                <a:solidFill>
                  <a:srgbClr val="006EC0"/>
                </a:solidFill>
                <a:latin typeface="Georgia"/>
                <a:cs typeface="Georgia"/>
              </a:rPr>
              <a:t> </a:t>
            </a:r>
            <a:r>
              <a:rPr sz="2400" i="1" spc="-10" dirty="0">
                <a:solidFill>
                  <a:srgbClr val="006EC0"/>
                </a:solidFill>
                <a:latin typeface="Georgia"/>
                <a:cs typeface="Georgia"/>
              </a:rPr>
              <a:t>Europea </a:t>
            </a:r>
            <a:r>
              <a:rPr sz="2400" i="1" dirty="0">
                <a:solidFill>
                  <a:srgbClr val="006EC0"/>
                </a:solidFill>
                <a:latin typeface="Georgia"/>
                <a:cs typeface="Georgia"/>
              </a:rPr>
              <a:t>7</a:t>
            </a:r>
            <a:r>
              <a:rPr sz="2400" i="1" spc="-30" dirty="0">
                <a:solidFill>
                  <a:srgbClr val="006EC0"/>
                </a:solidFill>
                <a:latin typeface="Georgia"/>
                <a:cs typeface="Georgia"/>
              </a:rPr>
              <a:t> </a:t>
            </a:r>
            <a:r>
              <a:rPr sz="2400" i="1" dirty="0">
                <a:solidFill>
                  <a:srgbClr val="006EC0"/>
                </a:solidFill>
                <a:latin typeface="Georgia"/>
                <a:cs typeface="Georgia"/>
              </a:rPr>
              <a:t>dicembre</a:t>
            </a:r>
            <a:r>
              <a:rPr sz="2400" i="1" spc="-40" dirty="0">
                <a:solidFill>
                  <a:srgbClr val="006EC0"/>
                </a:solidFill>
                <a:latin typeface="Georgia"/>
                <a:cs typeface="Georgia"/>
              </a:rPr>
              <a:t> </a:t>
            </a:r>
            <a:r>
              <a:rPr sz="2400" i="1" dirty="0">
                <a:solidFill>
                  <a:srgbClr val="006EC0"/>
                </a:solidFill>
                <a:latin typeface="Georgia"/>
                <a:cs typeface="Georgia"/>
              </a:rPr>
              <a:t>1994</a:t>
            </a:r>
            <a:r>
              <a:rPr sz="2400" i="1" spc="345" dirty="0">
                <a:solidFill>
                  <a:srgbClr val="006EC0"/>
                </a:solidFill>
                <a:latin typeface="Georgia"/>
                <a:cs typeface="Georgia"/>
              </a:rPr>
              <a:t> </a:t>
            </a:r>
            <a:r>
              <a:rPr sz="2400" i="1" spc="-10" dirty="0">
                <a:solidFill>
                  <a:srgbClr val="006EC0"/>
                </a:solidFill>
                <a:latin typeface="Georgia"/>
                <a:cs typeface="Georgia"/>
              </a:rPr>
              <a:t>(94/1069/CE)</a:t>
            </a:r>
            <a:endParaRPr sz="2400" dirty="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1270"/>
              </a:spcBef>
            </a:pPr>
            <a:endParaRPr sz="2400" dirty="0">
              <a:latin typeface="Georgia"/>
              <a:cs typeface="Georgia"/>
            </a:endParaRPr>
          </a:p>
          <a:p>
            <a:pPr marL="12700" marR="5080" algn="just">
              <a:lnSpc>
                <a:spcPct val="100299"/>
              </a:lnSpc>
            </a:pPr>
            <a:r>
              <a:rPr sz="2400" i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considerando</a:t>
            </a:r>
            <a:r>
              <a:rPr sz="2400" i="1" spc="114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che</a:t>
            </a:r>
            <a:r>
              <a:rPr sz="2400" spc="10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quando</a:t>
            </a:r>
            <a:r>
              <a:rPr sz="2400" spc="10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uno</a:t>
            </a:r>
            <a:r>
              <a:rPr sz="2400" spc="11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dei</a:t>
            </a:r>
            <a:r>
              <a:rPr sz="2400" spc="10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soci</a:t>
            </a:r>
            <a:r>
              <a:rPr sz="2400" spc="10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di</a:t>
            </a:r>
            <a:r>
              <a:rPr sz="2400" spc="114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una</a:t>
            </a:r>
            <a:r>
              <a:rPr sz="2400" spc="10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società</a:t>
            </a:r>
            <a:r>
              <a:rPr sz="2400" spc="105" dirty="0">
                <a:latin typeface="Georgia"/>
                <a:cs typeface="Georgia"/>
              </a:rPr>
              <a:t>  </a:t>
            </a:r>
            <a:r>
              <a:rPr sz="2400" spc="-25" dirty="0">
                <a:latin typeface="Georgia"/>
                <a:cs typeface="Georgia"/>
              </a:rPr>
              <a:t>di </a:t>
            </a:r>
            <a:r>
              <a:rPr sz="2400" dirty="0">
                <a:latin typeface="Georgia"/>
                <a:cs typeface="Georgia"/>
              </a:rPr>
              <a:t>persone</a:t>
            </a:r>
            <a:r>
              <a:rPr sz="2400" spc="32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o</a:t>
            </a:r>
            <a:r>
              <a:rPr sz="2400" spc="33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l'imprenditore</a:t>
            </a:r>
            <a:r>
              <a:rPr sz="2400" spc="33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individuale</a:t>
            </a:r>
            <a:r>
              <a:rPr sz="2400" spc="32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decede,</a:t>
            </a:r>
            <a:r>
              <a:rPr sz="2400" spc="33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i</a:t>
            </a:r>
            <a:r>
              <a:rPr sz="2400" spc="32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coeredi</a:t>
            </a:r>
            <a:r>
              <a:rPr sz="2400" spc="330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sono, </a:t>
            </a:r>
            <a:r>
              <a:rPr sz="2400" dirty="0">
                <a:latin typeface="Georgia"/>
                <a:cs typeface="Georgia"/>
              </a:rPr>
              <a:t>nella</a:t>
            </a:r>
            <a:r>
              <a:rPr sz="2400" spc="14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maggior</a:t>
            </a:r>
            <a:r>
              <a:rPr sz="2400" spc="15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parte</a:t>
            </a:r>
            <a:r>
              <a:rPr sz="2400" spc="14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degli</a:t>
            </a:r>
            <a:r>
              <a:rPr sz="2400" spc="14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Stati</a:t>
            </a:r>
            <a:r>
              <a:rPr sz="2400" spc="14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membri,</a:t>
            </a:r>
            <a:r>
              <a:rPr sz="2400" spc="195" dirty="0">
                <a:latin typeface="Georgia"/>
                <a:cs typeface="Georgia"/>
              </a:rPr>
              <a:t> </a:t>
            </a:r>
            <a:r>
              <a:rPr sz="2400" u="sng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tenuti</a:t>
            </a:r>
            <a:r>
              <a:rPr sz="2400" u="sng" spc="14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a</a:t>
            </a:r>
            <a:r>
              <a:rPr sz="2400" u="sng" spc="14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spc="-1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pronunciarsi</a:t>
            </a:r>
            <a:r>
              <a:rPr sz="2400" spc="-1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u="sng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sul</a:t>
            </a:r>
            <a:r>
              <a:rPr sz="2400" u="sng" spc="-3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destino</a:t>
            </a:r>
            <a:r>
              <a:rPr sz="2400" u="sng" spc="-4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spc="-1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dell'impresa</a:t>
            </a:r>
            <a:r>
              <a:rPr sz="2400" u="sng" spc="-4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spc="-1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all'unanimità</a:t>
            </a:r>
            <a:r>
              <a:rPr sz="2400" spc="-10" dirty="0">
                <a:solidFill>
                  <a:srgbClr val="FF0000"/>
                </a:solidFill>
                <a:latin typeface="Georgia"/>
                <a:cs typeface="Georgia"/>
              </a:rPr>
              <a:t>;</a:t>
            </a:r>
            <a:endParaRPr sz="2400" dirty="0">
              <a:solidFill>
                <a:srgbClr val="FF0000"/>
              </a:solidFill>
              <a:latin typeface="Georgia"/>
              <a:cs typeface="Georgia"/>
            </a:endParaRPr>
          </a:p>
          <a:p>
            <a:pPr marL="12700" marR="15875" algn="just">
              <a:lnSpc>
                <a:spcPct val="100000"/>
              </a:lnSpc>
              <a:spcBef>
                <a:spcPts val="555"/>
              </a:spcBef>
            </a:pPr>
            <a:r>
              <a:rPr sz="240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che</a:t>
            </a:r>
            <a:r>
              <a:rPr sz="2400" spc="31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la</a:t>
            </a:r>
            <a:r>
              <a:rPr sz="2400" spc="32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vita</a:t>
            </a:r>
            <a:r>
              <a:rPr sz="2400" spc="335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dell'impresa</a:t>
            </a:r>
            <a:r>
              <a:rPr sz="2400" spc="32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può</a:t>
            </a:r>
            <a:r>
              <a:rPr sz="2400" spc="33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quindi</a:t>
            </a:r>
            <a:r>
              <a:rPr sz="2400" spc="34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essere</a:t>
            </a:r>
            <a:r>
              <a:rPr sz="2400" spc="34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messa</a:t>
            </a:r>
            <a:r>
              <a:rPr sz="2400" spc="34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in</a:t>
            </a:r>
            <a:r>
              <a:rPr sz="2400" spc="32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spc="-1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pericolo </a:t>
            </a:r>
            <a:r>
              <a:rPr sz="240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dalla</a:t>
            </a:r>
            <a:r>
              <a:rPr sz="2400" spc="-6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semplice</a:t>
            </a:r>
            <a:r>
              <a:rPr sz="2400" spc="-55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volontà</a:t>
            </a:r>
            <a:r>
              <a:rPr sz="2400" spc="-55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contraria</a:t>
            </a:r>
            <a:r>
              <a:rPr sz="2400" spc="-55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di</a:t>
            </a:r>
            <a:r>
              <a:rPr sz="2400" spc="-55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uno</a:t>
            </a:r>
            <a:r>
              <a:rPr sz="2400" spc="-5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degli</a:t>
            </a:r>
            <a:r>
              <a:rPr sz="2400" spc="-55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spc="-1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eredi</a:t>
            </a:r>
            <a:r>
              <a:rPr sz="2400" spc="-10" dirty="0">
                <a:solidFill>
                  <a:srgbClr val="FF0000"/>
                </a:solidFill>
                <a:latin typeface="Georgia"/>
                <a:cs typeface="Georgia"/>
              </a:rPr>
              <a:t>;</a:t>
            </a:r>
            <a:endParaRPr sz="2400" dirty="0">
              <a:latin typeface="Georgia"/>
              <a:cs typeface="Georgia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B8FA6297-495C-9A5D-2849-AF45A743920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16</a:t>
            </a:fld>
            <a:endParaRPr lang="it-IT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1347" y="209676"/>
            <a:ext cx="8404860" cy="42378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04720" marR="1382395" indent="-835660">
              <a:lnSpc>
                <a:spcPct val="119300"/>
              </a:lnSpc>
              <a:spcBef>
                <a:spcPts val="100"/>
              </a:spcBef>
            </a:pPr>
            <a:r>
              <a:rPr sz="2400" i="1" spc="-10" dirty="0">
                <a:solidFill>
                  <a:srgbClr val="006EC0"/>
                </a:solidFill>
                <a:latin typeface="Georgia"/>
                <a:cs typeface="Georgia"/>
              </a:rPr>
              <a:t>Raccomandazione</a:t>
            </a:r>
            <a:r>
              <a:rPr sz="2400" i="1" spc="-35" dirty="0">
                <a:solidFill>
                  <a:srgbClr val="006EC0"/>
                </a:solidFill>
                <a:latin typeface="Georgia"/>
                <a:cs typeface="Georgia"/>
              </a:rPr>
              <a:t> </a:t>
            </a:r>
            <a:r>
              <a:rPr sz="2400" i="1" spc="-10" dirty="0">
                <a:solidFill>
                  <a:srgbClr val="006EC0"/>
                </a:solidFill>
                <a:latin typeface="Georgia"/>
                <a:cs typeface="Georgia"/>
              </a:rPr>
              <a:t>Commissione</a:t>
            </a:r>
            <a:r>
              <a:rPr sz="2400" i="1" spc="-35" dirty="0">
                <a:solidFill>
                  <a:srgbClr val="006EC0"/>
                </a:solidFill>
                <a:latin typeface="Georgia"/>
                <a:cs typeface="Georgia"/>
              </a:rPr>
              <a:t> </a:t>
            </a:r>
            <a:r>
              <a:rPr sz="2400" i="1" spc="-10" dirty="0">
                <a:solidFill>
                  <a:srgbClr val="006EC0"/>
                </a:solidFill>
                <a:latin typeface="Georgia"/>
                <a:cs typeface="Georgia"/>
              </a:rPr>
              <a:t>Europea </a:t>
            </a:r>
            <a:r>
              <a:rPr sz="2400" i="1" dirty="0">
                <a:solidFill>
                  <a:srgbClr val="006EC0"/>
                </a:solidFill>
                <a:latin typeface="Georgia"/>
                <a:cs typeface="Georgia"/>
              </a:rPr>
              <a:t>7</a:t>
            </a:r>
            <a:r>
              <a:rPr sz="2400" i="1" spc="-35" dirty="0">
                <a:solidFill>
                  <a:srgbClr val="006EC0"/>
                </a:solidFill>
                <a:latin typeface="Georgia"/>
                <a:cs typeface="Georgia"/>
              </a:rPr>
              <a:t> </a:t>
            </a:r>
            <a:r>
              <a:rPr sz="2400" i="1" dirty="0">
                <a:solidFill>
                  <a:srgbClr val="006EC0"/>
                </a:solidFill>
                <a:latin typeface="Georgia"/>
                <a:cs typeface="Georgia"/>
              </a:rPr>
              <a:t>dicembre</a:t>
            </a:r>
            <a:r>
              <a:rPr sz="2400" i="1" spc="-35" dirty="0">
                <a:solidFill>
                  <a:srgbClr val="006EC0"/>
                </a:solidFill>
                <a:latin typeface="Georgia"/>
                <a:cs typeface="Georgia"/>
              </a:rPr>
              <a:t> </a:t>
            </a:r>
            <a:r>
              <a:rPr sz="2400" i="1" dirty="0">
                <a:solidFill>
                  <a:srgbClr val="006EC0"/>
                </a:solidFill>
                <a:latin typeface="Georgia"/>
                <a:cs typeface="Georgia"/>
              </a:rPr>
              <a:t>1994</a:t>
            </a:r>
            <a:r>
              <a:rPr sz="2400" i="1" spc="345" dirty="0">
                <a:solidFill>
                  <a:srgbClr val="006EC0"/>
                </a:solidFill>
                <a:latin typeface="Georgia"/>
                <a:cs typeface="Georgia"/>
              </a:rPr>
              <a:t> </a:t>
            </a:r>
            <a:r>
              <a:rPr sz="2400" i="1" spc="-10" dirty="0">
                <a:solidFill>
                  <a:srgbClr val="006EC0"/>
                </a:solidFill>
                <a:latin typeface="Georgia"/>
                <a:cs typeface="Georgia"/>
              </a:rPr>
              <a:t>(94/1069/CE)</a:t>
            </a:r>
            <a:endParaRPr sz="2400" dirty="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1280"/>
              </a:spcBef>
            </a:pPr>
            <a:endParaRPr sz="2400" dirty="0">
              <a:latin typeface="Georgia"/>
              <a:cs typeface="Georgia"/>
            </a:endParaRPr>
          </a:p>
          <a:p>
            <a:pPr marL="725805">
              <a:lnSpc>
                <a:spcPct val="100000"/>
              </a:lnSpc>
            </a:pPr>
            <a:r>
              <a:rPr sz="2400" i="1" dirty="0">
                <a:latin typeface="Georgia"/>
                <a:cs typeface="Georgia"/>
              </a:rPr>
              <a:t>FORMULA</a:t>
            </a:r>
            <a:r>
              <a:rPr sz="2400" i="1" spc="-80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LA</a:t>
            </a:r>
            <a:r>
              <a:rPr sz="2400" i="1" spc="-70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PRESENTE</a:t>
            </a:r>
            <a:r>
              <a:rPr sz="2400" i="1" spc="-65" dirty="0">
                <a:latin typeface="Georgia"/>
                <a:cs typeface="Georgia"/>
              </a:rPr>
              <a:t> </a:t>
            </a:r>
            <a:r>
              <a:rPr sz="2400" i="1" spc="-10" dirty="0">
                <a:latin typeface="Georgia"/>
                <a:cs typeface="Georgia"/>
              </a:rPr>
              <a:t>RACCOMANDAZIONE:</a:t>
            </a:r>
            <a:endParaRPr sz="2400" dirty="0">
              <a:latin typeface="Georgia"/>
              <a:cs typeface="Georgia"/>
            </a:endParaRPr>
          </a:p>
          <a:p>
            <a:pPr marL="3613150" marR="3542029" indent="-55244" algn="just">
              <a:lnSpc>
                <a:spcPct val="120000"/>
              </a:lnSpc>
              <a:spcBef>
                <a:spcPts val="5"/>
              </a:spcBef>
            </a:pPr>
            <a:r>
              <a:rPr sz="2400" i="1" dirty="0">
                <a:latin typeface="Georgia"/>
                <a:cs typeface="Georgia"/>
              </a:rPr>
              <a:t>Articolo</a:t>
            </a:r>
            <a:r>
              <a:rPr sz="2400" i="1" spc="-100" dirty="0">
                <a:latin typeface="Georgia"/>
                <a:cs typeface="Georgia"/>
              </a:rPr>
              <a:t> </a:t>
            </a:r>
            <a:r>
              <a:rPr sz="2400" i="1" spc="-50" dirty="0">
                <a:latin typeface="Georgia"/>
                <a:cs typeface="Georgia"/>
              </a:rPr>
              <a:t>1 </a:t>
            </a:r>
            <a:r>
              <a:rPr sz="2400" i="1" spc="-10" dirty="0">
                <a:latin typeface="Georgia"/>
                <a:cs typeface="Georgia"/>
              </a:rPr>
              <a:t>Obiettivi</a:t>
            </a:r>
            <a:endParaRPr sz="2400" dirty="0">
              <a:latin typeface="Georgia"/>
              <a:cs typeface="Georgia"/>
            </a:endParaRPr>
          </a:p>
          <a:p>
            <a:pPr marL="12700" marR="5080" algn="just">
              <a:lnSpc>
                <a:spcPct val="100099"/>
              </a:lnSpc>
              <a:spcBef>
                <a:spcPts val="600"/>
              </a:spcBef>
            </a:pP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Gli</a:t>
            </a:r>
            <a:r>
              <a:rPr sz="2400" i="1" spc="325" dirty="0">
                <a:solidFill>
                  <a:srgbClr val="FF0000"/>
                </a:solidFill>
                <a:latin typeface="Georgia"/>
                <a:cs typeface="Georgia"/>
              </a:rPr>
              <a:t> 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Stati</a:t>
            </a:r>
            <a:r>
              <a:rPr sz="2400" i="1" spc="325" dirty="0">
                <a:solidFill>
                  <a:srgbClr val="FF0000"/>
                </a:solidFill>
                <a:latin typeface="Georgia"/>
                <a:cs typeface="Georgia"/>
              </a:rPr>
              <a:t> 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membri</a:t>
            </a:r>
            <a:r>
              <a:rPr sz="2400" i="1" spc="330" dirty="0">
                <a:solidFill>
                  <a:srgbClr val="FF0000"/>
                </a:solidFill>
                <a:latin typeface="Georgia"/>
                <a:cs typeface="Georgia"/>
              </a:rPr>
              <a:t> 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sono</a:t>
            </a:r>
            <a:r>
              <a:rPr sz="2400" i="1" spc="325" dirty="0">
                <a:solidFill>
                  <a:srgbClr val="FF0000"/>
                </a:solidFill>
                <a:latin typeface="Georgia"/>
                <a:cs typeface="Georgia"/>
              </a:rPr>
              <a:t> 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invitati</a:t>
            </a:r>
            <a:r>
              <a:rPr sz="2400" i="1" spc="325" dirty="0">
                <a:solidFill>
                  <a:srgbClr val="FF0000"/>
                </a:solidFill>
                <a:latin typeface="Georgia"/>
                <a:cs typeface="Georgia"/>
              </a:rPr>
              <a:t> 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ad</a:t>
            </a:r>
            <a:r>
              <a:rPr sz="2400" i="1" spc="330" dirty="0">
                <a:solidFill>
                  <a:srgbClr val="FF0000"/>
                </a:solidFill>
                <a:latin typeface="Georgia"/>
                <a:cs typeface="Georgia"/>
              </a:rPr>
              <a:t> 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adottare</a:t>
            </a:r>
            <a:r>
              <a:rPr sz="2400" i="1" spc="325" dirty="0">
                <a:solidFill>
                  <a:srgbClr val="FF0000"/>
                </a:solidFill>
                <a:latin typeface="Georgia"/>
                <a:cs typeface="Georgia"/>
              </a:rPr>
              <a:t> 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le</a:t>
            </a:r>
            <a:r>
              <a:rPr sz="2400" i="1" spc="320" dirty="0">
                <a:solidFill>
                  <a:srgbClr val="FF0000"/>
                </a:solidFill>
                <a:latin typeface="Georgia"/>
                <a:cs typeface="Georgia"/>
              </a:rPr>
              <a:t>  </a:t>
            </a:r>
            <a:r>
              <a:rPr sz="2400" i="1" spc="-10" dirty="0">
                <a:solidFill>
                  <a:srgbClr val="FF0000"/>
                </a:solidFill>
                <a:latin typeface="Georgia"/>
                <a:cs typeface="Georgia"/>
              </a:rPr>
              <a:t>misure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necessarie</a:t>
            </a:r>
            <a:r>
              <a:rPr sz="2400" i="1" spc="22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u="sng" dirty="0">
                <a:solidFill>
                  <a:srgbClr val="FF0000"/>
                </a:solidFill>
                <a:latin typeface="Georgia"/>
                <a:cs typeface="Georgia"/>
              </a:rPr>
              <a:t>per</a:t>
            </a:r>
            <a:r>
              <a:rPr sz="2400" i="1" u="sng" spc="23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u="sng" dirty="0">
                <a:solidFill>
                  <a:srgbClr val="FF0000"/>
                </a:solidFill>
                <a:latin typeface="Georgia"/>
                <a:cs typeface="Georgia"/>
              </a:rPr>
              <a:t>facilitare</a:t>
            </a:r>
            <a:r>
              <a:rPr sz="2400" i="1" u="sng" spc="22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u="sng" dirty="0">
                <a:solidFill>
                  <a:srgbClr val="FF0000"/>
                </a:solidFill>
                <a:latin typeface="Georgia"/>
                <a:cs typeface="Georgia"/>
              </a:rPr>
              <a:t>la</a:t>
            </a:r>
            <a:r>
              <a:rPr sz="2400" i="1" u="sng" spc="21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u="sng" dirty="0">
                <a:solidFill>
                  <a:srgbClr val="FF0000"/>
                </a:solidFill>
                <a:latin typeface="Georgia"/>
                <a:cs typeface="Georgia"/>
              </a:rPr>
              <a:t>successione</a:t>
            </a:r>
            <a:r>
              <a:rPr sz="2400" i="1" u="sng" spc="22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nelle</a:t>
            </a:r>
            <a:r>
              <a:rPr sz="2400" i="1" spc="21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piccole</a:t>
            </a:r>
            <a:r>
              <a:rPr sz="2400" i="1" spc="21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e</a:t>
            </a:r>
            <a:r>
              <a:rPr sz="2400" i="1" spc="22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spc="-10" dirty="0">
                <a:solidFill>
                  <a:srgbClr val="FF0000"/>
                </a:solidFill>
                <a:latin typeface="Georgia"/>
                <a:cs typeface="Georgia"/>
              </a:rPr>
              <a:t>medie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imprese</a:t>
            </a:r>
            <a:r>
              <a:rPr sz="2400" i="1" spc="15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u="sng" dirty="0">
                <a:solidFill>
                  <a:srgbClr val="FF0000"/>
                </a:solidFill>
                <a:latin typeface="Georgia"/>
                <a:cs typeface="Georgia"/>
              </a:rPr>
              <a:t>al</a:t>
            </a:r>
            <a:r>
              <a:rPr sz="2400" i="1" u="sng" spc="16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u="sng" dirty="0">
                <a:solidFill>
                  <a:srgbClr val="FF0000"/>
                </a:solidFill>
                <a:latin typeface="Georgia"/>
                <a:cs typeface="Georgia"/>
              </a:rPr>
              <a:t>fine</a:t>
            </a:r>
            <a:r>
              <a:rPr sz="2400" i="1" u="sng" spc="15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u="sng" dirty="0">
                <a:solidFill>
                  <a:srgbClr val="FF0000"/>
                </a:solidFill>
                <a:latin typeface="Georgia"/>
                <a:cs typeface="Georgia"/>
              </a:rPr>
              <a:t>di</a:t>
            </a:r>
            <a:r>
              <a:rPr sz="2400" i="1" u="sng" spc="16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u="sng" dirty="0">
                <a:solidFill>
                  <a:srgbClr val="FF0000"/>
                </a:solidFill>
                <a:latin typeface="Georgia"/>
                <a:cs typeface="Georgia"/>
              </a:rPr>
              <a:t>assicurare</a:t>
            </a:r>
            <a:r>
              <a:rPr sz="2400" i="1" u="sng" spc="14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u="sng" dirty="0">
                <a:solidFill>
                  <a:srgbClr val="FF0000"/>
                </a:solidFill>
                <a:latin typeface="Georgia"/>
                <a:cs typeface="Georgia"/>
              </a:rPr>
              <a:t>la</a:t>
            </a:r>
            <a:r>
              <a:rPr sz="2400" i="1" u="sng" spc="15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u="sng" dirty="0">
                <a:solidFill>
                  <a:srgbClr val="FF0000"/>
                </a:solidFill>
                <a:latin typeface="Georgia"/>
                <a:cs typeface="Georgia"/>
              </a:rPr>
              <a:t>sopravvivenza</a:t>
            </a:r>
            <a:r>
              <a:rPr sz="2400" i="1" u="sng" spc="15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u="sng" dirty="0">
                <a:solidFill>
                  <a:srgbClr val="FF0000"/>
                </a:solidFill>
                <a:latin typeface="Georgia"/>
                <a:cs typeface="Georgia"/>
              </a:rPr>
              <a:t>delle</a:t>
            </a:r>
            <a:r>
              <a:rPr sz="2400" i="1" u="sng" spc="15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u="sng" spc="-10" dirty="0">
                <a:solidFill>
                  <a:srgbClr val="FF0000"/>
                </a:solidFill>
                <a:latin typeface="Georgia"/>
                <a:cs typeface="Georgia"/>
              </a:rPr>
              <a:t>imprese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ed</a:t>
            </a:r>
            <a:r>
              <a:rPr sz="2400" i="1" spc="-3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il</a:t>
            </a:r>
            <a:r>
              <a:rPr sz="2400" i="1" spc="-2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u="sng" spc="-10" dirty="0">
                <a:solidFill>
                  <a:srgbClr val="FF0000"/>
                </a:solidFill>
                <a:latin typeface="Georgia"/>
                <a:cs typeface="Georgia"/>
              </a:rPr>
              <a:t>mantenimento</a:t>
            </a:r>
            <a:r>
              <a:rPr sz="2400" i="1" u="sng" spc="-3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u="sng" dirty="0">
                <a:solidFill>
                  <a:srgbClr val="FF0000"/>
                </a:solidFill>
                <a:latin typeface="Georgia"/>
                <a:cs typeface="Georgia"/>
              </a:rPr>
              <a:t>dei</a:t>
            </a:r>
            <a:r>
              <a:rPr sz="2400" i="1" u="sng" spc="-3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u="sng" dirty="0">
                <a:solidFill>
                  <a:srgbClr val="FF0000"/>
                </a:solidFill>
                <a:latin typeface="Georgia"/>
                <a:cs typeface="Georgia"/>
              </a:rPr>
              <a:t>posti</a:t>
            </a:r>
            <a:r>
              <a:rPr sz="2400" i="1" u="sng" spc="-3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u="sng" dirty="0">
                <a:solidFill>
                  <a:srgbClr val="FF0000"/>
                </a:solidFill>
                <a:latin typeface="Georgia"/>
                <a:cs typeface="Georgia"/>
              </a:rPr>
              <a:t>di</a:t>
            </a:r>
            <a:r>
              <a:rPr sz="2400" i="1" u="sng" spc="-3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u="sng" spc="-10" dirty="0">
                <a:solidFill>
                  <a:srgbClr val="FF0000"/>
                </a:solidFill>
                <a:latin typeface="Georgia"/>
                <a:cs typeface="Georgia"/>
              </a:rPr>
              <a:t>lavoro</a:t>
            </a:r>
            <a:r>
              <a:rPr sz="2400" i="1" spc="-10" dirty="0">
                <a:latin typeface="Georgia"/>
                <a:cs typeface="Georgia"/>
              </a:rPr>
              <a:t>.</a:t>
            </a:r>
            <a:endParaRPr sz="2400" dirty="0">
              <a:latin typeface="Georgia"/>
              <a:cs typeface="Georgia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EEDC175-0B4F-74DF-4A93-6AA99C6C18D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17</a:t>
            </a:fld>
            <a:endParaRPr lang="it-IT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1347" y="209676"/>
            <a:ext cx="8411845" cy="5721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04720" marR="1389380" indent="-835660">
              <a:lnSpc>
                <a:spcPct val="119300"/>
              </a:lnSpc>
              <a:spcBef>
                <a:spcPts val="100"/>
              </a:spcBef>
            </a:pPr>
            <a:r>
              <a:rPr sz="2400" i="1" spc="-10" dirty="0">
                <a:solidFill>
                  <a:srgbClr val="006EC0"/>
                </a:solidFill>
                <a:latin typeface="Georgia"/>
                <a:cs typeface="Georgia"/>
              </a:rPr>
              <a:t>Raccomandazione</a:t>
            </a:r>
            <a:r>
              <a:rPr sz="2400" i="1" spc="-40" dirty="0">
                <a:solidFill>
                  <a:srgbClr val="006EC0"/>
                </a:solidFill>
                <a:latin typeface="Georgia"/>
                <a:cs typeface="Georgia"/>
              </a:rPr>
              <a:t> </a:t>
            </a:r>
            <a:r>
              <a:rPr sz="2400" i="1" spc="-10" dirty="0">
                <a:solidFill>
                  <a:srgbClr val="006EC0"/>
                </a:solidFill>
                <a:latin typeface="Georgia"/>
                <a:cs typeface="Georgia"/>
              </a:rPr>
              <a:t>Commissione</a:t>
            </a:r>
            <a:r>
              <a:rPr sz="2400" i="1" spc="-30" dirty="0">
                <a:solidFill>
                  <a:srgbClr val="006EC0"/>
                </a:solidFill>
                <a:latin typeface="Georgia"/>
                <a:cs typeface="Georgia"/>
              </a:rPr>
              <a:t> </a:t>
            </a:r>
            <a:r>
              <a:rPr sz="2400" i="1" spc="-10" dirty="0">
                <a:solidFill>
                  <a:srgbClr val="006EC0"/>
                </a:solidFill>
                <a:latin typeface="Georgia"/>
                <a:cs typeface="Georgia"/>
              </a:rPr>
              <a:t>Europea </a:t>
            </a:r>
            <a:r>
              <a:rPr sz="2400" i="1" dirty="0">
                <a:solidFill>
                  <a:srgbClr val="006EC0"/>
                </a:solidFill>
                <a:latin typeface="Georgia"/>
                <a:cs typeface="Georgia"/>
              </a:rPr>
              <a:t>7</a:t>
            </a:r>
            <a:r>
              <a:rPr sz="2400" i="1" spc="-35" dirty="0">
                <a:solidFill>
                  <a:srgbClr val="006EC0"/>
                </a:solidFill>
                <a:latin typeface="Georgia"/>
                <a:cs typeface="Georgia"/>
              </a:rPr>
              <a:t> </a:t>
            </a:r>
            <a:r>
              <a:rPr sz="2400" i="1" dirty="0">
                <a:solidFill>
                  <a:srgbClr val="006EC0"/>
                </a:solidFill>
                <a:latin typeface="Georgia"/>
                <a:cs typeface="Georgia"/>
              </a:rPr>
              <a:t>dicembre</a:t>
            </a:r>
            <a:r>
              <a:rPr sz="2400" i="1" spc="-35" dirty="0">
                <a:solidFill>
                  <a:srgbClr val="006EC0"/>
                </a:solidFill>
                <a:latin typeface="Georgia"/>
                <a:cs typeface="Georgia"/>
              </a:rPr>
              <a:t> </a:t>
            </a:r>
            <a:r>
              <a:rPr sz="2400" i="1" dirty="0">
                <a:solidFill>
                  <a:srgbClr val="006EC0"/>
                </a:solidFill>
                <a:latin typeface="Georgia"/>
                <a:cs typeface="Georgia"/>
              </a:rPr>
              <a:t>1994</a:t>
            </a:r>
            <a:r>
              <a:rPr sz="2400" i="1" spc="345" dirty="0">
                <a:solidFill>
                  <a:srgbClr val="006EC0"/>
                </a:solidFill>
                <a:latin typeface="Georgia"/>
                <a:cs typeface="Georgia"/>
              </a:rPr>
              <a:t> </a:t>
            </a:r>
            <a:r>
              <a:rPr sz="2400" i="1" spc="-10" dirty="0">
                <a:solidFill>
                  <a:srgbClr val="006EC0"/>
                </a:solidFill>
                <a:latin typeface="Georgia"/>
                <a:cs typeface="Georgia"/>
              </a:rPr>
              <a:t>(94/1069/CE)</a:t>
            </a:r>
            <a:endParaRPr sz="2400" dirty="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1280"/>
              </a:spcBef>
            </a:pPr>
            <a:endParaRPr sz="2400" dirty="0">
              <a:latin typeface="Georgia"/>
              <a:cs typeface="Georgia"/>
            </a:endParaRPr>
          </a:p>
          <a:p>
            <a:pPr marL="12700" marR="12065" algn="just">
              <a:lnSpc>
                <a:spcPct val="100000"/>
              </a:lnSpc>
            </a:pP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In</a:t>
            </a:r>
            <a:r>
              <a:rPr sz="2400" i="1" spc="38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particolare</a:t>
            </a:r>
            <a:r>
              <a:rPr sz="2400" i="1" dirty="0">
                <a:latin typeface="Georgia"/>
                <a:cs typeface="Georgia"/>
              </a:rPr>
              <a:t>,</a:t>
            </a:r>
            <a:r>
              <a:rPr sz="2400" i="1" spc="385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essi</a:t>
            </a:r>
            <a:r>
              <a:rPr sz="2400" i="1" spc="390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sono</a:t>
            </a:r>
            <a:r>
              <a:rPr sz="2400" i="1" spc="390" dirty="0">
                <a:latin typeface="Georgia"/>
                <a:cs typeface="Georgia"/>
              </a:rPr>
              <a:t> </a:t>
            </a:r>
            <a:r>
              <a:rPr sz="2400" b="1" i="1" u="sng" dirty="0">
                <a:latin typeface="Georgia"/>
                <a:cs typeface="Georgia"/>
              </a:rPr>
              <a:t>invitati</a:t>
            </a:r>
            <a:r>
              <a:rPr sz="2400" b="1" i="1" u="sng" spc="390" dirty="0">
                <a:latin typeface="Georgia"/>
                <a:cs typeface="Georgia"/>
              </a:rPr>
              <a:t> </a:t>
            </a:r>
            <a:r>
              <a:rPr sz="2400" b="1" i="1" u="sng" dirty="0">
                <a:latin typeface="Georgia"/>
                <a:cs typeface="Georgia"/>
              </a:rPr>
              <a:t>ad</a:t>
            </a:r>
            <a:r>
              <a:rPr sz="2400" b="1" i="1" u="sng" spc="395" dirty="0">
                <a:latin typeface="Georgia"/>
                <a:cs typeface="Georgia"/>
              </a:rPr>
              <a:t> </a:t>
            </a:r>
            <a:r>
              <a:rPr sz="2400" b="1" i="1" u="sng" dirty="0">
                <a:latin typeface="Georgia"/>
                <a:cs typeface="Georgia"/>
              </a:rPr>
              <a:t>adottare</a:t>
            </a:r>
            <a:r>
              <a:rPr sz="2400" b="1" i="1" u="sng" spc="380" dirty="0">
                <a:latin typeface="Georgia"/>
                <a:cs typeface="Georgia"/>
              </a:rPr>
              <a:t> </a:t>
            </a:r>
            <a:r>
              <a:rPr sz="2400" b="1" i="1" u="sng" dirty="0">
                <a:latin typeface="Georgia"/>
                <a:cs typeface="Georgia"/>
              </a:rPr>
              <a:t>le</a:t>
            </a:r>
            <a:r>
              <a:rPr sz="2400" b="1" i="1" u="sng" spc="380" dirty="0">
                <a:latin typeface="Georgia"/>
                <a:cs typeface="Georgia"/>
              </a:rPr>
              <a:t> </a:t>
            </a:r>
            <a:r>
              <a:rPr sz="2400" b="1" i="1" u="sng" dirty="0">
                <a:latin typeface="Georgia"/>
                <a:cs typeface="Georgia"/>
              </a:rPr>
              <a:t>misure</a:t>
            </a:r>
            <a:r>
              <a:rPr sz="2400" b="1" i="1" u="sng" spc="355" dirty="0">
                <a:latin typeface="Georgia"/>
                <a:cs typeface="Georgia"/>
              </a:rPr>
              <a:t> </a:t>
            </a:r>
            <a:r>
              <a:rPr sz="2400" b="1" i="1" u="sng" spc="-25" dirty="0">
                <a:latin typeface="Georgia"/>
                <a:cs typeface="Georgia"/>
              </a:rPr>
              <a:t>più </a:t>
            </a:r>
            <a:r>
              <a:rPr sz="2400" b="1" i="1" u="sng" dirty="0">
                <a:latin typeface="Georgia"/>
                <a:cs typeface="Georgia"/>
              </a:rPr>
              <a:t>adeguate,</a:t>
            </a:r>
            <a:r>
              <a:rPr sz="2400" i="1" spc="465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a</a:t>
            </a:r>
            <a:r>
              <a:rPr sz="2400" i="1" spc="459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completamento</a:t>
            </a:r>
            <a:r>
              <a:rPr sz="2400" i="1" spc="470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del</a:t>
            </a:r>
            <a:r>
              <a:rPr sz="2400" i="1" spc="445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quadro</a:t>
            </a:r>
            <a:r>
              <a:rPr sz="2400" i="1" spc="465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giuridico,</a:t>
            </a:r>
            <a:r>
              <a:rPr sz="2400" i="1" spc="440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fiscale</a:t>
            </a:r>
            <a:r>
              <a:rPr sz="2400" i="1" spc="459" dirty="0">
                <a:latin typeface="Georgia"/>
                <a:cs typeface="Georgia"/>
              </a:rPr>
              <a:t> </a:t>
            </a:r>
            <a:r>
              <a:rPr sz="2400" i="1" spc="-50" dirty="0">
                <a:latin typeface="Georgia"/>
                <a:cs typeface="Georgia"/>
              </a:rPr>
              <a:t>e </a:t>
            </a:r>
            <a:r>
              <a:rPr sz="2400" i="1" spc="-10" dirty="0">
                <a:latin typeface="Georgia"/>
                <a:cs typeface="Georgia"/>
              </a:rPr>
              <a:t>amministrativo,</a:t>
            </a:r>
            <a:r>
              <a:rPr sz="2400" i="1" spc="-40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al</a:t>
            </a:r>
            <a:r>
              <a:rPr sz="2400" i="1" spc="-30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fine</a:t>
            </a:r>
            <a:r>
              <a:rPr sz="2400" i="1" spc="-50" dirty="0">
                <a:latin typeface="Georgia"/>
                <a:cs typeface="Georgia"/>
              </a:rPr>
              <a:t> </a:t>
            </a:r>
            <a:r>
              <a:rPr sz="2400" i="1" spc="-25" dirty="0">
                <a:latin typeface="Georgia"/>
                <a:cs typeface="Georgia"/>
              </a:rPr>
              <a:t>di:</a:t>
            </a:r>
            <a:endParaRPr sz="2400" dirty="0">
              <a:latin typeface="Georgia"/>
              <a:cs typeface="Georgia"/>
            </a:endParaRPr>
          </a:p>
          <a:p>
            <a:pPr marL="12700" marR="5080" indent="909955" algn="just">
              <a:lnSpc>
                <a:spcPct val="100000"/>
              </a:lnSpc>
              <a:spcBef>
                <a:spcPts val="580"/>
              </a:spcBef>
              <a:buClr>
                <a:srgbClr val="000000"/>
              </a:buClr>
              <a:buChar char="—"/>
              <a:tabLst>
                <a:tab pos="922655" algn="l"/>
              </a:tabLst>
            </a:pP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sensibilizzare</a:t>
            </a:r>
            <a:r>
              <a:rPr sz="2400" i="1" spc="355" dirty="0">
                <a:solidFill>
                  <a:srgbClr val="FF0000"/>
                </a:solidFill>
                <a:latin typeface="Georgia"/>
                <a:cs typeface="Georgia"/>
              </a:rPr>
              <a:t>  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l'imprenditore</a:t>
            </a:r>
            <a:r>
              <a:rPr sz="2400" i="1" spc="370" dirty="0">
                <a:solidFill>
                  <a:srgbClr val="FF0000"/>
                </a:solidFill>
                <a:latin typeface="Georgia"/>
                <a:cs typeface="Georgia"/>
              </a:rPr>
              <a:t>   </a:t>
            </a:r>
            <a:r>
              <a:rPr sz="2400" i="1" dirty="0">
                <a:latin typeface="Georgia"/>
                <a:cs typeface="Georgia"/>
              </a:rPr>
              <a:t>ai</a:t>
            </a:r>
            <a:r>
              <a:rPr sz="2400" i="1" spc="355" dirty="0">
                <a:latin typeface="Georgia"/>
                <a:cs typeface="Georgia"/>
              </a:rPr>
              <a:t>   </a:t>
            </a:r>
            <a:r>
              <a:rPr sz="2400" i="1" dirty="0">
                <a:latin typeface="Georgia"/>
                <a:cs typeface="Georgia"/>
              </a:rPr>
              <a:t>problemi</a:t>
            </a:r>
            <a:r>
              <a:rPr sz="2400" i="1" spc="360" dirty="0">
                <a:latin typeface="Georgia"/>
                <a:cs typeface="Georgia"/>
              </a:rPr>
              <a:t>   </a:t>
            </a:r>
            <a:r>
              <a:rPr sz="2400" i="1" spc="-10" dirty="0">
                <a:latin typeface="Georgia"/>
                <a:cs typeface="Georgia"/>
              </a:rPr>
              <a:t>della </a:t>
            </a:r>
            <a:r>
              <a:rPr sz="2400" i="1" dirty="0">
                <a:latin typeface="Georgia"/>
                <a:cs typeface="Georgia"/>
              </a:rPr>
              <a:t>successione</a:t>
            </a:r>
            <a:r>
              <a:rPr sz="2400" i="1" spc="409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e</a:t>
            </a:r>
            <a:r>
              <a:rPr sz="2400" i="1" spc="415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indurlo</a:t>
            </a:r>
            <a:r>
              <a:rPr sz="2400" i="1" spc="405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a</a:t>
            </a:r>
            <a:r>
              <a:rPr sz="2400" i="1" spc="409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preparare</a:t>
            </a:r>
            <a:r>
              <a:rPr sz="2400" i="1" spc="409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tale</a:t>
            </a:r>
            <a:r>
              <a:rPr sz="2400" i="1" spc="415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operazione</a:t>
            </a:r>
            <a:r>
              <a:rPr sz="2400" i="1" spc="415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finché</a:t>
            </a:r>
            <a:r>
              <a:rPr sz="2400" i="1" spc="430" dirty="0">
                <a:latin typeface="Georgia"/>
                <a:cs typeface="Georgia"/>
              </a:rPr>
              <a:t> </a:t>
            </a:r>
            <a:r>
              <a:rPr sz="2400" i="1" spc="-50" dirty="0">
                <a:latin typeface="Georgia"/>
                <a:cs typeface="Georgia"/>
              </a:rPr>
              <a:t>è </a:t>
            </a:r>
            <a:r>
              <a:rPr sz="2400" i="1" dirty="0">
                <a:latin typeface="Georgia"/>
                <a:cs typeface="Georgia"/>
              </a:rPr>
              <a:t>ancora</a:t>
            </a:r>
            <a:r>
              <a:rPr sz="2400" i="1" spc="-40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in</a:t>
            </a:r>
            <a:r>
              <a:rPr sz="2400" i="1" spc="-35" dirty="0">
                <a:latin typeface="Georgia"/>
                <a:cs typeface="Georgia"/>
              </a:rPr>
              <a:t> </a:t>
            </a:r>
            <a:r>
              <a:rPr sz="2400" i="1" spc="-10" dirty="0">
                <a:latin typeface="Georgia"/>
                <a:cs typeface="Georgia"/>
              </a:rPr>
              <a:t>vita;</a:t>
            </a:r>
            <a:endParaRPr sz="2400" dirty="0">
              <a:latin typeface="Georgia"/>
              <a:cs typeface="Georgia"/>
            </a:endParaRPr>
          </a:p>
          <a:p>
            <a:pPr marL="12700" marR="10160" indent="909955" algn="just">
              <a:lnSpc>
                <a:spcPct val="100000"/>
              </a:lnSpc>
              <a:spcBef>
                <a:spcPts val="555"/>
              </a:spcBef>
              <a:buClr>
                <a:srgbClr val="000000"/>
              </a:buClr>
              <a:buChar char="—"/>
              <a:tabLst>
                <a:tab pos="922655" algn="l"/>
              </a:tabLst>
            </a:pP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creare</a:t>
            </a:r>
            <a:r>
              <a:rPr sz="2400" i="1" spc="-4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un</a:t>
            </a:r>
            <a:r>
              <a:rPr sz="2400" i="1" spc="-1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contesto</a:t>
            </a:r>
            <a:r>
              <a:rPr sz="2400" i="1" spc="-2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finanziario</a:t>
            </a:r>
            <a:r>
              <a:rPr sz="2400" i="1" spc="-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favorevole</a:t>
            </a:r>
            <a:r>
              <a:rPr sz="2400" i="1" spc="-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al</a:t>
            </a:r>
            <a:r>
              <a:rPr sz="2400" i="1" spc="-30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buon</a:t>
            </a:r>
            <a:r>
              <a:rPr sz="2400" i="1" spc="-15" dirty="0">
                <a:latin typeface="Georgia"/>
                <a:cs typeface="Georgia"/>
              </a:rPr>
              <a:t> </a:t>
            </a:r>
            <a:r>
              <a:rPr sz="2400" i="1" spc="-10" dirty="0">
                <a:latin typeface="Georgia"/>
                <a:cs typeface="Georgia"/>
              </a:rPr>
              <a:t>esito </a:t>
            </a:r>
            <a:r>
              <a:rPr sz="2400" i="1" dirty="0">
                <a:latin typeface="Georgia"/>
                <a:cs typeface="Georgia"/>
              </a:rPr>
              <a:t>della</a:t>
            </a:r>
            <a:r>
              <a:rPr sz="2400" i="1" spc="-45" dirty="0">
                <a:latin typeface="Georgia"/>
                <a:cs typeface="Georgia"/>
              </a:rPr>
              <a:t> </a:t>
            </a:r>
            <a:r>
              <a:rPr sz="2400" i="1" spc="-10" dirty="0">
                <a:latin typeface="Georgia"/>
                <a:cs typeface="Georgia"/>
              </a:rPr>
              <a:t>successione;</a:t>
            </a:r>
            <a:endParaRPr sz="2400" dirty="0">
              <a:latin typeface="Georgia"/>
              <a:cs typeface="Georgia"/>
            </a:endParaRPr>
          </a:p>
          <a:p>
            <a:pPr marL="12700" marR="6350" algn="just">
              <a:lnSpc>
                <a:spcPct val="100000"/>
              </a:lnSpc>
              <a:spcBef>
                <a:spcPts val="580"/>
              </a:spcBef>
              <a:tabLst>
                <a:tab pos="927100" algn="l"/>
              </a:tabLst>
            </a:pPr>
            <a:r>
              <a:rPr sz="2400" i="1" spc="-50" dirty="0">
                <a:latin typeface="Georgia"/>
                <a:cs typeface="Georgia"/>
              </a:rPr>
              <a:t>-</a:t>
            </a:r>
            <a:r>
              <a:rPr sz="2400" i="1" dirty="0">
                <a:latin typeface="Georgia"/>
                <a:cs typeface="Georgia"/>
              </a:rPr>
              <a:t>	</a:t>
            </a:r>
            <a:r>
              <a:rPr sz="2400" i="1" spc="-10" dirty="0">
                <a:solidFill>
                  <a:srgbClr val="FF0000"/>
                </a:solidFill>
                <a:latin typeface="Georgia"/>
                <a:cs typeface="Georgia"/>
              </a:rPr>
              <a:t>consentire</a:t>
            </a:r>
            <a:r>
              <a:rPr sz="2400" i="1" spc="-114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spc="-20" dirty="0">
                <a:solidFill>
                  <a:srgbClr val="FF0000"/>
                </a:solidFill>
                <a:latin typeface="Georgia"/>
                <a:cs typeface="Georgia"/>
              </a:rPr>
              <a:t>all'imprenditore</a:t>
            </a:r>
            <a:r>
              <a:rPr sz="2400" i="1" spc="-114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di</a:t>
            </a:r>
            <a:r>
              <a:rPr sz="2400" i="1" spc="-10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preparare</a:t>
            </a:r>
            <a:r>
              <a:rPr sz="2400" i="1" spc="9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spc="-10" dirty="0">
                <a:solidFill>
                  <a:srgbClr val="FF0000"/>
                </a:solidFill>
                <a:latin typeface="Georgia"/>
                <a:cs typeface="Georgia"/>
              </a:rPr>
              <a:t>efficacemente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la</a:t>
            </a:r>
            <a:r>
              <a:rPr sz="2400" i="1" spc="11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sua</a:t>
            </a:r>
            <a:r>
              <a:rPr sz="2400" i="1" spc="11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successione</a:t>
            </a:r>
            <a:r>
              <a:rPr sz="2400" i="1" spc="14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mettendo</a:t>
            </a:r>
            <a:r>
              <a:rPr sz="2400" i="1" spc="120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a</a:t>
            </a:r>
            <a:r>
              <a:rPr sz="2400" i="1" spc="110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sua</a:t>
            </a:r>
            <a:r>
              <a:rPr sz="2400" i="1" spc="114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disposizione</a:t>
            </a:r>
            <a:r>
              <a:rPr sz="2400" i="1" spc="150" dirty="0">
                <a:latin typeface="Georgia"/>
                <a:cs typeface="Georgia"/>
              </a:rPr>
              <a:t>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gli</a:t>
            </a:r>
            <a:r>
              <a:rPr sz="2400" i="1" spc="12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spc="-10" dirty="0">
                <a:solidFill>
                  <a:srgbClr val="FF0000"/>
                </a:solidFill>
                <a:latin typeface="Georgia"/>
                <a:cs typeface="Georgia"/>
              </a:rPr>
              <a:t>strumenti adeguati</a:t>
            </a:r>
            <a:r>
              <a:rPr sz="2400" i="1" spc="-10" dirty="0">
                <a:latin typeface="Georgia"/>
                <a:cs typeface="Georgia"/>
              </a:rPr>
              <a:t>;</a:t>
            </a:r>
            <a:endParaRPr sz="2400" dirty="0">
              <a:latin typeface="Georgia"/>
              <a:cs typeface="Georgia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10A52269-0C93-3C69-8532-95C68BB521B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18</a:t>
            </a:fld>
            <a:endParaRPr lang="it-IT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8210" marR="5080" indent="-835660">
              <a:lnSpc>
                <a:spcPct val="119300"/>
              </a:lnSpc>
              <a:spcBef>
                <a:spcPts val="100"/>
              </a:spcBef>
            </a:pPr>
            <a:r>
              <a:rPr sz="2400" i="1" spc="-10" dirty="0">
                <a:solidFill>
                  <a:srgbClr val="006EC0"/>
                </a:solidFill>
                <a:latin typeface="Georgia"/>
                <a:cs typeface="Georgia"/>
              </a:rPr>
              <a:t>Raccomandazione</a:t>
            </a:r>
            <a:r>
              <a:rPr sz="2400" i="1" spc="-75" dirty="0">
                <a:solidFill>
                  <a:srgbClr val="006EC0"/>
                </a:solidFill>
                <a:latin typeface="Georgia"/>
                <a:cs typeface="Georgia"/>
              </a:rPr>
              <a:t> </a:t>
            </a:r>
            <a:r>
              <a:rPr sz="2400" i="1" spc="-10" dirty="0">
                <a:solidFill>
                  <a:srgbClr val="006EC0"/>
                </a:solidFill>
                <a:latin typeface="Georgia"/>
                <a:cs typeface="Georgia"/>
              </a:rPr>
              <a:t>Commissione</a:t>
            </a:r>
            <a:r>
              <a:rPr sz="2400" i="1" spc="-75" dirty="0">
                <a:solidFill>
                  <a:srgbClr val="006EC0"/>
                </a:solidFill>
                <a:latin typeface="Georgia"/>
                <a:cs typeface="Georgia"/>
              </a:rPr>
              <a:t> </a:t>
            </a:r>
            <a:r>
              <a:rPr sz="2400" i="1" spc="-10" dirty="0">
                <a:solidFill>
                  <a:srgbClr val="006EC0"/>
                </a:solidFill>
                <a:latin typeface="Georgia"/>
                <a:cs typeface="Georgia"/>
              </a:rPr>
              <a:t>Europea </a:t>
            </a:r>
            <a:r>
              <a:rPr sz="2400" i="1" dirty="0">
                <a:solidFill>
                  <a:srgbClr val="006EC0"/>
                </a:solidFill>
                <a:latin typeface="Georgia"/>
                <a:cs typeface="Georgia"/>
              </a:rPr>
              <a:t>7</a:t>
            </a:r>
            <a:r>
              <a:rPr sz="2400" i="1" spc="-35" dirty="0">
                <a:solidFill>
                  <a:srgbClr val="006EC0"/>
                </a:solidFill>
                <a:latin typeface="Georgia"/>
                <a:cs typeface="Georgia"/>
              </a:rPr>
              <a:t> </a:t>
            </a:r>
            <a:r>
              <a:rPr sz="2400" i="1" dirty="0">
                <a:solidFill>
                  <a:srgbClr val="006EC0"/>
                </a:solidFill>
                <a:latin typeface="Georgia"/>
                <a:cs typeface="Georgia"/>
              </a:rPr>
              <a:t>dicembre</a:t>
            </a:r>
            <a:r>
              <a:rPr sz="2400" i="1" spc="-35" dirty="0">
                <a:solidFill>
                  <a:srgbClr val="006EC0"/>
                </a:solidFill>
                <a:latin typeface="Georgia"/>
                <a:cs typeface="Georgia"/>
              </a:rPr>
              <a:t> </a:t>
            </a:r>
            <a:r>
              <a:rPr sz="2400" i="1" dirty="0">
                <a:solidFill>
                  <a:srgbClr val="006EC0"/>
                </a:solidFill>
                <a:latin typeface="Georgia"/>
                <a:cs typeface="Georgia"/>
              </a:rPr>
              <a:t>1994</a:t>
            </a:r>
            <a:r>
              <a:rPr sz="2400" i="1" spc="345" dirty="0">
                <a:solidFill>
                  <a:srgbClr val="006EC0"/>
                </a:solidFill>
                <a:latin typeface="Georgia"/>
                <a:cs typeface="Georgia"/>
              </a:rPr>
              <a:t> </a:t>
            </a:r>
            <a:r>
              <a:rPr sz="2400" i="1" spc="-10" dirty="0">
                <a:solidFill>
                  <a:srgbClr val="006EC0"/>
                </a:solidFill>
                <a:latin typeface="Georgia"/>
                <a:cs typeface="Georgia"/>
              </a:rPr>
              <a:t>(94/1069/CE)</a:t>
            </a:r>
            <a:endParaRPr sz="2400">
              <a:latin typeface="Georgia"/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06932" y="2039569"/>
            <a:ext cx="7834630" cy="3018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200"/>
              </a:lnSpc>
              <a:spcBef>
                <a:spcPts val="100"/>
              </a:spcBef>
            </a:pPr>
            <a:r>
              <a:rPr sz="2400" i="1" dirty="0">
                <a:latin typeface="Georgia"/>
                <a:cs typeface="Georgia"/>
              </a:rPr>
              <a:t>c)</a:t>
            </a:r>
            <a:r>
              <a:rPr sz="2400" i="1" spc="430" dirty="0">
                <a:latin typeface="Georgia"/>
                <a:cs typeface="Georgia"/>
              </a:rPr>
              <a:t>     </a:t>
            </a:r>
            <a:r>
              <a:rPr sz="2800" i="1" dirty="0">
                <a:latin typeface="Georgia"/>
                <a:cs typeface="Georgia"/>
              </a:rPr>
              <a:t>provvedere</a:t>
            </a:r>
            <a:r>
              <a:rPr sz="2800" i="1" spc="-65" dirty="0">
                <a:latin typeface="Georgia"/>
                <a:cs typeface="Georgia"/>
              </a:rPr>
              <a:t> </a:t>
            </a:r>
            <a:r>
              <a:rPr sz="2800" i="1" dirty="0">
                <a:latin typeface="Georgia"/>
                <a:cs typeface="Georgia"/>
              </a:rPr>
              <a:t>affinché,</a:t>
            </a:r>
            <a:r>
              <a:rPr sz="2800" i="1" spc="-65" dirty="0">
                <a:latin typeface="Georgia"/>
                <a:cs typeface="Georgia"/>
              </a:rPr>
              <a:t> </a:t>
            </a:r>
            <a:r>
              <a:rPr sz="2800" i="1" dirty="0">
                <a:latin typeface="Georgia"/>
                <a:cs typeface="Georgia"/>
              </a:rPr>
              <a:t>nel</a:t>
            </a:r>
            <a:r>
              <a:rPr sz="2800" i="1" spc="-85" dirty="0">
                <a:latin typeface="Georgia"/>
                <a:cs typeface="Georgia"/>
              </a:rPr>
              <a:t> </a:t>
            </a:r>
            <a:r>
              <a:rPr sz="2800" i="1" dirty="0">
                <a:latin typeface="Georgia"/>
                <a:cs typeface="Georgia"/>
              </a:rPr>
              <a:t>caso</a:t>
            </a:r>
            <a:r>
              <a:rPr sz="2800" i="1" spc="-70" dirty="0">
                <a:latin typeface="Georgia"/>
                <a:cs typeface="Georgia"/>
              </a:rPr>
              <a:t> </a:t>
            </a:r>
            <a:r>
              <a:rPr sz="2800" i="1" dirty="0">
                <a:latin typeface="Georgia"/>
                <a:cs typeface="Georgia"/>
              </a:rPr>
              <a:t>del</a:t>
            </a:r>
            <a:r>
              <a:rPr sz="2800" i="1" spc="-85" dirty="0">
                <a:latin typeface="Georgia"/>
                <a:cs typeface="Georgia"/>
              </a:rPr>
              <a:t> </a:t>
            </a:r>
            <a:r>
              <a:rPr sz="2800" i="1" dirty="0">
                <a:latin typeface="Georgia"/>
                <a:cs typeface="Georgia"/>
              </a:rPr>
              <a:t>decesso</a:t>
            </a:r>
            <a:r>
              <a:rPr sz="2800" i="1" spc="310" dirty="0">
                <a:latin typeface="Georgia"/>
                <a:cs typeface="Georgia"/>
              </a:rPr>
              <a:t> </a:t>
            </a:r>
            <a:r>
              <a:rPr sz="2800" i="1" spc="-25" dirty="0">
                <a:latin typeface="Georgia"/>
                <a:cs typeface="Georgia"/>
              </a:rPr>
              <a:t>di </a:t>
            </a:r>
            <a:r>
              <a:rPr sz="2800" i="1" dirty="0">
                <a:latin typeface="Georgia"/>
                <a:cs typeface="Georgia"/>
              </a:rPr>
              <a:t>un</a:t>
            </a:r>
            <a:r>
              <a:rPr sz="2800" i="1" spc="204" dirty="0">
                <a:latin typeface="Georgia"/>
                <a:cs typeface="Georgia"/>
              </a:rPr>
              <a:t>  </a:t>
            </a:r>
            <a:r>
              <a:rPr sz="2800" i="1" dirty="0">
                <a:latin typeface="Georgia"/>
                <a:cs typeface="Georgia"/>
              </a:rPr>
              <a:t>socio</a:t>
            </a:r>
            <a:r>
              <a:rPr sz="2800" i="1" spc="215" dirty="0">
                <a:latin typeface="Georgia"/>
                <a:cs typeface="Georgia"/>
              </a:rPr>
              <a:t>  </a:t>
            </a:r>
            <a:r>
              <a:rPr sz="2800" i="1" dirty="0">
                <a:latin typeface="Georgia"/>
                <a:cs typeface="Georgia"/>
              </a:rPr>
              <a:t>di</a:t>
            </a:r>
            <a:r>
              <a:rPr sz="2800" i="1" spc="210" dirty="0">
                <a:latin typeface="Georgia"/>
                <a:cs typeface="Georgia"/>
              </a:rPr>
              <a:t>  </a:t>
            </a:r>
            <a:r>
              <a:rPr sz="2800" i="1" dirty="0">
                <a:latin typeface="Georgia"/>
                <a:cs typeface="Georgia"/>
              </a:rPr>
              <a:t>una</a:t>
            </a:r>
            <a:r>
              <a:rPr sz="2800" i="1" spc="210" dirty="0">
                <a:latin typeface="Georgia"/>
                <a:cs typeface="Georgia"/>
              </a:rPr>
              <a:t>  </a:t>
            </a:r>
            <a:r>
              <a:rPr sz="2800" i="1" dirty="0">
                <a:latin typeface="Georgia"/>
                <a:cs typeface="Georgia"/>
              </a:rPr>
              <a:t>società</a:t>
            </a:r>
            <a:r>
              <a:rPr sz="2800" i="1" spc="215" dirty="0">
                <a:latin typeface="Georgia"/>
                <a:cs typeface="Georgia"/>
              </a:rPr>
              <a:t>  </a:t>
            </a:r>
            <a:r>
              <a:rPr sz="2800" i="1" dirty="0">
                <a:latin typeface="Georgia"/>
                <a:cs typeface="Georgia"/>
              </a:rPr>
              <a:t>di</a:t>
            </a:r>
            <a:r>
              <a:rPr sz="2800" i="1" spc="210" dirty="0">
                <a:latin typeface="Georgia"/>
                <a:cs typeface="Georgia"/>
              </a:rPr>
              <a:t>  </a:t>
            </a:r>
            <a:r>
              <a:rPr sz="2800" i="1" dirty="0">
                <a:latin typeface="Georgia"/>
                <a:cs typeface="Georgia"/>
              </a:rPr>
              <a:t>persone</a:t>
            </a:r>
            <a:r>
              <a:rPr sz="2800" i="1" spc="210" dirty="0">
                <a:latin typeface="Georgia"/>
                <a:cs typeface="Georgia"/>
              </a:rPr>
              <a:t>  </a:t>
            </a:r>
            <a:r>
              <a:rPr sz="2800" i="1" dirty="0">
                <a:latin typeface="Georgia"/>
                <a:cs typeface="Georgia"/>
              </a:rPr>
              <a:t>o</a:t>
            </a:r>
            <a:r>
              <a:rPr sz="2800" i="1" spc="215" dirty="0">
                <a:latin typeface="Georgia"/>
                <a:cs typeface="Georgia"/>
              </a:rPr>
              <a:t>  </a:t>
            </a:r>
            <a:r>
              <a:rPr sz="2800" i="1" dirty="0">
                <a:latin typeface="Georgia"/>
                <a:cs typeface="Georgia"/>
              </a:rPr>
              <a:t>di</a:t>
            </a:r>
            <a:r>
              <a:rPr sz="2800" i="1" spc="210" dirty="0">
                <a:latin typeface="Georgia"/>
                <a:cs typeface="Georgia"/>
              </a:rPr>
              <a:t>  </a:t>
            </a:r>
            <a:r>
              <a:rPr sz="2800" i="1" spc="-25" dirty="0">
                <a:latin typeface="Georgia"/>
                <a:cs typeface="Georgia"/>
              </a:rPr>
              <a:t>un </a:t>
            </a:r>
            <a:r>
              <a:rPr sz="2800" i="1" spc="-10" dirty="0">
                <a:latin typeface="Georgia"/>
                <a:cs typeface="Georgia"/>
              </a:rPr>
              <a:t>imprenditore</a:t>
            </a:r>
            <a:r>
              <a:rPr sz="2800" i="1" spc="-114" dirty="0">
                <a:latin typeface="Georgia"/>
                <a:cs typeface="Georgia"/>
              </a:rPr>
              <a:t> </a:t>
            </a:r>
            <a:r>
              <a:rPr sz="2800" i="1" spc="-20" dirty="0">
                <a:latin typeface="Georgia"/>
                <a:cs typeface="Georgia"/>
              </a:rPr>
              <a:t>individuale,</a:t>
            </a:r>
            <a:r>
              <a:rPr sz="2800" i="1" spc="-105" dirty="0">
                <a:latin typeface="Georgia"/>
                <a:cs typeface="Georgia"/>
              </a:rPr>
              <a:t> </a:t>
            </a:r>
            <a:r>
              <a:rPr sz="2800" i="1" spc="-35" dirty="0">
                <a:latin typeface="Georgia"/>
                <a:cs typeface="Georgia"/>
              </a:rPr>
              <a:t>il</a:t>
            </a:r>
            <a:r>
              <a:rPr sz="2800" i="1" spc="-114" dirty="0">
                <a:latin typeface="Georgia"/>
                <a:cs typeface="Georgia"/>
              </a:rPr>
              <a:t> </a:t>
            </a:r>
            <a:r>
              <a:rPr sz="2800" i="1" spc="-10" dirty="0">
                <a:latin typeface="Georgia"/>
                <a:cs typeface="Georgia"/>
              </a:rPr>
              <a:t>diritto</a:t>
            </a:r>
            <a:r>
              <a:rPr sz="2800" i="1" spc="-105" dirty="0">
                <a:latin typeface="Georgia"/>
                <a:cs typeface="Georgia"/>
              </a:rPr>
              <a:t> </a:t>
            </a:r>
            <a:r>
              <a:rPr sz="2800" i="1" spc="-20" dirty="0">
                <a:latin typeface="Georgia"/>
                <a:cs typeface="Georgia"/>
              </a:rPr>
              <a:t>della</a:t>
            </a:r>
            <a:r>
              <a:rPr sz="2800" i="1" spc="-110" dirty="0">
                <a:latin typeface="Georgia"/>
                <a:cs typeface="Georgia"/>
              </a:rPr>
              <a:t> </a:t>
            </a:r>
            <a:r>
              <a:rPr sz="2800" i="1" spc="-10" dirty="0">
                <a:latin typeface="Georgia"/>
                <a:cs typeface="Georgia"/>
              </a:rPr>
              <a:t>famiglia, </a:t>
            </a:r>
            <a:r>
              <a:rPr sz="2800" i="1" dirty="0">
                <a:solidFill>
                  <a:srgbClr val="FF0000"/>
                </a:solidFill>
                <a:latin typeface="Georgia"/>
                <a:cs typeface="Georgia"/>
              </a:rPr>
              <a:t>il</a:t>
            </a:r>
            <a:r>
              <a:rPr sz="2800" i="1" spc="31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i="1" dirty="0">
                <a:solidFill>
                  <a:srgbClr val="FF0000"/>
                </a:solidFill>
                <a:latin typeface="Georgia"/>
                <a:cs typeface="Georgia"/>
              </a:rPr>
              <a:t>diritto</a:t>
            </a:r>
            <a:r>
              <a:rPr sz="2800" i="1" spc="31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i="1" dirty="0">
                <a:solidFill>
                  <a:srgbClr val="FF0000"/>
                </a:solidFill>
                <a:latin typeface="Georgia"/>
                <a:cs typeface="Georgia"/>
              </a:rPr>
              <a:t>successorio</a:t>
            </a:r>
            <a:r>
              <a:rPr sz="2800" i="1" spc="31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i="1" dirty="0">
                <a:solidFill>
                  <a:srgbClr val="FF0000"/>
                </a:solidFill>
                <a:latin typeface="Georgia"/>
                <a:cs typeface="Georgia"/>
              </a:rPr>
              <a:t>e,</a:t>
            </a:r>
            <a:r>
              <a:rPr sz="2800" i="1" spc="32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i="1" dirty="0">
                <a:solidFill>
                  <a:srgbClr val="FF0000"/>
                </a:solidFill>
                <a:latin typeface="Georgia"/>
                <a:cs typeface="Georgia"/>
              </a:rPr>
              <a:t>in</a:t>
            </a:r>
            <a:r>
              <a:rPr sz="2800" i="1" spc="29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i="1" dirty="0">
                <a:solidFill>
                  <a:srgbClr val="FF0000"/>
                </a:solidFill>
                <a:latin typeface="Georgia"/>
                <a:cs typeface="Georgia"/>
              </a:rPr>
              <a:t>particolare,</a:t>
            </a:r>
            <a:r>
              <a:rPr sz="2800" i="1" spc="30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i="1" dirty="0">
                <a:solidFill>
                  <a:srgbClr val="FF0000"/>
                </a:solidFill>
                <a:latin typeface="Georgia"/>
                <a:cs typeface="Georgia"/>
              </a:rPr>
              <a:t>la</a:t>
            </a:r>
            <a:r>
              <a:rPr sz="2800" i="1" spc="31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i="1" spc="-10" dirty="0">
                <a:solidFill>
                  <a:srgbClr val="FF0000"/>
                </a:solidFill>
                <a:latin typeface="Georgia"/>
                <a:cs typeface="Georgia"/>
              </a:rPr>
              <a:t>norma </a:t>
            </a:r>
            <a:r>
              <a:rPr sz="2800" i="1" dirty="0">
                <a:solidFill>
                  <a:srgbClr val="FF0000"/>
                </a:solidFill>
                <a:latin typeface="Georgia"/>
                <a:cs typeface="Georgia"/>
              </a:rPr>
              <a:t>dell'unanimità</a:t>
            </a:r>
            <a:r>
              <a:rPr sz="2800" i="1" spc="27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i="1" dirty="0">
                <a:solidFill>
                  <a:srgbClr val="FF0000"/>
                </a:solidFill>
                <a:latin typeface="Georgia"/>
                <a:cs typeface="Georgia"/>
              </a:rPr>
              <a:t>per</a:t>
            </a:r>
            <a:r>
              <a:rPr sz="2800" i="1" spc="25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i="1" dirty="0">
                <a:solidFill>
                  <a:srgbClr val="FF0000"/>
                </a:solidFill>
                <a:latin typeface="Georgia"/>
                <a:cs typeface="Georgia"/>
              </a:rPr>
              <a:t>le</a:t>
            </a:r>
            <a:r>
              <a:rPr sz="2800" i="1" spc="27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i="1" dirty="0">
                <a:solidFill>
                  <a:srgbClr val="FF0000"/>
                </a:solidFill>
                <a:latin typeface="Georgia"/>
                <a:cs typeface="Georgia"/>
              </a:rPr>
              <a:t>decisioni</a:t>
            </a:r>
            <a:r>
              <a:rPr sz="2800" i="1" spc="28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i="1" dirty="0">
                <a:solidFill>
                  <a:srgbClr val="FF0000"/>
                </a:solidFill>
                <a:latin typeface="Georgia"/>
                <a:cs typeface="Georgia"/>
              </a:rPr>
              <a:t>prese</a:t>
            </a:r>
            <a:r>
              <a:rPr sz="2800" i="1" spc="27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i="1" dirty="0">
                <a:solidFill>
                  <a:srgbClr val="FF0000"/>
                </a:solidFill>
                <a:latin typeface="Georgia"/>
                <a:cs typeface="Georgia"/>
              </a:rPr>
              <a:t>nel</a:t>
            </a:r>
            <a:r>
              <a:rPr sz="2800" i="1" spc="27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i="1" spc="-10" dirty="0">
                <a:solidFill>
                  <a:srgbClr val="FF0000"/>
                </a:solidFill>
                <a:latin typeface="Georgia"/>
                <a:cs typeface="Georgia"/>
              </a:rPr>
              <a:t>quadro </a:t>
            </a:r>
            <a:r>
              <a:rPr sz="2800" i="1" dirty="0">
                <a:solidFill>
                  <a:srgbClr val="FF0000"/>
                </a:solidFill>
                <a:latin typeface="Georgia"/>
                <a:cs typeface="Georgia"/>
              </a:rPr>
              <a:t>della</a:t>
            </a:r>
            <a:r>
              <a:rPr sz="2800" i="1" spc="-9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i="1" dirty="0">
                <a:solidFill>
                  <a:srgbClr val="FF0000"/>
                </a:solidFill>
                <a:latin typeface="Georgia"/>
                <a:cs typeface="Georgia"/>
              </a:rPr>
              <a:t>comunione</a:t>
            </a:r>
            <a:r>
              <a:rPr sz="2800" i="1" spc="-9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i="1" dirty="0">
                <a:solidFill>
                  <a:srgbClr val="FF0000"/>
                </a:solidFill>
                <a:latin typeface="Georgia"/>
                <a:cs typeface="Georgia"/>
              </a:rPr>
              <a:t>dei</a:t>
            </a:r>
            <a:r>
              <a:rPr sz="2800" i="1" spc="-8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i="1" dirty="0">
                <a:solidFill>
                  <a:srgbClr val="FF0000"/>
                </a:solidFill>
                <a:latin typeface="Georgia"/>
                <a:cs typeface="Georgia"/>
              </a:rPr>
              <a:t>beni,</a:t>
            </a:r>
            <a:r>
              <a:rPr sz="2800" i="1" spc="-8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i="1" u="sng" dirty="0">
                <a:solidFill>
                  <a:srgbClr val="FF0000"/>
                </a:solidFill>
                <a:latin typeface="Georgia"/>
                <a:cs typeface="Georgia"/>
              </a:rPr>
              <a:t>non</a:t>
            </a:r>
            <a:r>
              <a:rPr sz="2800" i="1" u="sng" spc="-114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i="1" u="sng" dirty="0">
                <a:solidFill>
                  <a:srgbClr val="FF0000"/>
                </a:solidFill>
                <a:latin typeface="Georgia"/>
                <a:cs typeface="Georgia"/>
              </a:rPr>
              <a:t>possano</a:t>
            </a:r>
            <a:r>
              <a:rPr sz="2800" i="1" u="sng" spc="-11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i="1" u="sng" dirty="0">
                <a:solidFill>
                  <a:srgbClr val="FF0000"/>
                </a:solidFill>
                <a:latin typeface="Georgia"/>
                <a:cs typeface="Georgia"/>
              </a:rPr>
              <a:t>mettere</a:t>
            </a:r>
            <a:r>
              <a:rPr sz="2800" i="1" u="sng" spc="-9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i="1" u="sng" spc="-25" dirty="0">
                <a:solidFill>
                  <a:srgbClr val="FF0000"/>
                </a:solidFill>
                <a:latin typeface="Georgia"/>
                <a:cs typeface="Georgia"/>
              </a:rPr>
              <a:t>in </a:t>
            </a:r>
            <a:r>
              <a:rPr sz="2800" i="1" u="sng" dirty="0">
                <a:solidFill>
                  <a:srgbClr val="FF0000"/>
                </a:solidFill>
                <a:latin typeface="Georgia"/>
                <a:cs typeface="Georgia"/>
              </a:rPr>
              <a:t>pericolo</a:t>
            </a:r>
            <a:r>
              <a:rPr sz="2800" i="1" u="sng" spc="-5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i="1" u="sng" dirty="0">
                <a:solidFill>
                  <a:srgbClr val="FF0000"/>
                </a:solidFill>
                <a:latin typeface="Georgia"/>
                <a:cs typeface="Georgia"/>
              </a:rPr>
              <a:t>la</a:t>
            </a:r>
            <a:r>
              <a:rPr sz="2800" i="1" u="sng" spc="-5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i="1" u="sng" dirty="0">
                <a:solidFill>
                  <a:srgbClr val="FF0000"/>
                </a:solidFill>
                <a:latin typeface="Georgia"/>
                <a:cs typeface="Georgia"/>
              </a:rPr>
              <a:t>continuità</a:t>
            </a:r>
            <a:r>
              <a:rPr sz="2800" i="1" u="sng" spc="-4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i="1" u="sng" spc="-10" dirty="0">
                <a:solidFill>
                  <a:srgbClr val="FF0000"/>
                </a:solidFill>
                <a:latin typeface="Georgia"/>
                <a:cs typeface="Georgia"/>
              </a:rPr>
              <a:t>dell'impresa</a:t>
            </a:r>
            <a:r>
              <a:rPr sz="2800" i="1" spc="-10" dirty="0">
                <a:solidFill>
                  <a:srgbClr val="FF0000"/>
                </a:solidFill>
                <a:latin typeface="Georgia"/>
                <a:cs typeface="Georgia"/>
              </a:rPr>
              <a:t>;</a:t>
            </a:r>
            <a:endParaRPr sz="2800" dirty="0">
              <a:latin typeface="Georgia"/>
              <a:cs typeface="Georgia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BD5CFFF-AD26-12C2-B40B-806A975F971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19</a:t>
            </a:fld>
            <a:endParaRPr lang="it-IT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28342" y="209676"/>
            <a:ext cx="5669915" cy="897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7725" marR="5080" indent="-835660">
              <a:lnSpc>
                <a:spcPct val="119300"/>
              </a:lnSpc>
              <a:spcBef>
                <a:spcPts val="100"/>
              </a:spcBef>
            </a:pPr>
            <a:r>
              <a:rPr sz="2400" i="1" spc="-10" dirty="0">
                <a:solidFill>
                  <a:srgbClr val="006EC0"/>
                </a:solidFill>
                <a:latin typeface="Georgia"/>
                <a:cs typeface="Georgia"/>
              </a:rPr>
              <a:t>Raccomandazione</a:t>
            </a:r>
            <a:r>
              <a:rPr sz="2400" i="1" spc="-35" dirty="0">
                <a:solidFill>
                  <a:srgbClr val="006EC0"/>
                </a:solidFill>
                <a:latin typeface="Georgia"/>
                <a:cs typeface="Georgia"/>
              </a:rPr>
              <a:t> </a:t>
            </a:r>
            <a:r>
              <a:rPr sz="2400" i="1" spc="-10" dirty="0">
                <a:solidFill>
                  <a:srgbClr val="006EC0"/>
                </a:solidFill>
                <a:latin typeface="Georgia"/>
                <a:cs typeface="Georgia"/>
              </a:rPr>
              <a:t>Commissione</a:t>
            </a:r>
            <a:r>
              <a:rPr sz="2400" i="1" spc="-35" dirty="0">
                <a:solidFill>
                  <a:srgbClr val="006EC0"/>
                </a:solidFill>
                <a:latin typeface="Georgia"/>
                <a:cs typeface="Georgia"/>
              </a:rPr>
              <a:t> </a:t>
            </a:r>
            <a:r>
              <a:rPr sz="2400" i="1" spc="-10" dirty="0">
                <a:solidFill>
                  <a:srgbClr val="006EC0"/>
                </a:solidFill>
                <a:latin typeface="Georgia"/>
                <a:cs typeface="Georgia"/>
              </a:rPr>
              <a:t>Europea </a:t>
            </a:r>
            <a:r>
              <a:rPr sz="2400" i="1" dirty="0">
                <a:solidFill>
                  <a:srgbClr val="006EC0"/>
                </a:solidFill>
                <a:latin typeface="Georgia"/>
                <a:cs typeface="Georgia"/>
              </a:rPr>
              <a:t>7</a:t>
            </a:r>
            <a:r>
              <a:rPr sz="2400" i="1" spc="-35" dirty="0">
                <a:solidFill>
                  <a:srgbClr val="006EC0"/>
                </a:solidFill>
                <a:latin typeface="Georgia"/>
                <a:cs typeface="Georgia"/>
              </a:rPr>
              <a:t> </a:t>
            </a:r>
            <a:r>
              <a:rPr sz="2400" i="1" dirty="0">
                <a:solidFill>
                  <a:srgbClr val="006EC0"/>
                </a:solidFill>
                <a:latin typeface="Georgia"/>
                <a:cs typeface="Georgia"/>
              </a:rPr>
              <a:t>dicembre</a:t>
            </a:r>
            <a:r>
              <a:rPr sz="2400" i="1" spc="-30" dirty="0">
                <a:solidFill>
                  <a:srgbClr val="006EC0"/>
                </a:solidFill>
                <a:latin typeface="Georgia"/>
                <a:cs typeface="Georgia"/>
              </a:rPr>
              <a:t> </a:t>
            </a:r>
            <a:r>
              <a:rPr sz="2400" i="1" dirty="0">
                <a:solidFill>
                  <a:srgbClr val="006EC0"/>
                </a:solidFill>
                <a:latin typeface="Georgia"/>
                <a:cs typeface="Georgia"/>
              </a:rPr>
              <a:t>1994</a:t>
            </a:r>
            <a:r>
              <a:rPr sz="2400" i="1" spc="340" dirty="0">
                <a:solidFill>
                  <a:srgbClr val="006EC0"/>
                </a:solidFill>
                <a:latin typeface="Georgia"/>
                <a:cs typeface="Georgia"/>
              </a:rPr>
              <a:t> </a:t>
            </a:r>
            <a:r>
              <a:rPr sz="2400" i="1" spc="-10" dirty="0">
                <a:solidFill>
                  <a:srgbClr val="006EC0"/>
                </a:solidFill>
                <a:latin typeface="Georgia"/>
                <a:cs typeface="Georgia"/>
              </a:rPr>
              <a:t>(94/1069/CE)</a:t>
            </a:r>
            <a:endParaRPr sz="2400">
              <a:latin typeface="Georgia"/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71347" y="1591436"/>
            <a:ext cx="8415020" cy="3690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marR="5080" indent="-457834" algn="just">
              <a:lnSpc>
                <a:spcPct val="100200"/>
              </a:lnSpc>
              <a:spcBef>
                <a:spcPts val="95"/>
              </a:spcBef>
            </a:pPr>
            <a:r>
              <a:rPr sz="2050" b="1" i="1" dirty="0">
                <a:solidFill>
                  <a:srgbClr val="FF0000"/>
                </a:solidFill>
                <a:latin typeface="Georgia"/>
                <a:cs typeface="Georgia"/>
              </a:rPr>
              <a:t>d)</a:t>
            </a:r>
            <a:r>
              <a:rPr sz="2050" b="1" i="1" spc="145" dirty="0">
                <a:solidFill>
                  <a:srgbClr val="FF0000"/>
                </a:solidFill>
                <a:latin typeface="Georgia"/>
                <a:cs typeface="Georgia"/>
              </a:rPr>
              <a:t>  </a:t>
            </a:r>
            <a:r>
              <a:rPr sz="2400" i="1" dirty="0">
                <a:latin typeface="Georgia"/>
                <a:cs typeface="Georgia"/>
              </a:rPr>
              <a:t>provvedere</a:t>
            </a:r>
            <a:r>
              <a:rPr sz="2400" i="1" spc="340" dirty="0">
                <a:latin typeface="Georgia"/>
                <a:cs typeface="Georgia"/>
              </a:rPr>
              <a:t>  </a:t>
            </a:r>
            <a:r>
              <a:rPr sz="2400" i="1" dirty="0">
                <a:latin typeface="Georgia"/>
                <a:cs typeface="Georgia"/>
              </a:rPr>
              <a:t>affinché</a:t>
            </a:r>
            <a:r>
              <a:rPr sz="2400" i="1" spc="365" dirty="0">
                <a:latin typeface="Georgia"/>
                <a:cs typeface="Georgia"/>
              </a:rPr>
              <a:t> 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la</a:t>
            </a:r>
            <a:r>
              <a:rPr sz="2400" i="1" spc="345" dirty="0">
                <a:solidFill>
                  <a:srgbClr val="FF0000"/>
                </a:solidFill>
                <a:latin typeface="Georgia"/>
                <a:cs typeface="Georgia"/>
              </a:rPr>
              <a:t> 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liquidazione</a:t>
            </a:r>
            <a:r>
              <a:rPr sz="2400" i="1" spc="350" dirty="0">
                <a:solidFill>
                  <a:srgbClr val="FF0000"/>
                </a:solidFill>
                <a:latin typeface="Georgia"/>
                <a:cs typeface="Georgia"/>
              </a:rPr>
              <a:t> 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della</a:t>
            </a:r>
            <a:r>
              <a:rPr sz="2400" i="1" spc="345" dirty="0">
                <a:solidFill>
                  <a:srgbClr val="FF0000"/>
                </a:solidFill>
                <a:latin typeface="Georgia"/>
                <a:cs typeface="Georgia"/>
              </a:rPr>
              <a:t> 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quota</a:t>
            </a:r>
            <a:r>
              <a:rPr sz="2400" i="1" spc="380" dirty="0">
                <a:solidFill>
                  <a:srgbClr val="FF0000"/>
                </a:solidFill>
                <a:latin typeface="Georgia"/>
                <a:cs typeface="Georgia"/>
              </a:rPr>
              <a:t>  </a:t>
            </a:r>
            <a:r>
              <a:rPr sz="2400" i="1" spc="-25" dirty="0">
                <a:latin typeface="Georgia"/>
                <a:cs typeface="Georgia"/>
              </a:rPr>
              <a:t>del </a:t>
            </a:r>
            <a:r>
              <a:rPr sz="2400" i="1" dirty="0">
                <a:latin typeface="Georgia"/>
                <a:cs typeface="Georgia"/>
              </a:rPr>
              <a:t>defunto,</a:t>
            </a:r>
            <a:r>
              <a:rPr sz="2400" i="1" spc="200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di</a:t>
            </a:r>
            <a:r>
              <a:rPr sz="2400" i="1" spc="204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cui</a:t>
            </a:r>
            <a:r>
              <a:rPr sz="2400" i="1" spc="204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alla</a:t>
            </a:r>
            <a:r>
              <a:rPr sz="2400" i="1" spc="170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lettera</a:t>
            </a:r>
            <a:r>
              <a:rPr sz="2400" i="1" spc="195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a),</a:t>
            </a:r>
            <a:r>
              <a:rPr sz="2400" i="1" spc="250" dirty="0">
                <a:latin typeface="Georgia"/>
                <a:cs typeface="Georgia"/>
              </a:rPr>
              <a:t>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nonché</a:t>
            </a:r>
            <a:r>
              <a:rPr sz="2400" i="1" spc="19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il</a:t>
            </a:r>
            <a:r>
              <a:rPr sz="2400" i="1" spc="21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pagamento</a:t>
            </a:r>
            <a:r>
              <a:rPr sz="2400" i="1" spc="21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spc="-10" dirty="0">
                <a:solidFill>
                  <a:srgbClr val="FF0000"/>
                </a:solidFill>
                <a:latin typeface="Georgia"/>
                <a:cs typeface="Georgia"/>
              </a:rPr>
              <a:t>della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liquidazione</a:t>
            </a:r>
            <a:r>
              <a:rPr sz="2400" i="1" spc="150" dirty="0">
                <a:solidFill>
                  <a:srgbClr val="FF0000"/>
                </a:solidFill>
                <a:latin typeface="Georgia"/>
                <a:cs typeface="Georgia"/>
              </a:rPr>
              <a:t> 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agli</a:t>
            </a:r>
            <a:r>
              <a:rPr sz="2400" i="1" spc="155" dirty="0">
                <a:solidFill>
                  <a:srgbClr val="FF0000"/>
                </a:solidFill>
                <a:latin typeface="Georgia"/>
                <a:cs typeface="Georgia"/>
              </a:rPr>
              <a:t> 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eredi</a:t>
            </a:r>
            <a:r>
              <a:rPr sz="2400" i="1" spc="155" dirty="0">
                <a:solidFill>
                  <a:srgbClr val="FF0000"/>
                </a:solidFill>
                <a:latin typeface="Georgia"/>
                <a:cs typeface="Georgia"/>
              </a:rPr>
              <a:t> 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minoritari</a:t>
            </a:r>
            <a:r>
              <a:rPr sz="2400" i="1" dirty="0">
                <a:latin typeface="Georgia"/>
                <a:cs typeface="Georgia"/>
              </a:rPr>
              <a:t>,</a:t>
            </a:r>
            <a:r>
              <a:rPr sz="2400" i="1" spc="155" dirty="0">
                <a:latin typeface="Georgia"/>
                <a:cs typeface="Georgia"/>
              </a:rPr>
              <a:t>  </a:t>
            </a:r>
            <a:r>
              <a:rPr sz="2400" i="1" dirty="0">
                <a:latin typeface="Georgia"/>
                <a:cs typeface="Georgia"/>
              </a:rPr>
              <a:t>che</a:t>
            </a:r>
            <a:r>
              <a:rPr sz="2400" i="1" spc="150" dirty="0">
                <a:latin typeface="Georgia"/>
                <a:cs typeface="Georgia"/>
              </a:rPr>
              <a:t>  </a:t>
            </a:r>
            <a:r>
              <a:rPr sz="2400" i="1" dirty="0">
                <a:latin typeface="Georgia"/>
                <a:cs typeface="Georgia"/>
              </a:rPr>
              <a:t>discende</a:t>
            </a:r>
            <a:r>
              <a:rPr sz="2400" i="1" spc="150" dirty="0">
                <a:latin typeface="Georgia"/>
                <a:cs typeface="Georgia"/>
              </a:rPr>
              <a:t>  </a:t>
            </a:r>
            <a:r>
              <a:rPr sz="2400" i="1" spc="-10" dirty="0">
                <a:latin typeface="Georgia"/>
                <a:cs typeface="Georgia"/>
              </a:rPr>
              <a:t>dalla </a:t>
            </a:r>
            <a:r>
              <a:rPr sz="2400" i="1" dirty="0">
                <a:latin typeface="Georgia"/>
                <a:cs typeface="Georgia"/>
              </a:rPr>
              <a:t>lettera</a:t>
            </a:r>
            <a:r>
              <a:rPr sz="2400" i="1" spc="280" dirty="0">
                <a:latin typeface="Georgia"/>
                <a:cs typeface="Georgia"/>
              </a:rPr>
              <a:t>   </a:t>
            </a:r>
            <a:r>
              <a:rPr sz="2400" i="1" dirty="0">
                <a:latin typeface="Georgia"/>
                <a:cs typeface="Georgia"/>
              </a:rPr>
              <a:t>c),</a:t>
            </a:r>
            <a:r>
              <a:rPr sz="2400" i="1" spc="290" dirty="0">
                <a:latin typeface="Georgia"/>
                <a:cs typeface="Georgia"/>
              </a:rPr>
              <a:t>  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non</a:t>
            </a:r>
            <a:r>
              <a:rPr sz="2400" i="1" spc="290" dirty="0">
                <a:solidFill>
                  <a:srgbClr val="FF0000"/>
                </a:solidFill>
                <a:latin typeface="Georgia"/>
                <a:cs typeface="Georgia"/>
              </a:rPr>
              <a:t>  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possano</a:t>
            </a:r>
            <a:r>
              <a:rPr sz="2400" i="1" spc="290" dirty="0">
                <a:solidFill>
                  <a:srgbClr val="FF0000"/>
                </a:solidFill>
                <a:latin typeface="Georgia"/>
                <a:cs typeface="Georgia"/>
              </a:rPr>
              <a:t>  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mettere</a:t>
            </a:r>
            <a:r>
              <a:rPr sz="2400" i="1" spc="285" dirty="0">
                <a:solidFill>
                  <a:srgbClr val="FF0000"/>
                </a:solidFill>
                <a:latin typeface="Georgia"/>
                <a:cs typeface="Georgia"/>
              </a:rPr>
              <a:t>  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in</a:t>
            </a:r>
            <a:r>
              <a:rPr sz="2400" i="1" spc="275" dirty="0">
                <a:solidFill>
                  <a:srgbClr val="FF0000"/>
                </a:solidFill>
                <a:latin typeface="Georgia"/>
                <a:cs typeface="Georgia"/>
              </a:rPr>
              <a:t>  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pericolo</a:t>
            </a:r>
            <a:r>
              <a:rPr sz="2400" i="1" spc="285" dirty="0">
                <a:solidFill>
                  <a:srgbClr val="FF0000"/>
                </a:solidFill>
                <a:latin typeface="Georgia"/>
                <a:cs typeface="Georgia"/>
              </a:rPr>
              <a:t>   </a:t>
            </a:r>
            <a:r>
              <a:rPr sz="2400" i="1" spc="-25" dirty="0">
                <a:solidFill>
                  <a:srgbClr val="FF0000"/>
                </a:solidFill>
                <a:latin typeface="Georgia"/>
                <a:cs typeface="Georgia"/>
              </a:rPr>
              <a:t>la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sopravvivenza</a:t>
            </a:r>
            <a:r>
              <a:rPr sz="2400" i="1" spc="365" dirty="0">
                <a:solidFill>
                  <a:srgbClr val="FF0000"/>
                </a:solidFill>
                <a:latin typeface="Georgia"/>
                <a:cs typeface="Georgia"/>
              </a:rPr>
              <a:t> 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dell'impresa</a:t>
            </a:r>
            <a:r>
              <a:rPr sz="2400" i="1" dirty="0">
                <a:latin typeface="Georgia"/>
                <a:cs typeface="Georgia"/>
              </a:rPr>
              <a:t>.</a:t>
            </a:r>
            <a:r>
              <a:rPr sz="2400" i="1" spc="365" dirty="0">
                <a:latin typeface="Georgia"/>
                <a:cs typeface="Georgia"/>
              </a:rPr>
              <a:t>  </a:t>
            </a:r>
            <a:r>
              <a:rPr sz="2400" i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A</a:t>
            </a:r>
            <a:r>
              <a:rPr sz="2400" i="1" u="sng" spc="36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 </a:t>
            </a:r>
            <a:r>
              <a:rPr sz="2400" i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tal</a:t>
            </a:r>
            <a:r>
              <a:rPr sz="2400" i="1" u="sng" spc="36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 </a:t>
            </a:r>
            <a:r>
              <a:rPr sz="2400" i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fine</a:t>
            </a:r>
            <a:r>
              <a:rPr sz="2400" i="1" u="sng" spc="36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 </a:t>
            </a:r>
            <a:r>
              <a:rPr sz="2400" i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è</a:t>
            </a:r>
            <a:r>
              <a:rPr sz="2400" i="1" u="sng" spc="36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 </a:t>
            </a:r>
            <a:r>
              <a:rPr sz="2400" i="1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opportuno</a:t>
            </a:r>
            <a:r>
              <a:rPr sz="2400" i="1" spc="-10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prevedere</a:t>
            </a:r>
            <a:r>
              <a:rPr sz="2400" i="1" spc="114" dirty="0">
                <a:latin typeface="Georgia"/>
                <a:cs typeface="Georgia"/>
              </a:rPr>
              <a:t>  </a:t>
            </a:r>
            <a:r>
              <a:rPr sz="2400" i="1" dirty="0">
                <a:latin typeface="Georgia"/>
                <a:cs typeface="Georgia"/>
              </a:rPr>
              <a:t>che,</a:t>
            </a:r>
            <a:r>
              <a:rPr sz="2400" i="1" spc="125" dirty="0">
                <a:latin typeface="Georgia"/>
                <a:cs typeface="Georgia"/>
              </a:rPr>
              <a:t>  </a:t>
            </a:r>
            <a:r>
              <a:rPr sz="2400" i="1" dirty="0">
                <a:latin typeface="Georgia"/>
                <a:cs typeface="Georgia"/>
              </a:rPr>
              <a:t>se</a:t>
            </a:r>
            <a:r>
              <a:rPr sz="2400" i="1" spc="120" dirty="0">
                <a:latin typeface="Georgia"/>
                <a:cs typeface="Georgia"/>
              </a:rPr>
              <a:t>  </a:t>
            </a:r>
            <a:r>
              <a:rPr sz="2400" i="1" dirty="0">
                <a:latin typeface="Georgia"/>
                <a:cs typeface="Georgia"/>
              </a:rPr>
              <a:t>le</a:t>
            </a:r>
            <a:r>
              <a:rPr sz="2400" i="1" spc="135" dirty="0">
                <a:latin typeface="Georgia"/>
                <a:cs typeface="Georgia"/>
              </a:rPr>
              <a:t>  </a:t>
            </a:r>
            <a:r>
              <a:rPr sz="2400" i="1" dirty="0">
                <a:latin typeface="Georgia"/>
                <a:cs typeface="Georgia"/>
              </a:rPr>
              <a:t>parti</a:t>
            </a:r>
            <a:r>
              <a:rPr sz="2400" i="1" spc="125" dirty="0">
                <a:latin typeface="Georgia"/>
                <a:cs typeface="Georgia"/>
              </a:rPr>
              <a:t>  </a:t>
            </a:r>
            <a:r>
              <a:rPr sz="2400" i="1" dirty="0">
                <a:latin typeface="Georgia"/>
                <a:cs typeface="Georgia"/>
              </a:rPr>
              <a:t>optano</a:t>
            </a:r>
            <a:r>
              <a:rPr sz="2400" i="1" spc="114" dirty="0">
                <a:latin typeface="Georgia"/>
                <a:cs typeface="Georgia"/>
              </a:rPr>
              <a:t>  </a:t>
            </a:r>
            <a:r>
              <a:rPr sz="2400" i="1" dirty="0">
                <a:latin typeface="Georgia"/>
                <a:cs typeface="Georgia"/>
              </a:rPr>
              <a:t>per</a:t>
            </a:r>
            <a:r>
              <a:rPr sz="2400" i="1" spc="125" dirty="0">
                <a:latin typeface="Georgia"/>
                <a:cs typeface="Georgia"/>
              </a:rPr>
              <a:t>  </a:t>
            </a:r>
            <a:r>
              <a:rPr sz="2400" i="1" dirty="0">
                <a:latin typeface="Georgia"/>
                <a:cs typeface="Georgia"/>
              </a:rPr>
              <a:t>un</a:t>
            </a:r>
            <a:r>
              <a:rPr sz="2400" i="1" spc="125" dirty="0">
                <a:latin typeface="Georgia"/>
                <a:cs typeface="Georgia"/>
              </a:rPr>
              <a:t>  </a:t>
            </a:r>
            <a:r>
              <a:rPr sz="2400" i="1" spc="-10" dirty="0">
                <a:latin typeface="Georgia"/>
                <a:cs typeface="Georgia"/>
              </a:rPr>
              <a:t>pagamento </a:t>
            </a:r>
            <a:r>
              <a:rPr sz="2400" i="1" dirty="0">
                <a:latin typeface="Georgia"/>
                <a:cs typeface="Georgia"/>
              </a:rPr>
              <a:t>scaglionato,</a:t>
            </a:r>
            <a:r>
              <a:rPr sz="2400" i="1" spc="-70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la</a:t>
            </a:r>
            <a:r>
              <a:rPr sz="2400" i="1" spc="-65" dirty="0">
                <a:latin typeface="Georgia"/>
                <a:cs typeface="Georgia"/>
              </a:rPr>
              <a:t> </a:t>
            </a:r>
            <a:r>
              <a:rPr sz="2400" i="1" spc="-10" dirty="0">
                <a:latin typeface="Georgia"/>
                <a:cs typeface="Georgia"/>
              </a:rPr>
              <a:t>liquidazione</a:t>
            </a:r>
            <a:r>
              <a:rPr sz="2400" i="1" spc="-70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si</a:t>
            </a:r>
            <a:r>
              <a:rPr sz="2400" i="1" spc="-65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basi</a:t>
            </a:r>
            <a:r>
              <a:rPr sz="2400" i="1" spc="-60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sul</a:t>
            </a:r>
            <a:r>
              <a:rPr sz="2400" i="1" spc="-55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valore</a:t>
            </a:r>
            <a:r>
              <a:rPr sz="2400" i="1" spc="135" dirty="0">
                <a:latin typeface="Georgia"/>
                <a:cs typeface="Georgia"/>
              </a:rPr>
              <a:t> </a:t>
            </a:r>
            <a:r>
              <a:rPr sz="2400" i="1" spc="-10" dirty="0">
                <a:latin typeface="Georgia"/>
                <a:cs typeface="Georgia"/>
              </a:rPr>
              <a:t>commerciale </a:t>
            </a:r>
            <a:r>
              <a:rPr sz="2400" i="1" dirty="0">
                <a:latin typeface="Georgia"/>
                <a:cs typeface="Georgia"/>
              </a:rPr>
              <a:t>dell'impresa,</a:t>
            </a:r>
            <a:r>
              <a:rPr sz="2400" i="1" spc="55" dirty="0">
                <a:latin typeface="Georgia"/>
                <a:cs typeface="Georgia"/>
              </a:rPr>
              <a:t>  </a:t>
            </a:r>
            <a:r>
              <a:rPr sz="2400" i="1" dirty="0">
                <a:latin typeface="Georgia"/>
                <a:cs typeface="Georgia"/>
              </a:rPr>
              <a:t>compreso</a:t>
            </a:r>
            <a:r>
              <a:rPr sz="2400" i="1" spc="60" dirty="0">
                <a:latin typeface="Georgia"/>
                <a:cs typeface="Georgia"/>
              </a:rPr>
              <a:t>  </a:t>
            </a:r>
            <a:r>
              <a:rPr sz="2400" i="1" dirty="0">
                <a:latin typeface="Georgia"/>
                <a:cs typeface="Georgia"/>
              </a:rPr>
              <a:t>l'avviamento,</a:t>
            </a:r>
            <a:r>
              <a:rPr sz="2400" i="1" spc="80" dirty="0">
                <a:latin typeface="Georgia"/>
                <a:cs typeface="Georgia"/>
              </a:rPr>
              <a:t>  </a:t>
            </a:r>
            <a:r>
              <a:rPr sz="2400" b="1" i="1" dirty="0">
                <a:solidFill>
                  <a:srgbClr val="FF0000"/>
                </a:solidFill>
                <a:latin typeface="Georgia"/>
                <a:cs typeface="Georgia"/>
              </a:rPr>
              <a:t>mentre</a:t>
            </a:r>
            <a:r>
              <a:rPr sz="2400" b="1" i="1" spc="50" dirty="0">
                <a:solidFill>
                  <a:srgbClr val="FF0000"/>
                </a:solidFill>
                <a:latin typeface="Georgia"/>
                <a:cs typeface="Georgia"/>
              </a:rPr>
              <a:t>  </a:t>
            </a:r>
            <a:r>
              <a:rPr sz="2400" b="1" i="1" dirty="0">
                <a:solidFill>
                  <a:srgbClr val="FF0000"/>
                </a:solidFill>
                <a:latin typeface="Georgia"/>
                <a:cs typeface="Georgia"/>
              </a:rPr>
              <a:t>se</a:t>
            </a:r>
            <a:r>
              <a:rPr sz="2400" b="1" i="1" spc="45" dirty="0">
                <a:solidFill>
                  <a:srgbClr val="FF0000"/>
                </a:solidFill>
                <a:latin typeface="Georgia"/>
                <a:cs typeface="Georgia"/>
              </a:rPr>
              <a:t>  </a:t>
            </a:r>
            <a:r>
              <a:rPr sz="2400" b="1" i="1" spc="-25" dirty="0">
                <a:solidFill>
                  <a:srgbClr val="FF0000"/>
                </a:solidFill>
                <a:latin typeface="Georgia"/>
                <a:cs typeface="Georgia"/>
              </a:rPr>
              <a:t>una </a:t>
            </a:r>
            <a:r>
              <a:rPr sz="2400" b="1" i="1" dirty="0">
                <a:solidFill>
                  <a:srgbClr val="FF0000"/>
                </a:solidFill>
                <a:latin typeface="Georgia"/>
                <a:cs typeface="Georgia"/>
              </a:rPr>
              <a:t>parte</a:t>
            </a:r>
            <a:r>
              <a:rPr sz="2400" b="1" i="1" spc="480" dirty="0">
                <a:solidFill>
                  <a:srgbClr val="FF0000"/>
                </a:solidFill>
                <a:latin typeface="Georgia"/>
                <a:cs typeface="Georgia"/>
              </a:rPr>
              <a:t>   </a:t>
            </a:r>
            <a:r>
              <a:rPr sz="2400" b="1" i="1" dirty="0">
                <a:solidFill>
                  <a:srgbClr val="FF0000"/>
                </a:solidFill>
                <a:latin typeface="Georgia"/>
                <a:cs typeface="Georgia"/>
              </a:rPr>
              <a:t>esige</a:t>
            </a:r>
            <a:r>
              <a:rPr sz="2400" b="1" i="1" spc="475" dirty="0">
                <a:solidFill>
                  <a:srgbClr val="FF0000"/>
                </a:solidFill>
                <a:latin typeface="Georgia"/>
                <a:cs typeface="Georgia"/>
              </a:rPr>
              <a:t>   </a:t>
            </a:r>
            <a:r>
              <a:rPr sz="2400" b="1" i="1" dirty="0">
                <a:solidFill>
                  <a:srgbClr val="FF0000"/>
                </a:solidFill>
                <a:latin typeface="Georgia"/>
                <a:cs typeface="Georgia"/>
              </a:rPr>
              <a:t>il</a:t>
            </a:r>
            <a:r>
              <a:rPr sz="2400" b="1" i="1" spc="465" dirty="0">
                <a:solidFill>
                  <a:srgbClr val="FF0000"/>
                </a:solidFill>
                <a:latin typeface="Georgia"/>
                <a:cs typeface="Georgia"/>
              </a:rPr>
              <a:t>   </a:t>
            </a:r>
            <a:r>
              <a:rPr sz="2400" b="1" i="1" dirty="0">
                <a:solidFill>
                  <a:srgbClr val="FF0000"/>
                </a:solidFill>
                <a:latin typeface="Georgia"/>
                <a:cs typeface="Georgia"/>
              </a:rPr>
              <a:t>pagamento</a:t>
            </a:r>
            <a:r>
              <a:rPr sz="2400" b="1" i="1" spc="480" dirty="0">
                <a:solidFill>
                  <a:srgbClr val="FF0000"/>
                </a:solidFill>
                <a:latin typeface="Georgia"/>
                <a:cs typeface="Georgia"/>
              </a:rPr>
              <a:t>   </a:t>
            </a:r>
            <a:r>
              <a:rPr sz="2400" b="1" i="1" dirty="0">
                <a:solidFill>
                  <a:srgbClr val="FF0000"/>
                </a:solidFill>
                <a:latin typeface="Georgia"/>
                <a:cs typeface="Georgia"/>
              </a:rPr>
              <a:t>immediato,</a:t>
            </a:r>
            <a:r>
              <a:rPr sz="2400" b="1" i="1" spc="475" dirty="0">
                <a:solidFill>
                  <a:srgbClr val="FF0000"/>
                </a:solidFill>
                <a:latin typeface="Georgia"/>
                <a:cs typeface="Georgia"/>
              </a:rPr>
              <a:t>   </a:t>
            </a:r>
            <a:r>
              <a:rPr sz="2400" b="1" i="1" spc="-25" dirty="0">
                <a:solidFill>
                  <a:srgbClr val="FF0000"/>
                </a:solidFill>
                <a:latin typeface="Georgia"/>
                <a:cs typeface="Georgia"/>
              </a:rPr>
              <a:t>la </a:t>
            </a:r>
            <a:r>
              <a:rPr sz="24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liquidazione</a:t>
            </a:r>
            <a:r>
              <a:rPr sz="2400" b="1" i="1" u="sng" spc="-5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</a:t>
            </a:r>
            <a:r>
              <a:rPr sz="24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si</a:t>
            </a:r>
            <a:r>
              <a:rPr sz="2400" b="1" i="1" u="sng" spc="-4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</a:t>
            </a:r>
            <a:r>
              <a:rPr sz="24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basi</a:t>
            </a:r>
            <a:r>
              <a:rPr sz="2400" b="1" i="1" u="sng" spc="-6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</a:t>
            </a:r>
            <a:r>
              <a:rPr sz="24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sul</a:t>
            </a:r>
            <a:r>
              <a:rPr sz="2400" b="1" i="1" u="sng" spc="-6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</a:t>
            </a:r>
            <a:r>
              <a:rPr sz="24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valore</a:t>
            </a:r>
            <a:r>
              <a:rPr sz="2400" b="1" i="1" u="sng" spc="-4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</a:t>
            </a:r>
            <a:r>
              <a:rPr sz="2400" b="1" i="1" u="sng" spc="-10" dirty="0" err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contabile</a:t>
            </a:r>
            <a:r>
              <a:rPr sz="2400" b="1" i="1" spc="-10" dirty="0">
                <a:solidFill>
                  <a:srgbClr val="FF0000"/>
                </a:solidFill>
                <a:latin typeface="Georgia"/>
                <a:cs typeface="Georgia"/>
              </a:rPr>
              <a:t>.</a:t>
            </a:r>
            <a:r>
              <a:rPr lang="it-IT" sz="2400" b="1" i="1" spc="-1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lang="it-IT" sz="2400" b="1" i="1" spc="-1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(!!!!)</a:t>
            </a:r>
            <a:endParaRPr sz="2400" dirty="0">
              <a:highlight>
                <a:srgbClr val="FFFF00"/>
              </a:highlight>
              <a:latin typeface="Georgia"/>
              <a:cs typeface="Georgia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A43FF9C-FE71-564B-87A6-B9EC312C001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20</a:t>
            </a:fld>
            <a:endParaRPr lang="it-IT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3300" y="356057"/>
            <a:ext cx="7950834" cy="6444072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10"/>
              </a:spcBef>
            </a:pPr>
            <a:r>
              <a:rPr sz="2800" dirty="0" err="1">
                <a:latin typeface="Georgia"/>
                <a:cs typeface="Georgia"/>
              </a:rPr>
              <a:t>L’Unione</a:t>
            </a:r>
            <a:r>
              <a:rPr sz="2800" spc="15" dirty="0">
                <a:latin typeface="Georgia"/>
                <a:cs typeface="Georgia"/>
              </a:rPr>
              <a:t>  </a:t>
            </a:r>
            <a:r>
              <a:rPr lang="it-IT" sz="2800" spc="15" dirty="0">
                <a:latin typeface="Georgia"/>
                <a:cs typeface="Georgia"/>
              </a:rPr>
              <a:t>Europea </a:t>
            </a:r>
            <a:r>
              <a:rPr sz="2800" dirty="0">
                <a:latin typeface="Georgia"/>
                <a:cs typeface="Georgia"/>
              </a:rPr>
              <a:t>ha,</a:t>
            </a:r>
            <a:r>
              <a:rPr sz="2800" spc="20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dunque,</a:t>
            </a:r>
            <a:r>
              <a:rPr sz="2800" spc="15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dato</a:t>
            </a:r>
            <a:r>
              <a:rPr sz="2800" spc="15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un</a:t>
            </a:r>
            <a:r>
              <a:rPr sz="2800" spc="68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chiaro</a:t>
            </a:r>
            <a:r>
              <a:rPr sz="2800" spc="20" dirty="0">
                <a:latin typeface="Georgia"/>
                <a:cs typeface="Georgia"/>
              </a:rPr>
              <a:t>  </a:t>
            </a: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ordine</a:t>
            </a:r>
            <a:r>
              <a:rPr sz="2800" spc="15" dirty="0">
                <a:solidFill>
                  <a:srgbClr val="FF0000"/>
                </a:solidFill>
                <a:latin typeface="Georgia"/>
                <a:cs typeface="Georgia"/>
              </a:rPr>
              <a:t>  </a:t>
            </a:r>
            <a:r>
              <a:rPr sz="2800" spc="-25" dirty="0">
                <a:solidFill>
                  <a:srgbClr val="FF0000"/>
                </a:solidFill>
                <a:latin typeface="Georgia"/>
                <a:cs typeface="Georgia"/>
              </a:rPr>
              <a:t>di </a:t>
            </a:r>
            <a:r>
              <a:rPr sz="2800" b="1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prevalenza</a:t>
            </a:r>
            <a:r>
              <a:rPr sz="2800" b="1" spc="175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  </a:t>
            </a:r>
            <a:r>
              <a:rPr sz="2800" b="1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dell’interesse</a:t>
            </a:r>
            <a:r>
              <a:rPr sz="2800" b="1" spc="195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  </a:t>
            </a:r>
            <a:r>
              <a:rPr sz="2800" b="1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generale</a:t>
            </a:r>
            <a:r>
              <a:rPr sz="2800" b="1" spc="210" dirty="0">
                <a:solidFill>
                  <a:srgbClr val="FF0000"/>
                </a:solidFill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800" b="1" spc="21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b="1" dirty="0">
                <a:latin typeface="Georgia"/>
                <a:cs typeface="Georgia"/>
              </a:rPr>
              <a:t>ad</a:t>
            </a:r>
            <a:r>
              <a:rPr sz="2800" b="1" spc="195" dirty="0">
                <a:latin typeface="Georgia"/>
                <a:cs typeface="Georgia"/>
              </a:rPr>
              <a:t>  </a:t>
            </a:r>
            <a:r>
              <a:rPr sz="2800" b="1" spc="-25" dirty="0">
                <a:latin typeface="Georgia"/>
                <a:cs typeface="Georgia"/>
              </a:rPr>
              <a:t>un </a:t>
            </a:r>
            <a:endParaRPr lang="it-IT" sz="2800" b="1" spc="-25" dirty="0">
              <a:latin typeface="Georgia"/>
              <a:cs typeface="Georgia"/>
            </a:endParaRPr>
          </a:p>
          <a:p>
            <a:pPr marL="12700" marR="5080" algn="just">
              <a:lnSpc>
                <a:spcPct val="100000"/>
              </a:lnSpc>
              <a:spcBef>
                <a:spcPts val="110"/>
              </a:spcBef>
            </a:pPr>
            <a:endParaRPr lang="it-IT" sz="2800" b="1" spc="-25" dirty="0">
              <a:highlight>
                <a:srgbClr val="FFFF00"/>
              </a:highlight>
              <a:latin typeface="Georgia"/>
              <a:cs typeface="Georgia"/>
            </a:endParaRPr>
          </a:p>
          <a:p>
            <a:pPr marL="12700" marR="5080" algn="just">
              <a:lnSpc>
                <a:spcPct val="100000"/>
              </a:lnSpc>
              <a:spcBef>
                <a:spcPts val="110"/>
              </a:spcBef>
            </a:pPr>
            <a:r>
              <a:rPr sz="2800" b="1" dirty="0" err="1">
                <a:highlight>
                  <a:srgbClr val="FFFF00"/>
                </a:highlight>
                <a:latin typeface="Georgia"/>
                <a:cs typeface="Georgia"/>
              </a:rPr>
              <a:t>efficiente</a:t>
            </a:r>
            <a:r>
              <a:rPr sz="2800" b="1" dirty="0">
                <a:highlight>
                  <a:srgbClr val="FFFF00"/>
                </a:highlight>
                <a:latin typeface="Georgia"/>
                <a:cs typeface="Georgia"/>
              </a:rPr>
              <a:t>,</a:t>
            </a:r>
            <a:r>
              <a:rPr sz="2800" b="1" spc="465" dirty="0">
                <a:highlight>
                  <a:srgbClr val="FFFF00"/>
                </a:highlight>
                <a:latin typeface="Georgia"/>
                <a:cs typeface="Georgia"/>
              </a:rPr>
              <a:t>  </a:t>
            </a:r>
            <a:r>
              <a:rPr sz="2800" b="1" dirty="0">
                <a:highlight>
                  <a:srgbClr val="FFFF00"/>
                </a:highlight>
                <a:latin typeface="Georgia"/>
                <a:cs typeface="Georgia"/>
              </a:rPr>
              <a:t>razionale,</a:t>
            </a:r>
            <a:r>
              <a:rPr sz="2800" b="1" spc="470" dirty="0">
                <a:highlight>
                  <a:srgbClr val="FFFF00"/>
                </a:highlight>
                <a:latin typeface="Georgia"/>
                <a:cs typeface="Georgia"/>
              </a:rPr>
              <a:t>  </a:t>
            </a:r>
            <a:r>
              <a:rPr sz="2800" b="1" dirty="0">
                <a:highlight>
                  <a:srgbClr val="FFFF00"/>
                </a:highlight>
                <a:latin typeface="Georgia"/>
                <a:cs typeface="Georgia"/>
              </a:rPr>
              <a:t>ordinato</a:t>
            </a:r>
            <a:r>
              <a:rPr sz="2800" b="1" spc="459" dirty="0">
                <a:highlight>
                  <a:srgbClr val="FFFF00"/>
                </a:highlight>
                <a:latin typeface="Georgia"/>
                <a:cs typeface="Georgia"/>
              </a:rPr>
              <a:t>  </a:t>
            </a:r>
            <a:r>
              <a:rPr sz="2800" b="1" dirty="0">
                <a:highlight>
                  <a:srgbClr val="FFFF00"/>
                </a:highlight>
                <a:latin typeface="Georgia"/>
                <a:cs typeface="Georgia"/>
              </a:rPr>
              <a:t>e</a:t>
            </a:r>
            <a:r>
              <a:rPr sz="2800" b="1" spc="495" dirty="0">
                <a:highlight>
                  <a:srgbClr val="FFFF00"/>
                </a:highlight>
                <a:latin typeface="Georgia"/>
                <a:cs typeface="Georgia"/>
              </a:rPr>
              <a:t>  </a:t>
            </a:r>
            <a:r>
              <a:rPr sz="2800" b="1" spc="-10" dirty="0">
                <a:highlight>
                  <a:srgbClr val="FFFF00"/>
                </a:highlight>
                <a:latin typeface="Georgia"/>
                <a:cs typeface="Georgia"/>
              </a:rPr>
              <a:t>stabile </a:t>
            </a:r>
            <a:r>
              <a:rPr sz="2800" b="1" dirty="0">
                <a:highlight>
                  <a:srgbClr val="FFFF00"/>
                </a:highlight>
                <a:latin typeface="Georgia"/>
                <a:cs typeface="Georgia"/>
              </a:rPr>
              <a:t>“passaggio</a:t>
            </a:r>
            <a:r>
              <a:rPr sz="2800" b="1" spc="-90" dirty="0"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800" b="1" dirty="0">
                <a:highlight>
                  <a:srgbClr val="FFFF00"/>
                </a:highlight>
                <a:latin typeface="Georgia"/>
                <a:cs typeface="Georgia"/>
              </a:rPr>
              <a:t>generazionale</a:t>
            </a:r>
            <a:r>
              <a:rPr sz="2800" dirty="0">
                <a:latin typeface="Georgia"/>
                <a:cs typeface="Georgia"/>
              </a:rPr>
              <a:t>”</a:t>
            </a:r>
            <a:r>
              <a:rPr sz="2800" spc="-65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dell’impresa</a:t>
            </a:r>
            <a:endParaRPr sz="2800" dirty="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1500"/>
              </a:spcBef>
            </a:pPr>
            <a:endParaRPr sz="2800" dirty="0">
              <a:latin typeface="Georgia"/>
              <a:cs typeface="Georgia"/>
            </a:endParaRPr>
          </a:p>
          <a:p>
            <a:pPr marL="12700" marR="12065" algn="just">
              <a:lnSpc>
                <a:spcPct val="100000"/>
              </a:lnSpc>
            </a:pPr>
            <a:r>
              <a:rPr sz="2800" dirty="0">
                <a:latin typeface="Georgia"/>
                <a:cs typeface="Georgia"/>
              </a:rPr>
              <a:t>rispetto</a:t>
            </a:r>
            <a:r>
              <a:rPr sz="2800" spc="95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agli</a:t>
            </a:r>
            <a:r>
              <a:rPr sz="2800" spc="95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interessi</a:t>
            </a:r>
            <a:r>
              <a:rPr sz="2800" spc="100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individuali</a:t>
            </a:r>
            <a:r>
              <a:rPr sz="2800" spc="95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dei</a:t>
            </a:r>
            <a:r>
              <a:rPr sz="2800" spc="85" dirty="0">
                <a:latin typeface="Georgia"/>
                <a:cs typeface="Georgia"/>
              </a:rPr>
              <a:t>  </a:t>
            </a:r>
            <a:r>
              <a:rPr sz="2800" spc="-10" dirty="0">
                <a:latin typeface="Georgia"/>
                <a:cs typeface="Georgia"/>
              </a:rPr>
              <a:t>successori </a:t>
            </a:r>
            <a:r>
              <a:rPr sz="2800" dirty="0">
                <a:latin typeface="Georgia"/>
                <a:cs typeface="Georgia"/>
              </a:rPr>
              <a:t>(per</a:t>
            </a:r>
            <a:r>
              <a:rPr sz="2800" spc="-3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noi</a:t>
            </a:r>
            <a:r>
              <a:rPr sz="2800" spc="-4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i</a:t>
            </a:r>
            <a:r>
              <a:rPr sz="2800" spc="-4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legittimari</a:t>
            </a:r>
            <a:r>
              <a:rPr sz="2800" spc="-4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non</a:t>
            </a:r>
            <a:r>
              <a:rPr sz="2800" spc="-45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assegnatari)</a:t>
            </a:r>
            <a:endParaRPr sz="2800" dirty="0">
              <a:latin typeface="Georgia"/>
              <a:cs typeface="Georgia"/>
            </a:endParaRPr>
          </a:p>
          <a:p>
            <a:pPr marL="12700" marR="10160" algn="just">
              <a:lnSpc>
                <a:spcPct val="100000"/>
              </a:lnSpc>
              <a:spcBef>
                <a:spcPts val="650"/>
              </a:spcBef>
            </a:pPr>
            <a:r>
              <a:rPr sz="2800" dirty="0">
                <a:latin typeface="Georgia"/>
                <a:cs typeface="Georgia"/>
              </a:rPr>
              <a:t>per</a:t>
            </a:r>
            <a:r>
              <a:rPr sz="2800" spc="220" dirty="0">
                <a:latin typeface="Georgia"/>
                <a:cs typeface="Georgia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evitare,</a:t>
            </a:r>
            <a:r>
              <a:rPr sz="2800" u="sng" spc="24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appunto,</a:t>
            </a:r>
            <a:r>
              <a:rPr sz="2800" u="sng" spc="26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la</a:t>
            </a:r>
            <a:r>
              <a:rPr sz="2800" u="sng" spc="254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c.d.</a:t>
            </a:r>
            <a:r>
              <a:rPr sz="2800" u="sng" spc="23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deriva</a:t>
            </a:r>
            <a:r>
              <a:rPr sz="2800" u="sng" spc="254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8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generazionale,</a:t>
            </a:r>
            <a:r>
              <a:rPr sz="2800" spc="-10" dirty="0">
                <a:latin typeface="Georgia"/>
                <a:cs typeface="Georgia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con</a:t>
            </a:r>
            <a:r>
              <a:rPr sz="2800" u="sng" spc="-3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perdita</a:t>
            </a:r>
            <a:r>
              <a:rPr sz="2800" u="sng" spc="-2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di</a:t>
            </a:r>
            <a:r>
              <a:rPr sz="2800" u="sng" spc="-3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posti</a:t>
            </a:r>
            <a:r>
              <a:rPr sz="2800" u="sng" spc="-3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di</a:t>
            </a:r>
            <a:r>
              <a:rPr sz="2800" u="sng" spc="-3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lavoro</a:t>
            </a:r>
            <a:r>
              <a:rPr sz="2800" u="sng" spc="-3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e</a:t>
            </a:r>
            <a:r>
              <a:rPr sz="2800" u="sng" spc="-2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PIL</a:t>
            </a:r>
            <a:r>
              <a:rPr sz="2800" spc="-20" dirty="0">
                <a:latin typeface="Georgia"/>
                <a:cs typeface="Georgia"/>
              </a:rPr>
              <a:t>.</a:t>
            </a:r>
            <a:endParaRPr sz="2800" dirty="0">
              <a:latin typeface="Georgia"/>
              <a:cs typeface="Georgia"/>
            </a:endParaRPr>
          </a:p>
          <a:p>
            <a:pPr marL="12700" marR="11430" algn="just">
              <a:lnSpc>
                <a:spcPct val="100000"/>
              </a:lnSpc>
              <a:spcBef>
                <a:spcPts val="675"/>
              </a:spcBef>
            </a:pPr>
            <a:r>
              <a:rPr sz="2800" b="1" dirty="0">
                <a:latin typeface="Georgia"/>
                <a:cs typeface="Georgia"/>
              </a:rPr>
              <a:t>I</a:t>
            </a:r>
            <a:r>
              <a:rPr sz="2800" b="1" spc="65" dirty="0">
                <a:latin typeface="Georgia"/>
                <a:cs typeface="Georgia"/>
              </a:rPr>
              <a:t>  </a:t>
            </a:r>
            <a:r>
              <a:rPr sz="2800" b="1" dirty="0">
                <a:latin typeface="Georgia"/>
                <a:cs typeface="Georgia"/>
              </a:rPr>
              <a:t>legittimari</a:t>
            </a:r>
            <a:r>
              <a:rPr sz="2800" b="1" spc="70" dirty="0">
                <a:latin typeface="Georgia"/>
                <a:cs typeface="Georgia"/>
              </a:rPr>
              <a:t>  </a:t>
            </a:r>
            <a:r>
              <a:rPr sz="2800" b="1" dirty="0">
                <a:latin typeface="Georgia"/>
                <a:cs typeface="Georgia"/>
              </a:rPr>
              <a:t>non</a:t>
            </a:r>
            <a:r>
              <a:rPr sz="2800" b="1" spc="50" dirty="0">
                <a:latin typeface="Georgia"/>
                <a:cs typeface="Georgia"/>
              </a:rPr>
              <a:t>  </a:t>
            </a:r>
            <a:r>
              <a:rPr sz="2800" b="1" dirty="0">
                <a:latin typeface="Georgia"/>
                <a:cs typeface="Georgia"/>
              </a:rPr>
              <a:t>assegnatari,</a:t>
            </a:r>
            <a:r>
              <a:rPr sz="2800" b="1" spc="75" dirty="0">
                <a:latin typeface="Georgia"/>
                <a:cs typeface="Georgia"/>
              </a:rPr>
              <a:t>  </a:t>
            </a:r>
            <a:r>
              <a:rPr sz="2800" b="1" dirty="0">
                <a:latin typeface="Georgia"/>
                <a:cs typeface="Georgia"/>
              </a:rPr>
              <a:t>tuttavia,</a:t>
            </a:r>
            <a:r>
              <a:rPr sz="2800" b="1" spc="80" dirty="0">
                <a:latin typeface="Georgia"/>
                <a:cs typeface="Georgia"/>
              </a:rPr>
              <a:t>  </a:t>
            </a:r>
            <a:r>
              <a:rPr sz="2800" b="1" u="sng" spc="-10" dirty="0">
                <a:latin typeface="Georgia"/>
                <a:cs typeface="Georgia"/>
              </a:rPr>
              <a:t>ricevono </a:t>
            </a:r>
            <a:r>
              <a:rPr sz="2800" b="1" u="sng" dirty="0">
                <a:latin typeface="Georgia"/>
                <a:cs typeface="Georgia"/>
              </a:rPr>
              <a:t>comunque</a:t>
            </a:r>
            <a:r>
              <a:rPr sz="2800" b="1" u="sng" spc="15" dirty="0">
                <a:latin typeface="Georgia"/>
                <a:cs typeface="Georgia"/>
              </a:rPr>
              <a:t> </a:t>
            </a:r>
            <a:r>
              <a:rPr sz="2800" b="1" u="sng" dirty="0">
                <a:latin typeface="Georgia"/>
                <a:cs typeface="Georgia"/>
              </a:rPr>
              <a:t>una</a:t>
            </a:r>
            <a:r>
              <a:rPr sz="2800" b="1" u="sng" spc="15" dirty="0">
                <a:latin typeface="Georgia"/>
                <a:cs typeface="Georgia"/>
              </a:rPr>
              <a:t> </a:t>
            </a:r>
            <a:r>
              <a:rPr sz="2800" b="1" u="sng" dirty="0">
                <a:latin typeface="Georgia"/>
                <a:cs typeface="Georgia"/>
              </a:rPr>
              <a:t>tutela</a:t>
            </a:r>
            <a:r>
              <a:rPr sz="2800" b="1" u="sng" spc="15" dirty="0">
                <a:latin typeface="Georgia"/>
                <a:cs typeface="Georgia"/>
              </a:rPr>
              <a:t> </a:t>
            </a:r>
            <a:r>
              <a:rPr sz="2800" b="1" u="sng" dirty="0">
                <a:latin typeface="Georgia"/>
                <a:cs typeface="Georgia"/>
              </a:rPr>
              <a:t>adeguata</a:t>
            </a:r>
            <a:r>
              <a:rPr sz="2800" b="1" u="sng" spc="1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al diverso</a:t>
            </a:r>
            <a:r>
              <a:rPr sz="2800" spc="1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livello</a:t>
            </a:r>
            <a:r>
              <a:rPr sz="2800" spc="15" dirty="0">
                <a:latin typeface="Georgia"/>
                <a:cs typeface="Georgia"/>
              </a:rPr>
              <a:t> </a:t>
            </a:r>
            <a:r>
              <a:rPr sz="2800" spc="-25" dirty="0">
                <a:latin typeface="Georgia"/>
                <a:cs typeface="Georgia"/>
              </a:rPr>
              <a:t>di </a:t>
            </a:r>
            <a:r>
              <a:rPr sz="2800" dirty="0">
                <a:latin typeface="Georgia"/>
                <a:cs typeface="Georgia"/>
              </a:rPr>
              <a:t>interessi</a:t>
            </a:r>
            <a:r>
              <a:rPr sz="2800" spc="-4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in</a:t>
            </a:r>
            <a:r>
              <a:rPr sz="2800" spc="-30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gioco</a:t>
            </a:r>
            <a:endParaRPr sz="2800" dirty="0">
              <a:latin typeface="Georgia"/>
              <a:cs typeface="Georgia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0FC01289-2D5E-9028-90A8-4A5C92EAA16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21</a:t>
            </a:fld>
            <a:endParaRPr lang="it-IT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8568" y="4732654"/>
            <a:ext cx="5055235" cy="15240"/>
          </a:xfrm>
          <a:custGeom>
            <a:avLst/>
            <a:gdLst/>
            <a:ahLst/>
            <a:cxnLst/>
            <a:rect l="l" t="t" r="r" b="b"/>
            <a:pathLst>
              <a:path w="5055235" h="15239">
                <a:moveTo>
                  <a:pt x="5055108" y="0"/>
                </a:moveTo>
                <a:lnTo>
                  <a:pt x="0" y="0"/>
                </a:lnTo>
                <a:lnTo>
                  <a:pt x="0" y="15240"/>
                </a:lnTo>
                <a:lnTo>
                  <a:pt x="5055108" y="15240"/>
                </a:lnTo>
                <a:lnTo>
                  <a:pt x="505510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88568" y="609600"/>
            <a:ext cx="7860030" cy="5788508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ctr">
              <a:lnSpc>
                <a:spcPct val="94800"/>
              </a:lnSpc>
              <a:spcBef>
                <a:spcPts val="250"/>
              </a:spcBef>
            </a:pPr>
            <a:r>
              <a:rPr lang="it-IT" sz="2400" i="1" dirty="0">
                <a:latin typeface="Georgia"/>
                <a:cs typeface="Georgia"/>
              </a:rPr>
              <a:t>RATIO</a:t>
            </a:r>
            <a:r>
              <a:rPr lang="it-IT" sz="2400" dirty="0">
                <a:latin typeface="Georgia"/>
                <a:cs typeface="Georgia"/>
              </a:rPr>
              <a:t> del DIVIETO di Patti Successori</a:t>
            </a:r>
          </a:p>
          <a:p>
            <a:pPr marL="12700" marR="5080" algn="ctr">
              <a:lnSpc>
                <a:spcPct val="94800"/>
              </a:lnSpc>
              <a:spcBef>
                <a:spcPts val="250"/>
              </a:spcBef>
            </a:pPr>
            <a:r>
              <a:rPr lang="it-IT" sz="2400" dirty="0">
                <a:latin typeface="Georgia"/>
              </a:rPr>
              <a:t>(v. Cass. 12268/2025 per la </a:t>
            </a:r>
            <a:r>
              <a:rPr lang="it-IT" sz="2400" dirty="0">
                <a:latin typeface="Georgia"/>
                <a:cs typeface="Georgia"/>
              </a:rPr>
              <a:t>delimitazione) </a:t>
            </a:r>
          </a:p>
          <a:p>
            <a:pPr marL="12700" marR="5080" algn="just">
              <a:lnSpc>
                <a:spcPct val="94800"/>
              </a:lnSpc>
              <a:spcBef>
                <a:spcPts val="250"/>
              </a:spcBef>
            </a:pPr>
            <a:endParaRPr lang="it-IT" sz="2400" dirty="0">
              <a:latin typeface="Georgia"/>
              <a:cs typeface="Georgia"/>
            </a:endParaRPr>
          </a:p>
          <a:p>
            <a:pPr marL="12700" marR="5080" algn="just">
              <a:lnSpc>
                <a:spcPct val="94800"/>
              </a:lnSpc>
              <a:spcBef>
                <a:spcPts val="250"/>
              </a:spcBef>
            </a:pPr>
            <a:r>
              <a:rPr sz="2400" dirty="0">
                <a:latin typeface="Georgia"/>
                <a:cs typeface="Georgia"/>
              </a:rPr>
              <a:t>Il</a:t>
            </a:r>
            <a:r>
              <a:rPr sz="2400" spc="434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divieto</a:t>
            </a:r>
            <a:r>
              <a:rPr sz="2400" spc="44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di</a:t>
            </a:r>
            <a:r>
              <a:rPr sz="2400" spc="42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patti</a:t>
            </a:r>
            <a:r>
              <a:rPr sz="2400" spc="42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successori</a:t>
            </a:r>
            <a:r>
              <a:rPr sz="2400" spc="42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(istitutivi)</a:t>
            </a:r>
            <a:r>
              <a:rPr sz="2400" spc="484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è</a:t>
            </a:r>
            <a:r>
              <a:rPr sz="2400" spc="42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motivato</a:t>
            </a:r>
            <a:r>
              <a:rPr sz="2400" spc="434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dalla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volontà</a:t>
            </a:r>
            <a:r>
              <a:rPr sz="2400" spc="-5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di</a:t>
            </a:r>
            <a:r>
              <a:rPr sz="2400" spc="-4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tutelare</a:t>
            </a:r>
            <a:r>
              <a:rPr sz="2400" spc="-4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la</a:t>
            </a:r>
            <a:r>
              <a:rPr sz="2400" spc="-5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libertà</a:t>
            </a:r>
            <a:r>
              <a:rPr sz="2400" spc="-5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Georgia"/>
                <a:cs typeface="Georgia"/>
              </a:rPr>
              <a:t>testamentaria</a:t>
            </a:r>
            <a:r>
              <a:rPr sz="2400" spc="-10" dirty="0">
                <a:latin typeface="Georgia"/>
                <a:cs typeface="Georgia"/>
              </a:rPr>
              <a:t>,</a:t>
            </a:r>
            <a:r>
              <a:rPr sz="2400" spc="-4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considerata</a:t>
            </a:r>
            <a:r>
              <a:rPr sz="2400" spc="-50" dirty="0">
                <a:latin typeface="Georgia"/>
                <a:cs typeface="Georgia"/>
              </a:rPr>
              <a:t> </a:t>
            </a:r>
            <a:r>
              <a:rPr sz="2400" spc="-25" dirty="0">
                <a:latin typeface="Georgia"/>
                <a:cs typeface="Georgia"/>
              </a:rPr>
              <a:t>un </a:t>
            </a:r>
            <a:r>
              <a:rPr sz="2400" dirty="0">
                <a:latin typeface="Georgia"/>
                <a:cs typeface="Georgia"/>
              </a:rPr>
              <a:t>principio</a:t>
            </a:r>
            <a:r>
              <a:rPr sz="2400" spc="13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fondamentale</a:t>
            </a:r>
            <a:r>
              <a:rPr sz="2400" spc="13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dell'autonomia</a:t>
            </a:r>
            <a:r>
              <a:rPr sz="2400" spc="12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privata</a:t>
            </a:r>
            <a:r>
              <a:rPr sz="2400" spc="12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nel</a:t>
            </a:r>
            <a:r>
              <a:rPr sz="2400" spc="140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diritto successorio,</a:t>
            </a:r>
            <a:r>
              <a:rPr sz="2400" spc="-8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e</a:t>
            </a:r>
            <a:r>
              <a:rPr sz="2400" spc="-9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di</a:t>
            </a:r>
            <a:r>
              <a:rPr sz="2400" spc="-90" dirty="0">
                <a:latin typeface="Georgia"/>
                <a:cs typeface="Georgia"/>
              </a:rPr>
              <a:t> </a:t>
            </a:r>
            <a:r>
              <a:rPr sz="2400" spc="-20" dirty="0">
                <a:solidFill>
                  <a:srgbClr val="FF0000"/>
                </a:solidFill>
                <a:latin typeface="Georgia"/>
                <a:cs typeface="Georgia"/>
              </a:rPr>
              <a:t>proteggere</a:t>
            </a:r>
            <a:r>
              <a:rPr sz="2400" spc="-114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le</a:t>
            </a:r>
            <a:r>
              <a:rPr sz="2400" spc="-114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quote</a:t>
            </a:r>
            <a:r>
              <a:rPr sz="2400" spc="-114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Georgia"/>
                <a:cs typeface="Georgia"/>
              </a:rPr>
              <a:t>necessarie</a:t>
            </a:r>
            <a:r>
              <a:rPr sz="2400" spc="-11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a</a:t>
            </a:r>
            <a:r>
              <a:rPr sz="2400" spc="-95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favore</a:t>
            </a:r>
            <a:r>
              <a:rPr sz="2400" spc="-114" dirty="0">
                <a:latin typeface="Georgia"/>
                <a:cs typeface="Georgia"/>
              </a:rPr>
              <a:t> </a:t>
            </a:r>
            <a:r>
              <a:rPr sz="2400" spc="-25" dirty="0">
                <a:latin typeface="Georgia"/>
                <a:cs typeface="Georgia"/>
              </a:rPr>
              <a:t>dei </a:t>
            </a:r>
            <a:r>
              <a:rPr sz="2400" spc="-10" dirty="0" err="1">
                <a:latin typeface="Georgia"/>
                <a:cs typeface="Georgia"/>
              </a:rPr>
              <a:t>legittimari</a:t>
            </a:r>
            <a:r>
              <a:rPr sz="2400" spc="-10" dirty="0">
                <a:latin typeface="Georgia"/>
                <a:cs typeface="Georgia"/>
              </a:rPr>
              <a:t>;</a:t>
            </a:r>
            <a:r>
              <a:rPr lang="it-IT" sz="2400" spc="-10" dirty="0">
                <a:latin typeface="Georgia"/>
                <a:cs typeface="Georgia"/>
              </a:rPr>
              <a:t>                          </a:t>
            </a:r>
            <a:r>
              <a:rPr sz="2400" spc="-25" dirty="0">
                <a:solidFill>
                  <a:srgbClr val="FF0000"/>
                </a:solidFill>
                <a:latin typeface="Georgia"/>
                <a:cs typeface="Georgia"/>
              </a:rPr>
              <a:t>MA</a:t>
            </a:r>
            <a:endParaRPr sz="2400" dirty="0">
              <a:latin typeface="Georgia"/>
              <a:cs typeface="Georgia"/>
            </a:endParaRPr>
          </a:p>
          <a:p>
            <a:pPr marL="12700" marR="435609">
              <a:lnSpc>
                <a:spcPts val="2740"/>
              </a:lnSpc>
              <a:spcBef>
                <a:spcPts val="1625"/>
              </a:spcBef>
              <a:tabLst>
                <a:tab pos="3141345" algn="l"/>
              </a:tabLst>
            </a:pP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Bisogna</a:t>
            </a:r>
            <a:r>
              <a:rPr sz="2400" spc="-7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considerare</a:t>
            </a:r>
            <a:r>
              <a:rPr sz="2400" spc="-8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l’influenza</a:t>
            </a:r>
            <a:r>
              <a:rPr sz="2400" spc="-8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della</a:t>
            </a:r>
            <a:r>
              <a:rPr sz="2400" spc="-8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Georgia"/>
                <a:cs typeface="Georgia"/>
              </a:rPr>
              <a:t>“europeizzazione”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dei</a:t>
            </a:r>
            <a:r>
              <a:rPr sz="2400" spc="-7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principi</a:t>
            </a:r>
            <a:r>
              <a:rPr sz="2400" spc="-6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europei</a:t>
            </a:r>
            <a:r>
              <a:rPr sz="2400" spc="-4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spc="-25" dirty="0">
                <a:solidFill>
                  <a:srgbClr val="FF0000"/>
                </a:solidFill>
                <a:latin typeface="Georgia"/>
                <a:cs typeface="Georgia"/>
              </a:rPr>
              <a:t>in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	</a:t>
            </a:r>
            <a:r>
              <a:rPr sz="2400" spc="-10" dirty="0" err="1">
                <a:solidFill>
                  <a:srgbClr val="FF0000"/>
                </a:solidFill>
                <a:latin typeface="Georgia"/>
                <a:cs typeface="Georgia"/>
              </a:rPr>
              <a:t>materia</a:t>
            </a:r>
            <a:endParaRPr lang="it-IT" sz="2400" spc="-10" dirty="0">
              <a:solidFill>
                <a:srgbClr val="FF0000"/>
              </a:solidFill>
              <a:latin typeface="Georgia"/>
              <a:cs typeface="Georgia"/>
            </a:endParaRPr>
          </a:p>
          <a:p>
            <a:pPr marL="12700" marR="435609">
              <a:lnSpc>
                <a:spcPts val="2740"/>
              </a:lnSpc>
              <a:spcBef>
                <a:spcPts val="1625"/>
              </a:spcBef>
              <a:tabLst>
                <a:tab pos="3141345" algn="l"/>
              </a:tabLst>
            </a:pPr>
            <a:r>
              <a:rPr sz="2400" dirty="0" err="1">
                <a:latin typeface="Georgia"/>
                <a:cs typeface="Georgia"/>
              </a:rPr>
              <a:t>Raccomandazione</a:t>
            </a:r>
            <a:r>
              <a:rPr sz="2400" spc="455" dirty="0">
                <a:latin typeface="Georgia"/>
                <a:cs typeface="Georgia"/>
              </a:rPr>
              <a:t>   </a:t>
            </a:r>
            <a:r>
              <a:rPr sz="2400" dirty="0">
                <a:latin typeface="Georgia"/>
                <a:cs typeface="Georgia"/>
              </a:rPr>
              <a:t>Europea</a:t>
            </a:r>
            <a:r>
              <a:rPr sz="2400" spc="459" dirty="0">
                <a:latin typeface="Georgia"/>
                <a:cs typeface="Georgia"/>
              </a:rPr>
              <a:t>   </a:t>
            </a:r>
            <a:r>
              <a:rPr sz="2400" dirty="0">
                <a:latin typeface="Georgia"/>
                <a:cs typeface="Georgia"/>
              </a:rPr>
              <a:t>1994</a:t>
            </a:r>
            <a:r>
              <a:rPr sz="2400" spc="470" dirty="0">
                <a:latin typeface="Georgia"/>
                <a:cs typeface="Georgia"/>
              </a:rPr>
              <a:t>   </a:t>
            </a:r>
            <a:r>
              <a:rPr sz="2400" dirty="0">
                <a:latin typeface="Georgia"/>
                <a:cs typeface="Georgia"/>
              </a:rPr>
              <a:t>(cit.</a:t>
            </a:r>
            <a:r>
              <a:rPr sz="2400" spc="465" dirty="0">
                <a:latin typeface="Georgia"/>
                <a:cs typeface="Georgia"/>
              </a:rPr>
              <a:t>   </a:t>
            </a:r>
            <a:r>
              <a:rPr sz="2400" dirty="0">
                <a:latin typeface="Georgia"/>
                <a:cs typeface="Georgia"/>
              </a:rPr>
              <a:t>da</a:t>
            </a:r>
            <a:r>
              <a:rPr sz="2400" spc="465" dirty="0">
                <a:latin typeface="Georgia"/>
                <a:cs typeface="Georgia"/>
              </a:rPr>
              <a:t>   </a:t>
            </a:r>
            <a:r>
              <a:rPr sz="2400" spc="-10" dirty="0">
                <a:latin typeface="Georgia"/>
                <a:cs typeface="Georgia"/>
              </a:rPr>
              <a:t>Cass. </a:t>
            </a:r>
            <a:r>
              <a:rPr sz="2400" dirty="0">
                <a:latin typeface="Georgia"/>
                <a:cs typeface="Georgia"/>
              </a:rPr>
              <a:t>12268/2025)</a:t>
            </a:r>
            <a:r>
              <a:rPr sz="2400" spc="315" dirty="0">
                <a:latin typeface="Georgia"/>
                <a:cs typeface="Georgia"/>
              </a:rPr>
              <a:t>   </a:t>
            </a:r>
            <a:r>
              <a:rPr sz="2400" dirty="0">
                <a:latin typeface="Georgia"/>
                <a:cs typeface="Georgia"/>
              </a:rPr>
              <a:t>e</a:t>
            </a:r>
            <a:r>
              <a:rPr sz="2400" spc="340" dirty="0">
                <a:latin typeface="Georgia"/>
                <a:cs typeface="Georgia"/>
              </a:rPr>
              <a:t>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Comunicazione</a:t>
            </a:r>
            <a:r>
              <a:rPr sz="2400" u="sng" spc="30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Europea</a:t>
            </a:r>
            <a:r>
              <a:rPr sz="2400" u="sng" spc="3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1998,</a:t>
            </a:r>
            <a:r>
              <a:rPr sz="2400" u="sng" spc="29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relative</a:t>
            </a:r>
            <a:r>
              <a:rPr sz="2400" spc="-10" dirty="0">
                <a:latin typeface="Georgia"/>
                <a:cs typeface="Georgia"/>
              </a:rPr>
              <a:t>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alla</a:t>
            </a:r>
            <a:r>
              <a:rPr sz="2400" u="sng" spc="19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trasmissione</a:t>
            </a:r>
            <a:r>
              <a:rPr sz="2400" u="sng" spc="19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delle</a:t>
            </a:r>
            <a:r>
              <a:rPr sz="2400" u="sng" spc="20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piccole</a:t>
            </a:r>
            <a:r>
              <a:rPr sz="2400" u="sng" spc="19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e</a:t>
            </a:r>
            <a:r>
              <a:rPr sz="2400" u="sng" spc="19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medie</a:t>
            </a:r>
            <a:r>
              <a:rPr sz="2400" u="sng" spc="20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imprese,</a:t>
            </a:r>
            <a:r>
              <a:rPr sz="2400" u="sng" spc="204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 </a:t>
            </a:r>
            <a:r>
              <a:rPr sz="2400" spc="-25" dirty="0">
                <a:latin typeface="Georgia"/>
                <a:cs typeface="Georgia"/>
              </a:rPr>
              <a:t>che </a:t>
            </a:r>
            <a:r>
              <a:rPr sz="2400" dirty="0">
                <a:latin typeface="Georgia"/>
                <a:cs typeface="Georgia"/>
              </a:rPr>
              <a:t>esprimono</a:t>
            </a:r>
            <a:r>
              <a:rPr sz="2400" spc="26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un</a:t>
            </a:r>
            <a:r>
              <a:rPr sz="2400" spc="26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deciso</a:t>
            </a:r>
            <a:r>
              <a:rPr sz="2400" spc="285" dirty="0">
                <a:latin typeface="Georgia"/>
                <a:cs typeface="Georgia"/>
              </a:rPr>
              <a:t>  </a:t>
            </a:r>
            <a:r>
              <a:rPr sz="2400" i="1" dirty="0">
                <a:latin typeface="Georgia"/>
                <a:cs typeface="Georgia"/>
              </a:rPr>
              <a:t>favor</a:t>
            </a:r>
            <a:r>
              <a:rPr sz="2400" i="1" spc="26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verso</a:t>
            </a:r>
            <a:r>
              <a:rPr sz="2400" spc="26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l’istituto</a:t>
            </a:r>
            <a:r>
              <a:rPr sz="2400" spc="26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dei</a:t>
            </a:r>
            <a:r>
              <a:rPr sz="2400" spc="260" dirty="0">
                <a:latin typeface="Georgia"/>
                <a:cs typeface="Georgia"/>
              </a:rPr>
              <a:t>  </a:t>
            </a:r>
            <a:r>
              <a:rPr sz="2400" spc="-10" dirty="0">
                <a:latin typeface="Georgia"/>
                <a:cs typeface="Georgia"/>
              </a:rPr>
              <a:t>patti istitutivi</a:t>
            </a:r>
            <a:endParaRPr sz="2400" dirty="0">
              <a:latin typeface="Georgia"/>
              <a:cs typeface="Georgia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871602B-E0FF-C212-124C-09D99699BF0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22</a:t>
            </a:fld>
            <a:endParaRPr lang="it-IT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201" y="76200"/>
            <a:ext cx="9067799" cy="6408614"/>
          </a:xfrm>
          <a:prstGeom prst="rect">
            <a:avLst/>
          </a:prstGeom>
        </p:spPr>
        <p:txBody>
          <a:bodyPr vert="horz" wrap="square" lIns="0" tIns="140970" rIns="0" bIns="0" rtlCol="0">
            <a:spAutoFit/>
          </a:bodyPr>
          <a:lstStyle/>
          <a:p>
            <a:pPr marL="43815" algn="ctr">
              <a:lnSpc>
                <a:spcPct val="100000"/>
              </a:lnSpc>
              <a:spcBef>
                <a:spcPts val="1110"/>
              </a:spcBef>
            </a:pPr>
            <a:r>
              <a:rPr sz="2000" b="1" u="sng" dirty="0">
                <a:solidFill>
                  <a:srgbClr val="FF0000"/>
                </a:solidFill>
                <a:latin typeface="Arial MT"/>
                <a:cs typeface="Arial MT"/>
              </a:rPr>
              <a:t>Paesi</a:t>
            </a:r>
            <a:r>
              <a:rPr sz="2000" b="1" u="sng" spc="-3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b="1" u="sng" dirty="0">
                <a:solidFill>
                  <a:srgbClr val="FF0000"/>
                </a:solidFill>
                <a:latin typeface="Arial MT"/>
                <a:cs typeface="Arial MT"/>
              </a:rPr>
              <a:t>in</a:t>
            </a:r>
            <a:r>
              <a:rPr sz="2000" b="1" u="sng" spc="-4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b="1" u="sng" dirty="0">
                <a:solidFill>
                  <a:srgbClr val="FF0000"/>
                </a:solidFill>
                <a:latin typeface="Arial MT"/>
                <a:cs typeface="Arial MT"/>
              </a:rPr>
              <a:t>cui</a:t>
            </a:r>
            <a:r>
              <a:rPr sz="2000" b="1" u="sng" spc="-1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b="1" u="sng" dirty="0">
                <a:solidFill>
                  <a:srgbClr val="FF0000"/>
                </a:solidFill>
                <a:latin typeface="Arial MT"/>
                <a:cs typeface="Arial MT"/>
              </a:rPr>
              <a:t>vige</a:t>
            </a:r>
            <a:r>
              <a:rPr sz="2000" b="1" u="sng" spc="-2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b="1" u="sng" dirty="0">
                <a:solidFill>
                  <a:srgbClr val="FF0000"/>
                </a:solidFill>
                <a:latin typeface="Arial MT"/>
                <a:cs typeface="Arial MT"/>
              </a:rPr>
              <a:t>il</a:t>
            </a:r>
            <a:r>
              <a:rPr sz="2000" b="1" u="sng" spc="-2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b="1" u="sng" dirty="0">
                <a:solidFill>
                  <a:srgbClr val="FF0000"/>
                </a:solidFill>
                <a:latin typeface="Arial MT"/>
                <a:cs typeface="Arial MT"/>
              </a:rPr>
              <a:t>divieto</a:t>
            </a:r>
            <a:r>
              <a:rPr sz="2000" b="1" u="sng" spc="-2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b="1" u="sng" dirty="0">
                <a:solidFill>
                  <a:srgbClr val="FF0000"/>
                </a:solidFill>
                <a:latin typeface="Arial MT"/>
                <a:cs typeface="Arial MT"/>
              </a:rPr>
              <a:t>di</a:t>
            </a:r>
            <a:r>
              <a:rPr sz="2000" b="1" u="sng" spc="-1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b="1" u="sng" dirty="0">
                <a:solidFill>
                  <a:srgbClr val="FF0000"/>
                </a:solidFill>
                <a:latin typeface="Arial MT"/>
                <a:cs typeface="Arial MT"/>
              </a:rPr>
              <a:t>patti</a:t>
            </a:r>
            <a:r>
              <a:rPr sz="2000" b="1" u="sng" spc="-3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b="1" u="sng" dirty="0">
                <a:solidFill>
                  <a:srgbClr val="FF0000"/>
                </a:solidFill>
                <a:latin typeface="Arial MT"/>
                <a:cs typeface="Arial MT"/>
              </a:rPr>
              <a:t>successori</a:t>
            </a:r>
            <a:r>
              <a:rPr sz="2000" b="1" u="sng" spc="-10" dirty="0">
                <a:solidFill>
                  <a:srgbClr val="FF0000"/>
                </a:solidFill>
                <a:latin typeface="Arial MT"/>
                <a:cs typeface="Arial MT"/>
              </a:rPr>
              <a:t> istitutivi</a:t>
            </a:r>
            <a:r>
              <a:rPr sz="2000" spc="-10" dirty="0">
                <a:latin typeface="Arial MT"/>
                <a:cs typeface="Arial MT"/>
              </a:rPr>
              <a:t>,</a:t>
            </a:r>
            <a:endParaRPr sz="2000" dirty="0">
              <a:latin typeface="Arial MT"/>
              <a:cs typeface="Arial MT"/>
            </a:endParaRPr>
          </a:p>
          <a:p>
            <a:pPr marL="55244">
              <a:lnSpc>
                <a:spcPct val="100000"/>
              </a:lnSpc>
              <a:spcBef>
                <a:spcPts val="1010"/>
              </a:spcBef>
            </a:pPr>
            <a:r>
              <a:rPr sz="2000" dirty="0">
                <a:latin typeface="Arial MT"/>
                <a:cs typeface="Arial MT"/>
              </a:rPr>
              <a:t>con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alcune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deroghe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successive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alla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Raccomandazione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europea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del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1994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alla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Comunicazione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del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1998:</a:t>
            </a:r>
            <a:endParaRPr sz="2000" dirty="0">
              <a:latin typeface="Arial MT"/>
              <a:cs typeface="Arial MT"/>
            </a:endParaRPr>
          </a:p>
          <a:p>
            <a:pPr marL="240665" indent="-227965">
              <a:lnSpc>
                <a:spcPct val="100000"/>
              </a:lnSpc>
              <a:spcBef>
                <a:spcPts val="985"/>
              </a:spcBef>
              <a:buClr>
                <a:srgbClr val="000000"/>
              </a:buClr>
              <a:buSzPct val="62500"/>
              <a:buFont typeface="Symbol"/>
              <a:buChar char=""/>
              <a:tabLst>
                <a:tab pos="240665" algn="l"/>
              </a:tabLst>
            </a:pP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Italia</a:t>
            </a:r>
            <a:r>
              <a:rPr sz="2000" dirty="0">
                <a:latin typeface="Arial MT"/>
                <a:cs typeface="Arial MT"/>
              </a:rPr>
              <a:t>: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Divieto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perentorio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tassativo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secondo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l'art.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458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c.c.,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6FC0"/>
                </a:solidFill>
                <a:latin typeface="Arial MT"/>
                <a:cs typeface="Arial MT"/>
              </a:rPr>
              <a:t>con</a:t>
            </a:r>
            <a:r>
              <a:rPr sz="2000" spc="-3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6FC0"/>
                </a:solidFill>
                <a:latin typeface="Arial MT"/>
                <a:cs typeface="Arial MT"/>
              </a:rPr>
              <a:t>deroga</a:t>
            </a:r>
            <a:r>
              <a:rPr sz="2000" spc="-3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6FC0"/>
                </a:solidFill>
                <a:latin typeface="Arial MT"/>
                <a:cs typeface="Arial MT"/>
              </a:rPr>
              <a:t>del</a:t>
            </a:r>
            <a:r>
              <a:rPr sz="2000" spc="-2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6FC0"/>
                </a:solidFill>
                <a:latin typeface="Arial MT"/>
                <a:cs typeface="Arial MT"/>
              </a:rPr>
              <a:t>patto</a:t>
            </a:r>
            <a:r>
              <a:rPr sz="2000" spc="-4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6FC0"/>
                </a:solidFill>
                <a:latin typeface="Arial MT"/>
                <a:cs typeface="Arial MT"/>
              </a:rPr>
              <a:t>di</a:t>
            </a:r>
            <a:r>
              <a:rPr sz="2000" spc="-5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006FC0"/>
                </a:solidFill>
                <a:latin typeface="Arial MT"/>
                <a:cs typeface="Arial MT"/>
              </a:rPr>
              <a:t>famiglia</a:t>
            </a:r>
            <a:r>
              <a:rPr sz="2000" spc="-10" dirty="0">
                <a:latin typeface="Arial MT"/>
                <a:cs typeface="Arial MT"/>
              </a:rPr>
              <a:t>.</a:t>
            </a:r>
            <a:endParaRPr sz="2000" dirty="0">
              <a:latin typeface="Arial MT"/>
              <a:cs typeface="Arial MT"/>
            </a:endParaRPr>
          </a:p>
          <a:p>
            <a:pPr marL="240665" indent="-227965">
              <a:lnSpc>
                <a:spcPct val="100000"/>
              </a:lnSpc>
              <a:spcBef>
                <a:spcPts val="1010"/>
              </a:spcBef>
              <a:buClr>
                <a:srgbClr val="000000"/>
              </a:buClr>
              <a:buSzPct val="62500"/>
              <a:buFont typeface="Symbol"/>
              <a:buChar char=""/>
              <a:tabLst>
                <a:tab pos="240665" algn="l"/>
              </a:tabLst>
            </a:pP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Lussemburgo</a:t>
            </a:r>
            <a:r>
              <a:rPr sz="2000" dirty="0">
                <a:latin typeface="Arial MT"/>
                <a:cs typeface="Arial MT"/>
              </a:rPr>
              <a:t>: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1130,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comma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2,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C.C.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prevede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il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divieto.</a:t>
            </a:r>
            <a:endParaRPr sz="2000" dirty="0">
              <a:latin typeface="Arial MT"/>
              <a:cs typeface="Arial MT"/>
            </a:endParaRPr>
          </a:p>
          <a:p>
            <a:pPr marL="240665" indent="-227965">
              <a:lnSpc>
                <a:spcPct val="100000"/>
              </a:lnSpc>
              <a:spcBef>
                <a:spcPts val="985"/>
              </a:spcBef>
              <a:buClr>
                <a:srgbClr val="000000"/>
              </a:buClr>
              <a:buSzPct val="62500"/>
              <a:buFont typeface="Symbol"/>
              <a:buChar char=""/>
              <a:tabLst>
                <a:tab pos="240665" algn="l"/>
              </a:tabLst>
            </a:pP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Paesi</a:t>
            </a:r>
            <a:r>
              <a:rPr sz="2000" spc="-5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Bassi,</a:t>
            </a:r>
            <a:r>
              <a:rPr sz="2000" spc="-4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Portogallo,</a:t>
            </a:r>
            <a:r>
              <a:rPr sz="2000" spc="-4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Grecia</a:t>
            </a:r>
            <a:r>
              <a:rPr sz="2000" dirty="0">
                <a:latin typeface="Arial MT"/>
                <a:cs typeface="Arial MT"/>
              </a:rPr>
              <a:t>:</a:t>
            </a:r>
          </a:p>
          <a:p>
            <a:pPr marL="241300" marR="5080" indent="-228600">
              <a:lnSpc>
                <a:spcPct val="110000"/>
              </a:lnSpc>
              <a:spcBef>
                <a:spcPts val="815"/>
              </a:spcBef>
              <a:buClr>
                <a:srgbClr val="000000"/>
              </a:buClr>
              <a:buSzPct val="62500"/>
              <a:buFont typeface="Symbol"/>
              <a:buChar char=""/>
              <a:tabLst>
                <a:tab pos="241300" algn="l"/>
                <a:tab pos="1798320" algn="l"/>
                <a:tab pos="2654300" algn="l"/>
                <a:tab pos="3445510" algn="l"/>
                <a:tab pos="3930015" algn="l"/>
                <a:tab pos="4557395" algn="l"/>
                <a:tab pos="5095875" algn="l"/>
                <a:tab pos="5574030" algn="l"/>
                <a:tab pos="6767195" algn="l"/>
                <a:tab pos="7659370" algn="l"/>
              </a:tabLst>
            </a:pPr>
            <a:r>
              <a:rPr sz="2000" dirty="0">
                <a:solidFill>
                  <a:srgbClr val="FFC000"/>
                </a:solidFill>
                <a:latin typeface="Arial MT"/>
                <a:cs typeface="Arial MT"/>
              </a:rPr>
              <a:t>Francia</a:t>
            </a:r>
            <a:r>
              <a:rPr sz="2000" dirty="0">
                <a:latin typeface="Arial MT"/>
                <a:cs typeface="Arial MT"/>
              </a:rPr>
              <a:t>: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spc="-10" dirty="0" err="1">
                <a:latin typeface="Arial MT"/>
                <a:cs typeface="Arial MT"/>
              </a:rPr>
              <a:t>Divieto</a:t>
            </a:r>
            <a:r>
              <a:rPr lang="it-IT" sz="2000" spc="-1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con</a:t>
            </a:r>
            <a:r>
              <a:rPr sz="2000" dirty="0">
                <a:latin typeface="Arial MT"/>
                <a:cs typeface="Arial MT"/>
              </a:rPr>
              <a:t>	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significative</a:t>
            </a:r>
            <a:r>
              <a:rPr lang="it-IT" sz="20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000" u="sng" spc="-10" dirty="0" err="1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deroghe</a:t>
            </a:r>
            <a:r>
              <a:rPr sz="2000" dirty="0">
                <a:latin typeface="Arial MT"/>
                <a:cs typeface="Arial MT"/>
              </a:rPr>
              <a:t>	</a:t>
            </a:r>
            <a:r>
              <a:rPr sz="2000" spc="-10" dirty="0">
                <a:latin typeface="Arial MT"/>
                <a:cs typeface="Arial MT"/>
              </a:rPr>
              <a:t>(</a:t>
            </a:r>
            <a:r>
              <a:rPr sz="2000" spc="-10" dirty="0" err="1">
                <a:latin typeface="Arial MT"/>
                <a:cs typeface="Arial MT"/>
              </a:rPr>
              <a:t>i</a:t>
            </a:r>
            <a:r>
              <a:rPr lang="it-IT" sz="2000" spc="-10" dirty="0">
                <a:latin typeface="Arial MT"/>
                <a:cs typeface="Arial MT"/>
              </a:rPr>
              <a:t>n</a:t>
            </a:r>
            <a:r>
              <a:rPr sz="2000" spc="-10" dirty="0" err="1">
                <a:latin typeface="Arial MT"/>
                <a:cs typeface="Arial MT"/>
              </a:rPr>
              <a:t>stitution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contractuelle,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donation</a:t>
            </a:r>
            <a:r>
              <a:rPr sz="2000" spc="-8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partage);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riforma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del</a:t>
            </a:r>
            <a:r>
              <a:rPr sz="2000" spc="-7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2006.</a:t>
            </a:r>
            <a:endParaRPr sz="2000" dirty="0">
              <a:latin typeface="Arial MT"/>
              <a:cs typeface="Arial MT"/>
            </a:endParaRPr>
          </a:p>
          <a:p>
            <a:pPr marL="240665" indent="-227965">
              <a:lnSpc>
                <a:spcPct val="100000"/>
              </a:lnSpc>
              <a:spcBef>
                <a:spcPts val="985"/>
              </a:spcBef>
              <a:buClr>
                <a:srgbClr val="000000"/>
              </a:buClr>
              <a:buSzPct val="62500"/>
              <a:buFont typeface="Symbol"/>
              <a:buChar char=""/>
              <a:tabLst>
                <a:tab pos="240665" algn="l"/>
              </a:tabLst>
            </a:pPr>
            <a:r>
              <a:rPr sz="2000" dirty="0">
                <a:solidFill>
                  <a:srgbClr val="FFC000"/>
                </a:solidFill>
                <a:latin typeface="Arial MT"/>
                <a:cs typeface="Arial MT"/>
              </a:rPr>
              <a:t>Belgio:</a:t>
            </a:r>
            <a:r>
              <a:rPr sz="2000" spc="-25" dirty="0">
                <a:solidFill>
                  <a:srgbClr val="FFC000"/>
                </a:solidFill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Divieto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limitato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solo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alle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disposizioni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titolo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universale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(dal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2022)</a:t>
            </a:r>
            <a:endParaRPr sz="2000" dirty="0">
              <a:latin typeface="Arial MT"/>
              <a:cs typeface="Arial MT"/>
            </a:endParaRPr>
          </a:p>
          <a:p>
            <a:pPr marL="241300" marR="8255" indent="-228600">
              <a:lnSpc>
                <a:spcPct val="110000"/>
              </a:lnSpc>
              <a:spcBef>
                <a:spcPts val="819"/>
              </a:spcBef>
              <a:buClr>
                <a:srgbClr val="006FC0"/>
              </a:buClr>
              <a:buSzPct val="62500"/>
              <a:buFont typeface="Symbol"/>
              <a:buChar char=""/>
              <a:tabLst>
                <a:tab pos="241300" algn="l"/>
              </a:tabLst>
            </a:pPr>
            <a:r>
              <a:rPr sz="2000" dirty="0">
                <a:solidFill>
                  <a:srgbClr val="FFC000"/>
                </a:solidFill>
                <a:latin typeface="Arial MT"/>
                <a:cs typeface="Arial MT"/>
              </a:rPr>
              <a:t>Spagna</a:t>
            </a:r>
            <a:r>
              <a:rPr sz="2000" dirty="0">
                <a:latin typeface="Arial MT"/>
                <a:cs typeface="Arial MT"/>
              </a:rPr>
              <a:t>: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Divieto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generale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ma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eccezioni</a:t>
            </a:r>
            <a:r>
              <a:rPr sz="2000" spc="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nelle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comunità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autonome:</a:t>
            </a:r>
            <a:r>
              <a:rPr sz="2000" spc="25" dirty="0"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6FC0"/>
                </a:solidFill>
                <a:latin typeface="Arial MT"/>
                <a:cs typeface="Arial MT"/>
              </a:rPr>
              <a:t>Navarra,</a:t>
            </a:r>
            <a:r>
              <a:rPr sz="2000" spc="2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006FC0"/>
                </a:solidFill>
                <a:latin typeface="Arial MT"/>
                <a:cs typeface="Arial MT"/>
              </a:rPr>
              <a:t>Catalogna, </a:t>
            </a:r>
            <a:r>
              <a:rPr sz="2000" dirty="0">
                <a:solidFill>
                  <a:srgbClr val="006FC0"/>
                </a:solidFill>
                <a:latin typeface="Arial MT"/>
                <a:cs typeface="Arial MT"/>
              </a:rPr>
              <a:t>Aragona,</a:t>
            </a:r>
            <a:r>
              <a:rPr sz="2000" spc="-3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6FC0"/>
                </a:solidFill>
                <a:latin typeface="Arial MT"/>
                <a:cs typeface="Arial MT"/>
              </a:rPr>
              <a:t>Galizia,</a:t>
            </a:r>
            <a:r>
              <a:rPr sz="2000" spc="-4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6FC0"/>
                </a:solidFill>
                <a:latin typeface="Arial MT"/>
                <a:cs typeface="Arial MT"/>
              </a:rPr>
              <a:t>Isole</a:t>
            </a:r>
            <a:r>
              <a:rPr sz="2000" spc="-6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6FC0"/>
                </a:solidFill>
                <a:latin typeface="Arial MT"/>
                <a:cs typeface="Arial MT"/>
              </a:rPr>
              <a:t>Baleari,</a:t>
            </a:r>
            <a:r>
              <a:rPr sz="2000" spc="-4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6FC0"/>
                </a:solidFill>
                <a:latin typeface="Arial MT"/>
                <a:cs typeface="Arial MT"/>
              </a:rPr>
              <a:t>Paesi</a:t>
            </a:r>
            <a:r>
              <a:rPr sz="2000" spc="-5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006FC0"/>
                </a:solidFill>
                <a:latin typeface="Arial MT"/>
                <a:cs typeface="Arial MT"/>
              </a:rPr>
              <a:t>Baschi</a:t>
            </a:r>
            <a:endParaRPr sz="2000" dirty="0">
              <a:latin typeface="Arial MT"/>
              <a:cs typeface="Arial MT"/>
            </a:endParaRPr>
          </a:p>
          <a:p>
            <a:pPr marL="12700" marR="964565" indent="1185545">
              <a:lnSpc>
                <a:spcPct val="178200"/>
              </a:lnSpc>
              <a:spcBef>
                <a:spcPts val="254"/>
              </a:spcBef>
            </a:pPr>
            <a:r>
              <a:rPr sz="2000" b="1" u="sng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 MT"/>
                <a:cs typeface="Arial MT"/>
              </a:rPr>
              <a:t>Stati</a:t>
            </a:r>
            <a:r>
              <a:rPr sz="2000" b="1" u="sng" spc="-3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 MT"/>
                <a:cs typeface="Arial MT"/>
              </a:rPr>
              <a:t> </a:t>
            </a:r>
            <a:r>
              <a:rPr sz="2000" b="1" u="sng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 MT"/>
                <a:cs typeface="Arial MT"/>
              </a:rPr>
              <a:t>membri</a:t>
            </a:r>
            <a:r>
              <a:rPr sz="2000" b="1" u="sng" spc="-3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 MT"/>
                <a:cs typeface="Arial MT"/>
              </a:rPr>
              <a:t> </a:t>
            </a:r>
            <a:r>
              <a:rPr sz="2000" b="1" u="sng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 MT"/>
                <a:cs typeface="Arial MT"/>
              </a:rPr>
              <a:t>in</a:t>
            </a:r>
            <a:r>
              <a:rPr sz="2000" b="1" u="sng" spc="-4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 MT"/>
                <a:cs typeface="Arial MT"/>
              </a:rPr>
              <a:t> </a:t>
            </a:r>
            <a:r>
              <a:rPr sz="2000" b="1" u="sng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 MT"/>
                <a:cs typeface="Arial MT"/>
              </a:rPr>
              <a:t>cui</a:t>
            </a:r>
            <a:r>
              <a:rPr sz="2000" b="1" u="sng" spc="-3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 MT"/>
                <a:cs typeface="Arial MT"/>
              </a:rPr>
              <a:t> </a:t>
            </a:r>
            <a:r>
              <a:rPr sz="2000" b="1" u="sng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 MT"/>
                <a:cs typeface="Arial MT"/>
              </a:rPr>
              <a:t>sono</a:t>
            </a:r>
            <a:r>
              <a:rPr sz="2000" b="1" u="sng" spc="-4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 MT"/>
                <a:cs typeface="Arial MT"/>
              </a:rPr>
              <a:t> </a:t>
            </a:r>
            <a:r>
              <a:rPr sz="2000" b="1" u="sng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 MT"/>
                <a:cs typeface="Arial MT"/>
              </a:rPr>
              <a:t>consentiti</a:t>
            </a:r>
            <a:r>
              <a:rPr sz="2000" b="1" spc="-3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(con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diversi</a:t>
            </a:r>
            <a:r>
              <a:rPr sz="2000" spc="-10" dirty="0">
                <a:latin typeface="Arial MT"/>
                <a:cs typeface="Arial MT"/>
              </a:rPr>
              <a:t> bilanciamenti): </a:t>
            </a:r>
            <a:r>
              <a:rPr sz="2000" dirty="0">
                <a:solidFill>
                  <a:srgbClr val="006FC0"/>
                </a:solidFill>
                <a:latin typeface="Arial MT"/>
                <a:cs typeface="Arial MT"/>
              </a:rPr>
              <a:t>Germania,</a:t>
            </a:r>
            <a:r>
              <a:rPr sz="2000" spc="-5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6FC0"/>
                </a:solidFill>
                <a:latin typeface="Arial MT"/>
                <a:cs typeface="Arial MT"/>
              </a:rPr>
              <a:t>Irlanda,</a:t>
            </a:r>
            <a:r>
              <a:rPr sz="2000" spc="-5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6FC0"/>
                </a:solidFill>
                <a:latin typeface="Arial MT"/>
                <a:cs typeface="Arial MT"/>
              </a:rPr>
              <a:t>Estonia,</a:t>
            </a:r>
            <a:r>
              <a:rPr sz="2000" spc="-3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6FC0"/>
                </a:solidFill>
                <a:latin typeface="Arial MT"/>
                <a:cs typeface="Arial MT"/>
              </a:rPr>
              <a:t>Cipro,</a:t>
            </a:r>
            <a:r>
              <a:rPr sz="2000" spc="-5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6FC0"/>
                </a:solidFill>
                <a:latin typeface="Arial MT"/>
                <a:cs typeface="Arial MT"/>
              </a:rPr>
              <a:t>Finlandia,</a:t>
            </a:r>
            <a:r>
              <a:rPr sz="2000" spc="-5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6FC0"/>
                </a:solidFill>
                <a:latin typeface="Arial MT"/>
                <a:cs typeface="Arial MT"/>
              </a:rPr>
              <a:t>Lettonia,</a:t>
            </a:r>
            <a:r>
              <a:rPr sz="2000" spc="-5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6FC0"/>
                </a:solidFill>
                <a:latin typeface="Arial MT"/>
                <a:cs typeface="Arial MT"/>
              </a:rPr>
              <a:t>Repubblica</a:t>
            </a:r>
            <a:r>
              <a:rPr sz="2000" spc="-7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6FC0"/>
                </a:solidFill>
                <a:latin typeface="Arial MT"/>
                <a:cs typeface="Arial MT"/>
              </a:rPr>
              <a:t>Ceca,</a:t>
            </a:r>
            <a:r>
              <a:rPr sz="2000" spc="-3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6FC0"/>
                </a:solidFill>
                <a:latin typeface="Arial MT"/>
                <a:cs typeface="Arial MT"/>
              </a:rPr>
              <a:t>Ungheria</a:t>
            </a:r>
            <a:r>
              <a:rPr sz="2000" spc="-6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2000" spc="-50" dirty="0">
                <a:solidFill>
                  <a:srgbClr val="006FC0"/>
                </a:solidFill>
                <a:latin typeface="Arial MT"/>
                <a:cs typeface="Arial MT"/>
              </a:rPr>
              <a:t>, </a:t>
            </a:r>
            <a:r>
              <a:rPr sz="2000" dirty="0">
                <a:solidFill>
                  <a:srgbClr val="FFC000"/>
                </a:solidFill>
                <a:latin typeface="Arial MT"/>
                <a:cs typeface="Arial MT"/>
              </a:rPr>
              <a:t>Austria</a:t>
            </a:r>
            <a:r>
              <a:rPr sz="2000" spc="-30" dirty="0">
                <a:solidFill>
                  <a:srgbClr val="FFC000"/>
                </a:solidFill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(solo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tra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coniugi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secondo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ABGB))</a:t>
            </a:r>
            <a:endParaRPr sz="2000" dirty="0">
              <a:latin typeface="Arial MT"/>
              <a:cs typeface="Arial MT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5D38EC0-2C9A-94E1-5DD2-0B125C77B36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23</a:t>
            </a:fld>
            <a:endParaRPr lang="it-IT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5868" y="1056924"/>
            <a:ext cx="7855584" cy="95250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 algn="just">
              <a:lnSpc>
                <a:spcPct val="110000"/>
              </a:lnSpc>
              <a:spcBef>
                <a:spcPts val="395"/>
              </a:spcBef>
            </a:pPr>
            <a:r>
              <a:rPr sz="2400" u="sng" dirty="0">
                <a:uFill>
                  <a:solidFill>
                    <a:srgbClr val="FF0000"/>
                  </a:solidFill>
                </a:uFill>
              </a:rPr>
              <a:t>Carta</a:t>
            </a:r>
            <a:r>
              <a:rPr sz="2400" u="sng" spc="-95" dirty="0">
                <a:uFill>
                  <a:solidFill>
                    <a:srgbClr val="FF0000"/>
                  </a:solidFill>
                </a:uFill>
              </a:rPr>
              <a:t> </a:t>
            </a:r>
            <a:r>
              <a:rPr sz="2400" u="sng" dirty="0">
                <a:uFill>
                  <a:solidFill>
                    <a:srgbClr val="FF0000"/>
                  </a:solidFill>
                </a:uFill>
              </a:rPr>
              <a:t>diritti</a:t>
            </a:r>
            <a:r>
              <a:rPr sz="2400" u="sng" spc="-95" dirty="0">
                <a:uFill>
                  <a:solidFill>
                    <a:srgbClr val="FF0000"/>
                  </a:solidFill>
                </a:uFill>
              </a:rPr>
              <a:t> </a:t>
            </a:r>
            <a:r>
              <a:rPr sz="2400" u="sng" spc="-10" dirty="0">
                <a:uFill>
                  <a:solidFill>
                    <a:srgbClr val="FF0000"/>
                  </a:solidFill>
                </a:uFill>
              </a:rPr>
              <a:t>fondamentali</a:t>
            </a:r>
            <a:r>
              <a:rPr sz="2400" u="sng" spc="-100" dirty="0">
                <a:uFill>
                  <a:solidFill>
                    <a:srgbClr val="FF0000"/>
                  </a:solidFill>
                </a:uFill>
              </a:rPr>
              <a:t> </a:t>
            </a:r>
            <a:r>
              <a:rPr sz="2400" u="sng" spc="-10" dirty="0">
                <a:uFill>
                  <a:solidFill>
                    <a:srgbClr val="FF0000"/>
                  </a:solidFill>
                </a:uFill>
              </a:rPr>
              <a:t>dell’Unione</a:t>
            </a:r>
            <a:r>
              <a:rPr sz="2400" u="sng" spc="-95" dirty="0">
                <a:uFill>
                  <a:solidFill>
                    <a:srgbClr val="FF0000"/>
                  </a:solidFill>
                </a:uFill>
              </a:rPr>
              <a:t> </a:t>
            </a:r>
            <a:r>
              <a:rPr sz="2400" u="sng" dirty="0">
                <a:uFill>
                  <a:solidFill>
                    <a:srgbClr val="FF0000"/>
                  </a:solidFill>
                </a:uFill>
              </a:rPr>
              <a:t>europea</a:t>
            </a:r>
            <a:r>
              <a:rPr sz="2400" dirty="0"/>
              <a:t>,</a:t>
            </a:r>
            <a:r>
              <a:rPr sz="2400" spc="-85" dirty="0"/>
              <a:t> </a:t>
            </a:r>
            <a:r>
              <a:rPr sz="1400" dirty="0">
                <a:solidFill>
                  <a:srgbClr val="000000"/>
                </a:solidFill>
              </a:rPr>
              <a:t>c.d.</a:t>
            </a:r>
            <a:r>
              <a:rPr sz="1400" spc="-4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Carta</a:t>
            </a:r>
            <a:r>
              <a:rPr sz="1400" spc="-5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di</a:t>
            </a:r>
            <a:r>
              <a:rPr sz="1400" spc="-3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Nizza, </a:t>
            </a:r>
            <a:r>
              <a:rPr sz="1400" dirty="0">
                <a:solidFill>
                  <a:srgbClr val="000000"/>
                </a:solidFill>
              </a:rPr>
              <a:t>dove</a:t>
            </a:r>
            <a:r>
              <a:rPr sz="1400" spc="-1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è</a:t>
            </a:r>
            <a:r>
              <a:rPr sz="1400" spc="-3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stata</a:t>
            </a:r>
            <a:r>
              <a:rPr sz="1400" spc="-20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adottata</a:t>
            </a:r>
            <a:r>
              <a:rPr sz="1400" spc="-1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nel</a:t>
            </a:r>
            <a:r>
              <a:rPr sz="1400" spc="-2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2000,</a:t>
            </a:r>
            <a:r>
              <a:rPr sz="1400" spc="-2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proclamata</a:t>
            </a:r>
            <a:r>
              <a:rPr sz="1400" spc="-20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nel</a:t>
            </a:r>
            <a:r>
              <a:rPr sz="1400" spc="-2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2007</a:t>
            </a:r>
            <a:r>
              <a:rPr sz="1400" spc="-20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a</a:t>
            </a:r>
            <a:r>
              <a:rPr sz="1400" spc="-40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Strasburgo</a:t>
            </a:r>
            <a:r>
              <a:rPr sz="1400" spc="-20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da</a:t>
            </a:r>
            <a:r>
              <a:rPr sz="1400" spc="-1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Parlamento</a:t>
            </a:r>
            <a:r>
              <a:rPr sz="1400" spc="-40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europeo,</a:t>
            </a:r>
            <a:r>
              <a:rPr sz="1400" spc="-3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Consiglio </a:t>
            </a:r>
            <a:r>
              <a:rPr sz="1400" dirty="0">
                <a:solidFill>
                  <a:srgbClr val="000000"/>
                </a:solidFill>
              </a:rPr>
              <a:t>e</a:t>
            </a:r>
            <a:r>
              <a:rPr sz="1400" spc="-3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Commissione,</a:t>
            </a:r>
            <a:r>
              <a:rPr sz="1400" spc="-2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in</a:t>
            </a:r>
            <a:r>
              <a:rPr sz="1400" spc="-35" dirty="0">
                <a:solidFill>
                  <a:srgbClr val="000000"/>
                </a:solidFill>
              </a:rPr>
              <a:t> </a:t>
            </a:r>
            <a:r>
              <a:rPr sz="1400" b="1" dirty="0">
                <a:solidFill>
                  <a:srgbClr val="000000"/>
                </a:solidFill>
                <a:latin typeface="Georgia"/>
                <a:cs typeface="Georgia"/>
              </a:rPr>
              <a:t>GUUE</a:t>
            </a:r>
            <a:r>
              <a:rPr sz="1400" b="1" spc="-5" dirty="0">
                <a:solidFill>
                  <a:srgbClr val="000000"/>
                </a:solidFill>
                <a:latin typeface="Georgia"/>
                <a:cs typeface="Georgia"/>
              </a:rPr>
              <a:t> </a:t>
            </a:r>
            <a:r>
              <a:rPr sz="1400" b="1" dirty="0">
                <a:solidFill>
                  <a:srgbClr val="000000"/>
                </a:solidFill>
                <a:latin typeface="Georgia"/>
                <a:cs typeface="Georgia"/>
              </a:rPr>
              <a:t>C</a:t>
            </a:r>
            <a:r>
              <a:rPr sz="1400" b="1" spc="-40" dirty="0">
                <a:solidFill>
                  <a:srgbClr val="000000"/>
                </a:solidFill>
                <a:latin typeface="Georgia"/>
                <a:cs typeface="Georgia"/>
              </a:rPr>
              <a:t> </a:t>
            </a:r>
            <a:r>
              <a:rPr sz="1400" b="1" dirty="0">
                <a:solidFill>
                  <a:srgbClr val="000000"/>
                </a:solidFill>
                <a:latin typeface="Georgia"/>
                <a:cs typeface="Georgia"/>
              </a:rPr>
              <a:t>303</a:t>
            </a:r>
            <a:r>
              <a:rPr sz="1400" b="1" spc="-15" dirty="0">
                <a:solidFill>
                  <a:srgbClr val="000000"/>
                </a:solidFill>
                <a:latin typeface="Georgia"/>
                <a:cs typeface="Georgia"/>
              </a:rPr>
              <a:t> </a:t>
            </a:r>
            <a:r>
              <a:rPr sz="1400" b="1" dirty="0">
                <a:solidFill>
                  <a:srgbClr val="000000"/>
                </a:solidFill>
                <a:latin typeface="Georgia"/>
                <a:cs typeface="Georgia"/>
              </a:rPr>
              <a:t>del</a:t>
            </a:r>
            <a:r>
              <a:rPr sz="1400" b="1" spc="-5" dirty="0">
                <a:solidFill>
                  <a:srgbClr val="000000"/>
                </a:solidFill>
                <a:latin typeface="Georgia"/>
                <a:cs typeface="Georgia"/>
              </a:rPr>
              <a:t> </a:t>
            </a:r>
            <a:r>
              <a:rPr sz="1400" b="1" dirty="0">
                <a:solidFill>
                  <a:srgbClr val="000000"/>
                </a:solidFill>
                <a:latin typeface="Georgia"/>
                <a:cs typeface="Georgia"/>
              </a:rPr>
              <a:t>14</a:t>
            </a:r>
            <a:r>
              <a:rPr sz="1400" b="1" spc="-20" dirty="0">
                <a:solidFill>
                  <a:srgbClr val="000000"/>
                </a:solidFill>
                <a:latin typeface="Georgia"/>
                <a:cs typeface="Georgia"/>
              </a:rPr>
              <a:t> </a:t>
            </a:r>
            <a:r>
              <a:rPr sz="1400" b="1" dirty="0">
                <a:solidFill>
                  <a:srgbClr val="000000"/>
                </a:solidFill>
                <a:latin typeface="Georgia"/>
                <a:cs typeface="Georgia"/>
              </a:rPr>
              <a:t>dicembre</a:t>
            </a:r>
            <a:r>
              <a:rPr sz="1400" b="1" spc="-35" dirty="0">
                <a:solidFill>
                  <a:srgbClr val="000000"/>
                </a:solidFill>
                <a:latin typeface="Georgia"/>
                <a:cs typeface="Georgia"/>
              </a:rPr>
              <a:t> </a:t>
            </a:r>
            <a:r>
              <a:rPr sz="1400" b="1" dirty="0">
                <a:solidFill>
                  <a:srgbClr val="000000"/>
                </a:solidFill>
                <a:latin typeface="Georgia"/>
                <a:cs typeface="Georgia"/>
              </a:rPr>
              <a:t>2007</a:t>
            </a:r>
            <a:r>
              <a:rPr sz="1400" dirty="0">
                <a:solidFill>
                  <a:srgbClr val="000000"/>
                </a:solidFill>
              </a:rPr>
              <a:t>,</a:t>
            </a:r>
            <a:r>
              <a:rPr sz="1400" spc="-2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entrata</a:t>
            </a:r>
            <a:r>
              <a:rPr sz="1400" spc="-40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in</a:t>
            </a:r>
            <a:r>
              <a:rPr sz="1400" spc="-3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vigore</a:t>
            </a:r>
            <a:r>
              <a:rPr sz="1400" spc="-3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il</a:t>
            </a:r>
            <a:r>
              <a:rPr sz="1400" spc="-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1º</a:t>
            </a:r>
            <a:r>
              <a:rPr sz="1400" spc="-3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dicembre</a:t>
            </a:r>
            <a:r>
              <a:rPr sz="1400" spc="-35" dirty="0">
                <a:solidFill>
                  <a:srgbClr val="000000"/>
                </a:solidFill>
              </a:rPr>
              <a:t> </a:t>
            </a:r>
            <a:r>
              <a:rPr sz="1400" spc="-20" dirty="0">
                <a:solidFill>
                  <a:srgbClr val="000000"/>
                </a:solidFill>
              </a:rPr>
              <a:t>2009</a:t>
            </a:r>
            <a:endParaRPr sz="1400">
              <a:latin typeface="Georgia"/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5868" y="2195321"/>
            <a:ext cx="7860665" cy="3426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82925" algn="just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art.</a:t>
            </a:r>
            <a:r>
              <a:rPr sz="2400" spc="-4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17,</a:t>
            </a:r>
            <a:r>
              <a:rPr sz="2400" spc="-3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1°</a:t>
            </a:r>
            <a:r>
              <a:rPr sz="2400" spc="-4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spc="-25" dirty="0">
                <a:solidFill>
                  <a:srgbClr val="FF0000"/>
                </a:solidFill>
                <a:latin typeface="Georgia"/>
                <a:cs typeface="Georgia"/>
              </a:rPr>
              <a:t>co.</a:t>
            </a:r>
            <a:endParaRPr sz="2400">
              <a:latin typeface="Georgia"/>
              <a:cs typeface="Georgia"/>
            </a:endParaRPr>
          </a:p>
          <a:p>
            <a:pPr marL="12700" marR="8255" algn="just">
              <a:lnSpc>
                <a:spcPct val="141800"/>
              </a:lnSpc>
              <a:spcBef>
                <a:spcPts val="1580"/>
              </a:spcBef>
            </a:pPr>
            <a:r>
              <a:rPr sz="2400" dirty="0">
                <a:latin typeface="Georgia"/>
                <a:cs typeface="Georgia"/>
              </a:rPr>
              <a:t>Ogni</a:t>
            </a:r>
            <a:r>
              <a:rPr sz="2400" spc="27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individuo</a:t>
            </a:r>
            <a:r>
              <a:rPr sz="2400" spc="28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ha</a:t>
            </a:r>
            <a:r>
              <a:rPr sz="2400" spc="24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il</a:t>
            </a:r>
            <a:r>
              <a:rPr sz="2400" spc="28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diritto</a:t>
            </a:r>
            <a:r>
              <a:rPr sz="2400" spc="26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di</a:t>
            </a:r>
            <a:r>
              <a:rPr sz="2400" spc="27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godere</a:t>
            </a:r>
            <a:r>
              <a:rPr sz="2400" spc="27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della</a:t>
            </a:r>
            <a:r>
              <a:rPr sz="2400" spc="27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proprietà</a:t>
            </a:r>
            <a:r>
              <a:rPr sz="2400" spc="270" dirty="0">
                <a:latin typeface="Georgia"/>
                <a:cs typeface="Georgia"/>
              </a:rPr>
              <a:t> </a:t>
            </a:r>
            <a:r>
              <a:rPr sz="2400" spc="-25" dirty="0">
                <a:latin typeface="Georgia"/>
                <a:cs typeface="Georgia"/>
              </a:rPr>
              <a:t>dei </a:t>
            </a:r>
            <a:r>
              <a:rPr sz="2400" dirty="0">
                <a:latin typeface="Georgia"/>
                <a:cs typeface="Georgia"/>
              </a:rPr>
              <a:t>beni</a:t>
            </a:r>
            <a:r>
              <a:rPr sz="2400" spc="5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che</a:t>
            </a:r>
            <a:r>
              <a:rPr sz="2400" spc="5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ha</a:t>
            </a:r>
            <a:r>
              <a:rPr sz="2400" spc="5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acquistato</a:t>
            </a:r>
            <a:r>
              <a:rPr sz="2400" spc="6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legalmente,</a:t>
            </a:r>
            <a:r>
              <a:rPr sz="2400" spc="6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di</a:t>
            </a:r>
            <a:r>
              <a:rPr sz="2400" spc="5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usarli,</a:t>
            </a:r>
            <a:r>
              <a:rPr sz="2400" spc="135" dirty="0">
                <a:latin typeface="Georgia"/>
                <a:cs typeface="Georgia"/>
              </a:rPr>
              <a:t>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di</a:t>
            </a:r>
            <a:r>
              <a:rPr sz="2400" u="sng" spc="5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disporne</a:t>
            </a:r>
            <a:r>
              <a:rPr sz="2400" u="sng" spc="7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spc="-5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e</a:t>
            </a:r>
            <a:r>
              <a:rPr sz="2400" spc="-50" dirty="0">
                <a:latin typeface="Georgia"/>
                <a:cs typeface="Georgia"/>
              </a:rPr>
              <a:t>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di</a:t>
            </a:r>
            <a:r>
              <a:rPr sz="2400" u="sng" spc="-5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lasciarli</a:t>
            </a:r>
            <a:r>
              <a:rPr sz="2400" u="sng" spc="-4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in</a:t>
            </a:r>
            <a:r>
              <a:rPr sz="24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eredità.</a:t>
            </a:r>
            <a:endParaRPr sz="2400">
              <a:latin typeface="Georgia"/>
              <a:cs typeface="Georgia"/>
            </a:endParaRPr>
          </a:p>
          <a:p>
            <a:pPr marL="12700" marR="5080" algn="just">
              <a:lnSpc>
                <a:spcPct val="111000"/>
              </a:lnSpc>
              <a:spcBef>
                <a:spcPts val="2495"/>
              </a:spcBef>
            </a:pPr>
            <a:r>
              <a:rPr sz="24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Reg.</a:t>
            </a:r>
            <a:r>
              <a:rPr sz="2400" u="sng" spc="5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UE</a:t>
            </a:r>
            <a:r>
              <a:rPr sz="2400" u="sng" spc="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2012/650</a:t>
            </a:r>
            <a:r>
              <a:rPr sz="2400" u="sng" spc="6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 </a:t>
            </a:r>
            <a:r>
              <a:rPr sz="24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in</a:t>
            </a:r>
            <a:r>
              <a:rPr sz="2400" u="sng" spc="5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materia</a:t>
            </a:r>
            <a:r>
              <a:rPr sz="2400" u="sng" spc="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successoria,</a:t>
            </a:r>
            <a:r>
              <a:rPr sz="2400" u="sng" spc="5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</a:t>
            </a:r>
            <a:r>
              <a:rPr sz="2400" spc="-8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1600" dirty="0">
                <a:latin typeface="Arial MT"/>
                <a:cs typeface="Arial MT"/>
              </a:rPr>
              <a:t>che</a:t>
            </a:r>
            <a:r>
              <a:rPr sz="1600" spc="5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uniforma</a:t>
            </a:r>
            <a:r>
              <a:rPr sz="1600" spc="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il</a:t>
            </a:r>
            <a:r>
              <a:rPr sz="1600" spc="30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diritto internazionale</a:t>
            </a:r>
            <a:r>
              <a:rPr sz="1600" spc="-6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privato</a:t>
            </a:r>
            <a:r>
              <a:rPr sz="1600" spc="-6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delle</a:t>
            </a:r>
            <a:r>
              <a:rPr sz="1600" spc="-5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successioni</a:t>
            </a:r>
            <a:r>
              <a:rPr sz="1600" spc="-5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in</a:t>
            </a:r>
            <a:r>
              <a:rPr sz="1600" spc="-5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quasi</a:t>
            </a:r>
            <a:r>
              <a:rPr sz="1600" spc="-7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tutti</a:t>
            </a:r>
            <a:r>
              <a:rPr sz="1600" spc="-5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gli</a:t>
            </a:r>
            <a:r>
              <a:rPr sz="1600" spc="-7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Stati</a:t>
            </a:r>
            <a:r>
              <a:rPr sz="1600" spc="-8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membri</a:t>
            </a:r>
            <a:r>
              <a:rPr sz="1600" spc="-7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dell'UE,</a:t>
            </a:r>
            <a:r>
              <a:rPr sz="1600" spc="-70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superando </a:t>
            </a:r>
            <a:r>
              <a:rPr sz="1600" dirty="0">
                <a:latin typeface="Arial MT"/>
                <a:cs typeface="Arial MT"/>
              </a:rPr>
              <a:t>conflitti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di</a:t>
            </a:r>
            <a:r>
              <a:rPr sz="1600" spc="-4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legge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nelle</a:t>
            </a:r>
            <a:r>
              <a:rPr sz="1600" spc="-5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successioni</a:t>
            </a:r>
            <a:r>
              <a:rPr sz="1600" spc="-45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transfrontaliere.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D12F4A2-CA34-395E-5D18-E87D0F350AB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24</a:t>
            </a:fld>
            <a:endParaRPr lang="it-IT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65630" y="1130934"/>
            <a:ext cx="62776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0000"/>
                </a:solidFill>
              </a:rPr>
              <a:t>PRINCIPI</a:t>
            </a:r>
            <a:r>
              <a:rPr sz="2400" spc="-70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DI</a:t>
            </a:r>
            <a:r>
              <a:rPr sz="2400" spc="-65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ORDINE</a:t>
            </a:r>
            <a:r>
              <a:rPr sz="2400" spc="-70" dirty="0">
                <a:solidFill>
                  <a:srgbClr val="000000"/>
                </a:solidFill>
              </a:rPr>
              <a:t> </a:t>
            </a:r>
            <a:r>
              <a:rPr sz="2400" spc="-10" dirty="0">
                <a:solidFill>
                  <a:srgbClr val="000000"/>
                </a:solidFill>
              </a:rPr>
              <a:t>PUBBLICO</a:t>
            </a:r>
            <a:r>
              <a:rPr sz="2400" spc="-75" dirty="0">
                <a:solidFill>
                  <a:srgbClr val="000000"/>
                </a:solidFill>
              </a:rPr>
              <a:t> </a:t>
            </a:r>
            <a:r>
              <a:rPr sz="2400" spc="-10" dirty="0">
                <a:solidFill>
                  <a:srgbClr val="000000"/>
                </a:solidFill>
              </a:rPr>
              <a:t>EUROPEO</a:t>
            </a:r>
            <a:endParaRPr sz="2400"/>
          </a:p>
        </p:txBody>
      </p:sp>
      <p:sp>
        <p:nvSpPr>
          <p:cNvPr id="3" name="object 3"/>
          <p:cNvSpPr/>
          <p:nvPr/>
        </p:nvSpPr>
        <p:spPr>
          <a:xfrm>
            <a:off x="588568" y="3808729"/>
            <a:ext cx="7835900" cy="15240"/>
          </a:xfrm>
          <a:custGeom>
            <a:avLst/>
            <a:gdLst/>
            <a:ahLst/>
            <a:cxnLst/>
            <a:rect l="l" t="t" r="r" b="b"/>
            <a:pathLst>
              <a:path w="7835900" h="15239">
                <a:moveTo>
                  <a:pt x="7835773" y="0"/>
                </a:moveTo>
                <a:lnTo>
                  <a:pt x="0" y="0"/>
                </a:lnTo>
                <a:lnTo>
                  <a:pt x="0" y="15240"/>
                </a:lnTo>
                <a:lnTo>
                  <a:pt x="7835773" y="15240"/>
                </a:lnTo>
                <a:lnTo>
                  <a:pt x="783577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8568" y="4702175"/>
            <a:ext cx="7835900" cy="15240"/>
          </a:xfrm>
          <a:custGeom>
            <a:avLst/>
            <a:gdLst/>
            <a:ahLst/>
            <a:cxnLst/>
            <a:rect l="l" t="t" r="r" b="b"/>
            <a:pathLst>
              <a:path w="7835900" h="15239">
                <a:moveTo>
                  <a:pt x="7835773" y="0"/>
                </a:moveTo>
                <a:lnTo>
                  <a:pt x="0" y="0"/>
                </a:lnTo>
                <a:lnTo>
                  <a:pt x="0" y="15239"/>
                </a:lnTo>
                <a:lnTo>
                  <a:pt x="7835773" y="15239"/>
                </a:lnTo>
                <a:lnTo>
                  <a:pt x="783577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568" y="5049901"/>
            <a:ext cx="7835900" cy="15240"/>
          </a:xfrm>
          <a:custGeom>
            <a:avLst/>
            <a:gdLst/>
            <a:ahLst/>
            <a:cxnLst/>
            <a:rect l="l" t="t" r="r" b="b"/>
            <a:pathLst>
              <a:path w="7835900" h="15239">
                <a:moveTo>
                  <a:pt x="7835773" y="0"/>
                </a:moveTo>
                <a:lnTo>
                  <a:pt x="0" y="0"/>
                </a:lnTo>
                <a:lnTo>
                  <a:pt x="0" y="15240"/>
                </a:lnTo>
                <a:lnTo>
                  <a:pt x="7835773" y="15240"/>
                </a:lnTo>
                <a:lnTo>
                  <a:pt x="783577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8568" y="5394325"/>
            <a:ext cx="7835900" cy="15240"/>
          </a:xfrm>
          <a:custGeom>
            <a:avLst/>
            <a:gdLst/>
            <a:ahLst/>
            <a:cxnLst/>
            <a:rect l="l" t="t" r="r" b="b"/>
            <a:pathLst>
              <a:path w="7835900" h="15239">
                <a:moveTo>
                  <a:pt x="7835773" y="0"/>
                </a:moveTo>
                <a:lnTo>
                  <a:pt x="0" y="0"/>
                </a:lnTo>
                <a:lnTo>
                  <a:pt x="0" y="15240"/>
                </a:lnTo>
                <a:lnTo>
                  <a:pt x="7835773" y="15240"/>
                </a:lnTo>
                <a:lnTo>
                  <a:pt x="783577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8568" y="5742127"/>
            <a:ext cx="7835900" cy="15240"/>
          </a:xfrm>
          <a:custGeom>
            <a:avLst/>
            <a:gdLst/>
            <a:ahLst/>
            <a:cxnLst/>
            <a:rect l="l" t="t" r="r" b="b"/>
            <a:pathLst>
              <a:path w="7835900" h="15239">
                <a:moveTo>
                  <a:pt x="7835773" y="0"/>
                </a:moveTo>
                <a:lnTo>
                  <a:pt x="0" y="0"/>
                </a:lnTo>
                <a:lnTo>
                  <a:pt x="0" y="15240"/>
                </a:lnTo>
                <a:lnTo>
                  <a:pt x="7835773" y="15240"/>
                </a:lnTo>
                <a:lnTo>
                  <a:pt x="783577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43890" y="1822710"/>
            <a:ext cx="7856220" cy="3910329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 marR="676910">
              <a:lnSpc>
                <a:spcPts val="2740"/>
              </a:lnSpc>
              <a:spcBef>
                <a:spcPts val="305"/>
              </a:spcBef>
            </a:pPr>
            <a:r>
              <a:rPr sz="2400" dirty="0" err="1">
                <a:latin typeface="Georgia"/>
                <a:cs typeface="Georgia"/>
              </a:rPr>
              <a:t>Costituiscono</a:t>
            </a:r>
            <a:r>
              <a:rPr sz="2400" spc="-65" dirty="0">
                <a:latin typeface="Georgia"/>
                <a:cs typeface="Georgia"/>
              </a:rPr>
              <a:t> </a:t>
            </a:r>
            <a:r>
              <a:rPr lang="it-IT" sz="2400" spc="-65" dirty="0">
                <a:latin typeface="Georgia"/>
                <a:cs typeface="Georgia"/>
              </a:rPr>
              <a:t>certamente </a:t>
            </a:r>
            <a:r>
              <a:rPr sz="2400" dirty="0" err="1">
                <a:latin typeface="Georgia"/>
                <a:cs typeface="Georgia"/>
              </a:rPr>
              <a:t>principi</a:t>
            </a:r>
            <a:r>
              <a:rPr sz="2400" spc="-6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di</a:t>
            </a:r>
            <a:r>
              <a:rPr sz="2400" spc="-8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ordine</a:t>
            </a:r>
            <a:r>
              <a:rPr sz="2400" spc="-8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pubblico</a:t>
            </a:r>
            <a:r>
              <a:rPr sz="2400" spc="-7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europeo</a:t>
            </a:r>
            <a:r>
              <a:rPr sz="2400" spc="-80" dirty="0">
                <a:latin typeface="Georgia"/>
                <a:cs typeface="Georgia"/>
              </a:rPr>
              <a:t> </a:t>
            </a:r>
            <a:r>
              <a:rPr sz="2400" spc="-25" dirty="0">
                <a:latin typeface="Georgia"/>
                <a:cs typeface="Georgia"/>
              </a:rPr>
              <a:t>in </a:t>
            </a:r>
            <a:r>
              <a:rPr sz="2400" dirty="0">
                <a:latin typeface="Georgia"/>
                <a:cs typeface="Georgia"/>
              </a:rPr>
              <a:t>senso</a:t>
            </a:r>
            <a:r>
              <a:rPr sz="2400" spc="-4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stretto</a:t>
            </a:r>
            <a:r>
              <a:rPr sz="2400" spc="-45" dirty="0">
                <a:latin typeface="Georgia"/>
                <a:cs typeface="Georgia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Georgia"/>
                <a:cs typeface="Georgia"/>
              </a:rPr>
              <a:t>l’autonomia</a:t>
            </a:r>
            <a:r>
              <a:rPr sz="2400" spc="-5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Georgia"/>
                <a:cs typeface="Georgia"/>
              </a:rPr>
              <a:t>testamentaria</a:t>
            </a:r>
            <a:r>
              <a:rPr sz="2400" spc="-5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e</a:t>
            </a:r>
            <a:r>
              <a:rPr sz="2400" spc="-55" dirty="0"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la</a:t>
            </a:r>
            <a:r>
              <a:rPr sz="2400" spc="4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libertà</a:t>
            </a:r>
            <a:r>
              <a:rPr sz="2400" spc="-5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spc="-25" dirty="0">
                <a:solidFill>
                  <a:srgbClr val="FF0000"/>
                </a:solidFill>
                <a:latin typeface="Georgia"/>
                <a:cs typeface="Georgia"/>
              </a:rPr>
              <a:t>di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redigere</a:t>
            </a:r>
            <a:r>
              <a:rPr sz="2400" spc="-10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Georgia"/>
                <a:cs typeface="Georgia"/>
              </a:rPr>
              <a:t>testamento</a:t>
            </a:r>
            <a:r>
              <a:rPr sz="2400" spc="-10" dirty="0">
                <a:latin typeface="Georgia"/>
                <a:cs typeface="Georgia"/>
              </a:rPr>
              <a:t>.</a:t>
            </a:r>
            <a:endParaRPr sz="2400" dirty="0">
              <a:latin typeface="Georgia"/>
              <a:cs typeface="Georgia"/>
            </a:endParaRPr>
          </a:p>
          <a:p>
            <a:pPr marL="12700" marR="12065">
              <a:lnSpc>
                <a:spcPts val="2740"/>
              </a:lnSpc>
              <a:spcBef>
                <a:spcPts val="1555"/>
              </a:spcBef>
            </a:pP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Con</a:t>
            </a:r>
            <a:r>
              <a:rPr sz="2400" spc="1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riguardo,</a:t>
            </a:r>
            <a:r>
              <a:rPr sz="2400" spc="2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invece,</a:t>
            </a:r>
            <a:r>
              <a:rPr sz="2400" spc="4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al</a:t>
            </a:r>
            <a:r>
              <a:rPr sz="2400" spc="2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divieto</a:t>
            </a:r>
            <a:r>
              <a:rPr sz="2400" spc="2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dei</a:t>
            </a:r>
            <a:r>
              <a:rPr sz="2400" spc="1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patti</a:t>
            </a:r>
            <a:r>
              <a:rPr sz="2400" spc="1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successori</a:t>
            </a:r>
            <a:r>
              <a:rPr sz="2400" spc="1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di</a:t>
            </a:r>
            <a:r>
              <a:rPr sz="2400" spc="1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spc="-20" dirty="0">
                <a:solidFill>
                  <a:srgbClr val="FF0000"/>
                </a:solidFill>
                <a:latin typeface="Georgia"/>
                <a:cs typeface="Georgia"/>
              </a:rPr>
              <a:t>tipo </a:t>
            </a:r>
            <a:r>
              <a:rPr sz="24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istitutivo,</a:t>
            </a:r>
            <a:r>
              <a:rPr sz="2400" u="sng" spc="-5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il</a:t>
            </a:r>
            <a:r>
              <a:rPr sz="2400" u="sng" spc="-4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discorso</a:t>
            </a:r>
            <a:r>
              <a:rPr sz="2400" u="sng" spc="-5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si</a:t>
            </a:r>
            <a:r>
              <a:rPr sz="2400" u="sng" spc="-5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mostra</a:t>
            </a:r>
            <a:r>
              <a:rPr sz="2400" u="sng" spc="-5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più</a:t>
            </a:r>
            <a:r>
              <a:rPr sz="2400" u="sng" spc="-4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articolato.</a:t>
            </a:r>
            <a:endParaRPr sz="2400" dirty="0">
              <a:latin typeface="Georgia"/>
              <a:cs typeface="Georgia"/>
            </a:endParaRPr>
          </a:p>
          <a:p>
            <a:pPr marL="12700" marR="5080" algn="just">
              <a:lnSpc>
                <a:spcPct val="94600"/>
              </a:lnSpc>
              <a:spcBef>
                <a:spcPts val="1500"/>
              </a:spcBef>
            </a:pPr>
            <a:r>
              <a:rPr sz="2400" dirty="0">
                <a:solidFill>
                  <a:schemeClr val="tx1"/>
                </a:solidFill>
                <a:latin typeface="Georgia"/>
                <a:cs typeface="Georgia"/>
              </a:rPr>
              <a:t>La</a:t>
            </a:r>
            <a:r>
              <a:rPr sz="2400" spc="260" dirty="0">
                <a:solidFill>
                  <a:schemeClr val="tx1"/>
                </a:solidFill>
                <a:latin typeface="Georgia"/>
                <a:cs typeface="Georgia"/>
              </a:rPr>
              <a:t>  </a:t>
            </a:r>
            <a:r>
              <a:rPr sz="2400" dirty="0">
                <a:solidFill>
                  <a:schemeClr val="tx1"/>
                </a:solidFill>
                <a:latin typeface="Georgia"/>
                <a:cs typeface="Georgia"/>
              </a:rPr>
              <a:t>disamina</a:t>
            </a:r>
            <a:r>
              <a:rPr sz="2400" spc="260" dirty="0">
                <a:solidFill>
                  <a:schemeClr val="tx1"/>
                </a:solidFill>
                <a:latin typeface="Georgia"/>
                <a:cs typeface="Georgia"/>
              </a:rPr>
              <a:t>  </a:t>
            </a:r>
            <a:r>
              <a:rPr sz="2400" dirty="0">
                <a:solidFill>
                  <a:schemeClr val="tx1"/>
                </a:solidFill>
                <a:latin typeface="Georgia"/>
                <a:cs typeface="Georgia"/>
              </a:rPr>
              <a:t>comparatistica</a:t>
            </a:r>
            <a:r>
              <a:rPr sz="2400" spc="275" dirty="0">
                <a:solidFill>
                  <a:schemeClr val="tx1"/>
                </a:solidFill>
                <a:latin typeface="Georgia"/>
                <a:cs typeface="Georgia"/>
              </a:rPr>
              <a:t>  </a:t>
            </a:r>
            <a:r>
              <a:rPr sz="2400" dirty="0">
                <a:solidFill>
                  <a:schemeClr val="tx1"/>
                </a:solidFill>
                <a:latin typeface="Georgia"/>
                <a:cs typeface="Georgia"/>
              </a:rPr>
              <a:t>rivela</a:t>
            </a:r>
            <a:r>
              <a:rPr sz="2400" spc="260" dirty="0">
                <a:solidFill>
                  <a:schemeClr val="tx1"/>
                </a:solidFill>
                <a:latin typeface="Georgia"/>
                <a:cs typeface="Georgia"/>
              </a:rPr>
              <a:t>  </a:t>
            </a:r>
            <a:r>
              <a:rPr sz="2400" dirty="0">
                <a:solidFill>
                  <a:schemeClr val="tx1"/>
                </a:solidFill>
                <a:latin typeface="Georgia"/>
                <a:cs typeface="Georgia"/>
              </a:rPr>
              <a:t>che</a:t>
            </a:r>
            <a:r>
              <a:rPr sz="2400" spc="260" dirty="0">
                <a:solidFill>
                  <a:schemeClr val="tx1"/>
                </a:solidFill>
                <a:latin typeface="Georgia"/>
                <a:cs typeface="Georgia"/>
              </a:rPr>
              <a:t>  </a:t>
            </a:r>
            <a:r>
              <a:rPr sz="2400" dirty="0">
                <a:solidFill>
                  <a:schemeClr val="tx1"/>
                </a:solidFill>
                <a:latin typeface="Georgia"/>
                <a:cs typeface="Georgia"/>
              </a:rPr>
              <a:t>il</a:t>
            </a:r>
            <a:r>
              <a:rPr sz="2400" spc="280" dirty="0">
                <a:solidFill>
                  <a:schemeClr val="tx1"/>
                </a:solidFill>
                <a:latin typeface="Georgia"/>
                <a:cs typeface="Georgia"/>
              </a:rPr>
              <a:t>  </a:t>
            </a:r>
            <a:r>
              <a:rPr sz="2400" dirty="0">
                <a:solidFill>
                  <a:schemeClr val="tx1"/>
                </a:solidFill>
                <a:latin typeface="Georgia"/>
                <a:cs typeface="Georgia"/>
              </a:rPr>
              <a:t>quadro,</a:t>
            </a:r>
            <a:r>
              <a:rPr sz="2400" spc="270" dirty="0">
                <a:solidFill>
                  <a:schemeClr val="tx1"/>
                </a:solidFill>
                <a:latin typeface="Georgia"/>
                <a:cs typeface="Georgia"/>
              </a:rPr>
              <a:t>  </a:t>
            </a:r>
            <a:r>
              <a:rPr sz="2400" spc="-25" dirty="0">
                <a:solidFill>
                  <a:schemeClr val="tx1"/>
                </a:solidFill>
                <a:latin typeface="Georgia"/>
                <a:cs typeface="Georgia"/>
              </a:rPr>
              <a:t>in </a:t>
            </a:r>
            <a:r>
              <a:rPr sz="2400" dirty="0">
                <a:solidFill>
                  <a:schemeClr val="tx1"/>
                </a:solidFill>
                <a:latin typeface="Georgia"/>
                <a:cs typeface="Georgia"/>
              </a:rPr>
              <a:t>materia,</a:t>
            </a:r>
            <a:r>
              <a:rPr sz="2400" spc="95" dirty="0">
                <a:solidFill>
                  <a:schemeClr val="tx1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chemeClr val="tx1"/>
                </a:solidFill>
                <a:latin typeface="Georgia"/>
                <a:cs typeface="Georgia"/>
              </a:rPr>
              <a:t>è</a:t>
            </a:r>
            <a:r>
              <a:rPr sz="2400" spc="130" dirty="0">
                <a:solidFill>
                  <a:schemeClr val="tx1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chemeClr val="tx1"/>
                </a:solidFill>
                <a:latin typeface="Georgia"/>
                <a:cs typeface="Georgia"/>
              </a:rPr>
              <a:t>variegato</a:t>
            </a:r>
            <a:r>
              <a:rPr sz="2400" spc="100" dirty="0">
                <a:solidFill>
                  <a:schemeClr val="tx1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chemeClr val="tx1"/>
                </a:solidFill>
                <a:latin typeface="Georgia"/>
                <a:cs typeface="Georgia"/>
              </a:rPr>
              <a:t>tra</a:t>
            </a:r>
            <a:r>
              <a:rPr sz="2400" spc="90" dirty="0">
                <a:solidFill>
                  <a:schemeClr val="tx1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chemeClr val="tx1"/>
                </a:solidFill>
                <a:latin typeface="Georgia"/>
                <a:cs typeface="Georgia"/>
              </a:rPr>
              <a:t>gli</a:t>
            </a:r>
            <a:r>
              <a:rPr sz="2400" spc="95" dirty="0">
                <a:solidFill>
                  <a:schemeClr val="tx1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chemeClr val="tx1"/>
                </a:solidFill>
                <a:latin typeface="Georgia"/>
                <a:cs typeface="Georgia"/>
              </a:rPr>
              <a:t>stessi</a:t>
            </a:r>
            <a:r>
              <a:rPr sz="2400" spc="110" dirty="0">
                <a:solidFill>
                  <a:schemeClr val="tx1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chemeClr val="tx1"/>
                </a:solidFill>
                <a:latin typeface="Georgia"/>
                <a:cs typeface="Georgia"/>
              </a:rPr>
              <a:t>Stati</a:t>
            </a:r>
            <a:r>
              <a:rPr sz="2400" spc="95" dirty="0">
                <a:solidFill>
                  <a:schemeClr val="tx1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chemeClr val="tx1"/>
                </a:solidFill>
                <a:latin typeface="Georgia"/>
                <a:cs typeface="Georgia"/>
              </a:rPr>
              <a:t>membri,</a:t>
            </a:r>
            <a:r>
              <a:rPr sz="2400" spc="100" dirty="0">
                <a:solidFill>
                  <a:schemeClr val="tx1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chemeClr val="tx1"/>
                </a:solidFill>
                <a:latin typeface="Georgia"/>
                <a:cs typeface="Georgia"/>
              </a:rPr>
              <a:t>il</a:t>
            </a:r>
            <a:r>
              <a:rPr sz="2400" spc="105" dirty="0">
                <a:solidFill>
                  <a:schemeClr val="tx1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chemeClr val="tx1"/>
                </a:solidFill>
                <a:latin typeface="Georgia"/>
                <a:cs typeface="Georgia"/>
              </a:rPr>
              <a:t>che</a:t>
            </a:r>
            <a:r>
              <a:rPr sz="2400" spc="95" dirty="0">
                <a:solidFill>
                  <a:schemeClr val="tx1"/>
                </a:solidFill>
                <a:latin typeface="Georgia"/>
                <a:cs typeface="Georgia"/>
              </a:rPr>
              <a:t> </a:t>
            </a:r>
            <a:r>
              <a:rPr sz="2400" spc="-25" dirty="0">
                <a:solidFill>
                  <a:schemeClr val="tx1"/>
                </a:solidFill>
                <a:latin typeface="Georgia"/>
                <a:cs typeface="Georgia"/>
              </a:rPr>
              <a:t>non </a:t>
            </a:r>
            <a:r>
              <a:rPr sz="2400" dirty="0">
                <a:solidFill>
                  <a:schemeClr val="tx1"/>
                </a:solidFill>
                <a:latin typeface="Georgia"/>
                <a:cs typeface="Georgia"/>
              </a:rPr>
              <a:t>consente</a:t>
            </a:r>
            <a:r>
              <a:rPr sz="2400" spc="434" dirty="0">
                <a:solidFill>
                  <a:schemeClr val="tx1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chemeClr val="tx1"/>
                </a:solidFill>
                <a:latin typeface="Georgia"/>
                <a:cs typeface="Georgia"/>
              </a:rPr>
              <a:t>di</a:t>
            </a:r>
            <a:r>
              <a:rPr sz="2400" spc="440" dirty="0">
                <a:solidFill>
                  <a:schemeClr val="tx1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chemeClr val="tx1"/>
                </a:solidFill>
                <a:latin typeface="Georgia"/>
                <a:cs typeface="Georgia"/>
              </a:rPr>
              <a:t>affermare</a:t>
            </a:r>
            <a:r>
              <a:rPr sz="2400" spc="434" dirty="0">
                <a:solidFill>
                  <a:schemeClr val="tx1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chemeClr val="tx1"/>
                </a:solidFill>
                <a:latin typeface="Georgia"/>
                <a:cs typeface="Georgia"/>
              </a:rPr>
              <a:t>che</a:t>
            </a:r>
            <a:r>
              <a:rPr sz="2400" spc="465" dirty="0">
                <a:solidFill>
                  <a:schemeClr val="tx1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chemeClr val="tx1"/>
                </a:solidFill>
                <a:latin typeface="Georgia"/>
                <a:cs typeface="Georgia"/>
              </a:rPr>
              <a:t>il</a:t>
            </a:r>
            <a:r>
              <a:rPr sz="2400" spc="430" dirty="0">
                <a:solidFill>
                  <a:schemeClr val="tx1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chemeClr val="tx1"/>
                </a:solidFill>
                <a:latin typeface="Georgia"/>
                <a:cs typeface="Georgia"/>
              </a:rPr>
              <a:t>divieto</a:t>
            </a:r>
            <a:r>
              <a:rPr sz="2400" spc="425" dirty="0">
                <a:solidFill>
                  <a:schemeClr val="tx1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chemeClr val="tx1"/>
                </a:solidFill>
                <a:latin typeface="Georgia"/>
                <a:cs typeface="Georgia"/>
              </a:rPr>
              <a:t>dei</a:t>
            </a:r>
            <a:r>
              <a:rPr sz="2400" spc="440" dirty="0">
                <a:solidFill>
                  <a:schemeClr val="tx1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chemeClr val="tx1"/>
                </a:solidFill>
                <a:latin typeface="Georgia"/>
                <a:cs typeface="Georgia"/>
              </a:rPr>
              <a:t>patti</a:t>
            </a:r>
            <a:r>
              <a:rPr sz="2400" spc="415" dirty="0">
                <a:solidFill>
                  <a:schemeClr val="tx1"/>
                </a:solidFill>
                <a:latin typeface="Georgia"/>
                <a:cs typeface="Georgia"/>
              </a:rPr>
              <a:t> </a:t>
            </a:r>
            <a:r>
              <a:rPr sz="2400" spc="-10" dirty="0">
                <a:solidFill>
                  <a:schemeClr val="tx1"/>
                </a:solidFill>
                <a:latin typeface="Georgia"/>
                <a:cs typeface="Georgia"/>
              </a:rPr>
              <a:t>successori </a:t>
            </a:r>
            <a:r>
              <a:rPr sz="2400" dirty="0">
                <a:solidFill>
                  <a:schemeClr val="tx1"/>
                </a:solidFill>
                <a:latin typeface="Georgia"/>
                <a:cs typeface="Georgia"/>
              </a:rPr>
              <a:t>possa</a:t>
            </a:r>
            <a:r>
              <a:rPr sz="2400" spc="240" dirty="0">
                <a:solidFill>
                  <a:schemeClr val="tx1"/>
                </a:solidFill>
                <a:latin typeface="Georgia"/>
                <a:cs typeface="Georgia"/>
              </a:rPr>
              <a:t>  </a:t>
            </a:r>
            <a:r>
              <a:rPr sz="2400" dirty="0">
                <a:solidFill>
                  <a:schemeClr val="tx1"/>
                </a:solidFill>
                <a:latin typeface="Georgia"/>
                <a:cs typeface="Georgia"/>
              </a:rPr>
              <a:t>già</a:t>
            </a:r>
            <a:r>
              <a:rPr sz="2400" spc="250" dirty="0">
                <a:solidFill>
                  <a:schemeClr val="tx1"/>
                </a:solidFill>
                <a:latin typeface="Georgia"/>
                <a:cs typeface="Georgia"/>
              </a:rPr>
              <a:t>  </a:t>
            </a:r>
            <a:r>
              <a:rPr sz="2400" dirty="0">
                <a:solidFill>
                  <a:schemeClr val="tx1"/>
                </a:solidFill>
                <a:latin typeface="Georgia"/>
                <a:cs typeface="Georgia"/>
              </a:rPr>
              <a:t>costituire</a:t>
            </a:r>
            <a:r>
              <a:rPr sz="2400" spc="245" dirty="0">
                <a:solidFill>
                  <a:schemeClr val="tx1"/>
                </a:solidFill>
                <a:latin typeface="Georgia"/>
                <a:cs typeface="Georgia"/>
              </a:rPr>
              <a:t>  </a:t>
            </a:r>
            <a:r>
              <a:rPr sz="2400" dirty="0">
                <a:solidFill>
                  <a:schemeClr val="tx1"/>
                </a:solidFill>
                <a:latin typeface="Georgia"/>
                <a:cs typeface="Georgia"/>
              </a:rPr>
              <a:t>un</a:t>
            </a:r>
            <a:r>
              <a:rPr sz="2400" spc="240" dirty="0">
                <a:solidFill>
                  <a:schemeClr val="tx1"/>
                </a:solidFill>
                <a:latin typeface="Georgia"/>
                <a:cs typeface="Georgia"/>
              </a:rPr>
              <a:t>  </a:t>
            </a:r>
            <a:r>
              <a:rPr sz="2400" dirty="0">
                <a:solidFill>
                  <a:schemeClr val="tx1"/>
                </a:solidFill>
                <a:latin typeface="Georgia"/>
                <a:cs typeface="Georgia"/>
              </a:rPr>
              <a:t>principio</a:t>
            </a:r>
            <a:r>
              <a:rPr sz="2400" spc="245" dirty="0">
                <a:solidFill>
                  <a:schemeClr val="tx1"/>
                </a:solidFill>
                <a:latin typeface="Georgia"/>
                <a:cs typeface="Georgia"/>
              </a:rPr>
              <a:t>  </a:t>
            </a:r>
            <a:r>
              <a:rPr sz="2400" dirty="0">
                <a:solidFill>
                  <a:schemeClr val="tx1"/>
                </a:solidFill>
                <a:latin typeface="Georgia"/>
                <a:cs typeface="Georgia"/>
              </a:rPr>
              <a:t>di</a:t>
            </a:r>
            <a:r>
              <a:rPr sz="2400" spc="245" dirty="0">
                <a:solidFill>
                  <a:schemeClr val="tx1"/>
                </a:solidFill>
                <a:latin typeface="Georgia"/>
                <a:cs typeface="Georgia"/>
              </a:rPr>
              <a:t>  </a:t>
            </a:r>
            <a:r>
              <a:rPr sz="2400" dirty="0">
                <a:solidFill>
                  <a:schemeClr val="tx1"/>
                </a:solidFill>
                <a:latin typeface="Georgia"/>
                <a:cs typeface="Georgia"/>
              </a:rPr>
              <a:t>ordine</a:t>
            </a:r>
            <a:r>
              <a:rPr sz="2400" spc="235" dirty="0">
                <a:solidFill>
                  <a:schemeClr val="tx1"/>
                </a:solidFill>
                <a:latin typeface="Georgia"/>
                <a:cs typeface="Georgia"/>
              </a:rPr>
              <a:t>  </a:t>
            </a:r>
            <a:r>
              <a:rPr sz="2400" spc="-10" dirty="0">
                <a:solidFill>
                  <a:schemeClr val="tx1"/>
                </a:solidFill>
                <a:latin typeface="Georgia"/>
                <a:cs typeface="Georgia"/>
              </a:rPr>
              <a:t>pubblico </a:t>
            </a:r>
            <a:r>
              <a:rPr sz="2400" u="sng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europeo</a:t>
            </a:r>
            <a:r>
              <a:rPr sz="2400" u="sng" spc="-65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in</a:t>
            </a:r>
            <a:r>
              <a:rPr sz="2400" u="sng" spc="-65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senso</a:t>
            </a:r>
            <a:r>
              <a:rPr sz="2400" u="sng" spc="-40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spc="-10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stretto.</a:t>
            </a:r>
            <a:r>
              <a:rPr lang="it-IT" sz="2400" u="sng" spc="-10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TUTTAVIA……..vedi oltre</a:t>
            </a:r>
            <a:endParaRPr sz="2400" dirty="0">
              <a:solidFill>
                <a:schemeClr val="tx1"/>
              </a:solidFill>
              <a:latin typeface="Georgia"/>
              <a:cs typeface="Georgi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28600" y="6419088"/>
            <a:ext cx="1829435" cy="6350"/>
          </a:xfrm>
          <a:custGeom>
            <a:avLst/>
            <a:gdLst/>
            <a:ahLst/>
            <a:cxnLst/>
            <a:rect l="l" t="t" r="r" b="b"/>
            <a:pathLst>
              <a:path w="1829435" h="6350">
                <a:moveTo>
                  <a:pt x="1829435" y="0"/>
                </a:moveTo>
                <a:lnTo>
                  <a:pt x="0" y="0"/>
                </a:lnTo>
                <a:lnTo>
                  <a:pt x="0" y="6096"/>
                </a:lnTo>
                <a:lnTo>
                  <a:pt x="1829435" y="6096"/>
                </a:lnTo>
                <a:lnTo>
                  <a:pt x="182943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9094A0F7-38BA-5EDC-2683-3609C86C344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25</a:t>
            </a:fld>
            <a:endParaRPr lang="it-IT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015663"/>
          </a:xfrm>
        </p:spPr>
        <p:txBody>
          <a:bodyPr/>
          <a:lstStyle/>
          <a:p>
            <a:pPr algn="ctr"/>
            <a:r>
              <a:rPr lang="it-IT" dirty="0"/>
              <a:t>Altri strumenti </a:t>
            </a:r>
            <a:r>
              <a:rPr dirty="0" err="1"/>
              <a:t>alternativi</a:t>
            </a:r>
            <a:r>
              <a:rPr dirty="0"/>
              <a:t> </a:t>
            </a:r>
            <a:br>
              <a:rPr lang="it-IT" dirty="0"/>
            </a:br>
            <a:br>
              <a:rPr lang="it-IT" dirty="0"/>
            </a:br>
            <a:r>
              <a:rPr dirty="0"/>
              <a:t>al </a:t>
            </a:r>
            <a:r>
              <a:rPr dirty="0" err="1"/>
              <a:t>testamento</a:t>
            </a:r>
            <a:r>
              <a:rPr dirty="0"/>
              <a:t> e al </a:t>
            </a:r>
            <a:r>
              <a:rPr dirty="0" err="1"/>
              <a:t>patto</a:t>
            </a:r>
            <a:r>
              <a:rPr dirty="0"/>
              <a:t> di </a:t>
            </a:r>
            <a:r>
              <a:rPr dirty="0" err="1"/>
              <a:t>famiglia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738664"/>
          </a:xfrm>
        </p:spPr>
        <p:txBody>
          <a:bodyPr/>
          <a:lstStyle/>
          <a:p>
            <a:r>
              <a:rPr dirty="0" err="1"/>
              <a:t>Sintesi</a:t>
            </a:r>
            <a:r>
              <a:rPr dirty="0"/>
              <a:t> </a:t>
            </a:r>
            <a:r>
              <a:rPr dirty="0" err="1"/>
              <a:t>comparativa</a:t>
            </a:r>
            <a:endParaRPr lang="it-IT" dirty="0"/>
          </a:p>
          <a:p>
            <a:r>
              <a:rPr lang="it-IT" dirty="0"/>
              <a:t>E rinvio </a:t>
            </a:r>
            <a:endParaRPr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169600B-6741-4547-86A7-2E935D736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366"/>
            <a:ext cx="8229600" cy="693722"/>
          </a:xfrm>
        </p:spPr>
        <p:txBody>
          <a:bodyPr>
            <a:normAutofit fontScale="90000"/>
          </a:bodyPr>
          <a:lstStyle/>
          <a:p>
            <a:pPr algn="ctr"/>
            <a:br>
              <a:rPr lang="it-IT" dirty="0"/>
            </a:br>
            <a:r>
              <a:rPr lang="it-IT" sz="3100" dirty="0"/>
              <a:t>Strumenti para-successori</a:t>
            </a:r>
            <a:br>
              <a:rPr lang="it-IT" dirty="0"/>
            </a:br>
            <a:endParaRPr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2494531"/>
              </p:ext>
            </p:extLst>
          </p:nvPr>
        </p:nvGraphicFramePr>
        <p:xfrm>
          <a:off x="457200" y="1043940"/>
          <a:ext cx="8229600" cy="533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0811">
                <a:tc>
                  <a:txBody>
                    <a:bodyPr/>
                    <a:lstStyle/>
                    <a:p>
                      <a:r>
                        <a:t>Strumento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Caratteristiche e limiti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9405">
                <a:tc>
                  <a:txBody>
                    <a:bodyPr/>
                    <a:lstStyle/>
                    <a:p>
                      <a:r>
                        <a:t>Donazione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 err="1"/>
                        <a:t>Trasferimento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immediato</a:t>
                      </a:r>
                      <a:r>
                        <a:rPr dirty="0"/>
                        <a:t>; </a:t>
                      </a:r>
                      <a:r>
                        <a:rPr dirty="0" err="1"/>
                        <a:t>può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essere</a:t>
                      </a:r>
                      <a:r>
                        <a:rPr dirty="0"/>
                        <a:t> con riserva di </a:t>
                      </a:r>
                      <a:r>
                        <a:rPr dirty="0" err="1"/>
                        <a:t>usufrutto</a:t>
                      </a:r>
                      <a:r>
                        <a:rPr dirty="0"/>
                        <a:t>, con </a:t>
                      </a:r>
                      <a:r>
                        <a:rPr dirty="0" err="1"/>
                        <a:t>oneri</a:t>
                      </a:r>
                      <a:r>
                        <a:rPr dirty="0"/>
                        <a:t> (</a:t>
                      </a:r>
                      <a:r>
                        <a:rPr dirty="0" err="1"/>
                        <a:t>modale</a:t>
                      </a:r>
                      <a:r>
                        <a:rPr dirty="0"/>
                        <a:t>) o con </a:t>
                      </a:r>
                      <a:r>
                        <a:rPr dirty="0" err="1"/>
                        <a:t>condizione</a:t>
                      </a:r>
                      <a:r>
                        <a:rPr dirty="0"/>
                        <a:t> di </a:t>
                      </a:r>
                      <a:r>
                        <a:rPr dirty="0" err="1"/>
                        <a:t>reversibilità</a:t>
                      </a:r>
                      <a:r>
                        <a:rPr dirty="0"/>
                        <a:t> (art. 791 c.c.). Deve </a:t>
                      </a:r>
                      <a:r>
                        <a:rPr dirty="0" err="1"/>
                        <a:t>rispettare</a:t>
                      </a:r>
                      <a:r>
                        <a:rPr dirty="0"/>
                        <a:t> la quota di </a:t>
                      </a:r>
                      <a:r>
                        <a:rPr dirty="0" err="1"/>
                        <a:t>legittima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0811">
                <a:tc>
                  <a:txBody>
                    <a:bodyPr/>
                    <a:lstStyle/>
                    <a:p>
                      <a:r>
                        <a:rPr dirty="0" err="1"/>
                        <a:t>Donazione</a:t>
                      </a:r>
                      <a:r>
                        <a:rPr dirty="0"/>
                        <a:t> con riserva di </a:t>
                      </a:r>
                      <a:r>
                        <a:rPr dirty="0" err="1"/>
                        <a:t>disporre</a:t>
                      </a:r>
                      <a:r>
                        <a:rPr dirty="0"/>
                        <a:t> (art. 790 c.c.)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Il donante si riserva la possibilità di disporre nuovamente del bene.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1081">
                <a:tc>
                  <a:txBody>
                    <a:bodyPr/>
                    <a:lstStyle/>
                    <a:p>
                      <a:r>
                        <a:t>Patto di famiglia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Trasferimento di azienda/partecipazioni a discendenti, con liquidazione degli altri legittimari. Strumento eccezionale rispetto al divieto dei patti successori.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0811">
                <a:tc>
                  <a:txBody>
                    <a:bodyPr/>
                    <a:lstStyle/>
                    <a:p>
                      <a:r>
                        <a:rPr dirty="0"/>
                        <a:t>Trust e </a:t>
                      </a:r>
                      <a:r>
                        <a:rPr dirty="0" err="1"/>
                        <a:t>atti</a:t>
                      </a:r>
                      <a:r>
                        <a:rPr dirty="0"/>
                        <a:t> di </a:t>
                      </a:r>
                      <a:r>
                        <a:rPr dirty="0" err="1"/>
                        <a:t>destinazione</a:t>
                      </a:r>
                      <a:r>
                        <a:rPr dirty="0"/>
                        <a:t> (art. 2645-ter c.c.)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Vincolo di beni a scopi/fini meritevoli. Devono rispettare la legittima.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61081">
                <a:tc>
                  <a:txBody>
                    <a:bodyPr/>
                    <a:lstStyle/>
                    <a:p>
                      <a:r>
                        <a:t>Fondazione e fondo patrimoniale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 err="1"/>
                        <a:t>Destinazione</a:t>
                      </a:r>
                      <a:r>
                        <a:rPr dirty="0"/>
                        <a:t> di </a:t>
                      </a:r>
                      <a:r>
                        <a:rPr dirty="0" err="1"/>
                        <a:t>beni</a:t>
                      </a:r>
                      <a:r>
                        <a:rPr dirty="0"/>
                        <a:t> a </a:t>
                      </a:r>
                      <a:r>
                        <a:rPr dirty="0" err="1"/>
                        <a:t>scopi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familiari</a:t>
                      </a:r>
                      <a:r>
                        <a:rPr dirty="0"/>
                        <a:t> o </a:t>
                      </a:r>
                      <a:r>
                        <a:rPr dirty="0" err="1"/>
                        <a:t>ideali</a:t>
                      </a:r>
                      <a:r>
                        <a:rPr dirty="0"/>
                        <a:t>. Fondo </a:t>
                      </a:r>
                      <a:r>
                        <a:rPr dirty="0" err="1"/>
                        <a:t>patrimoniale</a:t>
                      </a:r>
                      <a:r>
                        <a:rPr dirty="0"/>
                        <a:t>: tutela </a:t>
                      </a:r>
                      <a:r>
                        <a:rPr dirty="0" err="1"/>
                        <a:t>dai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debiti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estranei</a:t>
                      </a:r>
                      <a:r>
                        <a:rPr dirty="0"/>
                        <a:t> ai </a:t>
                      </a:r>
                      <a:r>
                        <a:rPr dirty="0" err="1"/>
                        <a:t>bisogni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familiari</a:t>
                      </a:r>
                      <a:r>
                        <a:rPr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D94BF73D-F11E-F11B-EE81-60F3337828C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27</a:t>
            </a:fld>
            <a:endParaRPr lang="it-IT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4666"/>
            <a:ext cx="8229600" cy="1180671"/>
          </a:xfrm>
        </p:spPr>
        <p:txBody>
          <a:bodyPr>
            <a:normAutofit/>
          </a:bodyPr>
          <a:lstStyle/>
          <a:p>
            <a:pPr algn="ctr"/>
            <a:br>
              <a:rPr lang="it-IT" dirty="0"/>
            </a:br>
            <a:r>
              <a:rPr lang="it-IT" sz="2800" dirty="0"/>
              <a:t>Strumenti societari alternativi  al patto di famiglia</a:t>
            </a:r>
            <a:br>
              <a:rPr lang="it-IT" dirty="0"/>
            </a:br>
            <a:endParaRPr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28940"/>
              </p:ext>
            </p:extLst>
          </p:nvPr>
        </p:nvGraphicFramePr>
        <p:xfrm>
          <a:off x="457200" y="1295400"/>
          <a:ext cx="8229600" cy="5251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7828">
                <a:tc>
                  <a:txBody>
                    <a:bodyPr/>
                    <a:lstStyle/>
                    <a:p>
                      <a:r>
                        <a:t>Strumento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Caratteristiche e limiti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7828">
                <a:tc>
                  <a:txBody>
                    <a:bodyPr/>
                    <a:lstStyle/>
                    <a:p>
                      <a:r>
                        <a:t>Holding familiare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Accentramento delle partecipazioni per governance unitaria. Rischio cassaforte improduttiva.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7828">
                <a:tc>
                  <a:txBody>
                    <a:bodyPr/>
                    <a:lstStyle/>
                    <a:p>
                      <a:r>
                        <a:t>Società semplice (s.s.)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 err="1"/>
                        <a:t>Contenitore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patrimoniale</a:t>
                      </a:r>
                      <a:r>
                        <a:rPr dirty="0"/>
                        <a:t> per </a:t>
                      </a:r>
                      <a:r>
                        <a:rPr dirty="0" err="1"/>
                        <a:t>immobili</a:t>
                      </a:r>
                      <a:r>
                        <a:rPr dirty="0"/>
                        <a:t>/</a:t>
                      </a:r>
                      <a:r>
                        <a:rPr dirty="0" err="1"/>
                        <a:t>partecipazioni</a:t>
                      </a:r>
                      <a:r>
                        <a:rPr dirty="0"/>
                        <a:t>. </a:t>
                      </a:r>
                      <a:r>
                        <a:rPr dirty="0" err="1"/>
                        <a:t>Fiscale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trasparente</a:t>
                      </a:r>
                      <a:r>
                        <a:rPr lang="it-IT" dirty="0"/>
                        <a:t>, </a:t>
                      </a:r>
                      <a:r>
                        <a:rPr dirty="0" err="1"/>
                        <a:t>responsabilità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illimitata</a:t>
                      </a:r>
                      <a:r>
                        <a:rPr lang="it-IT" dirty="0"/>
                        <a:t> (ma 2267 c.c.</a:t>
                      </a:r>
                      <a:r>
                        <a:rPr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7828">
                <a:tc>
                  <a:txBody>
                    <a:bodyPr/>
                    <a:lstStyle/>
                    <a:p>
                      <a:r>
                        <a:rPr dirty="0" err="1"/>
                        <a:t>S.r.l</a:t>
                      </a:r>
                      <a:r>
                        <a:rPr dirty="0"/>
                        <a:t>. </a:t>
                      </a:r>
                      <a:r>
                        <a:rPr dirty="0" err="1"/>
                        <a:t>patrimoniale</a:t>
                      </a:r>
                      <a:r>
                        <a:rPr lang="it-IT" dirty="0"/>
                        <a:t> o finanziaria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 err="1"/>
                        <a:t>Gestione</a:t>
                      </a:r>
                      <a:r>
                        <a:rPr dirty="0"/>
                        <a:t> di </a:t>
                      </a:r>
                      <a:r>
                        <a:rPr dirty="0" err="1"/>
                        <a:t>beni</a:t>
                      </a:r>
                      <a:r>
                        <a:rPr dirty="0"/>
                        <a:t> in forma </a:t>
                      </a:r>
                      <a:r>
                        <a:rPr dirty="0" err="1"/>
                        <a:t>societaria</a:t>
                      </a:r>
                      <a:r>
                        <a:rPr dirty="0"/>
                        <a:t>. </a:t>
                      </a:r>
                      <a:r>
                        <a:rPr dirty="0" err="1"/>
                        <a:t>Responsabilità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limitata</a:t>
                      </a:r>
                      <a:r>
                        <a:rPr dirty="0"/>
                        <a:t>. </a:t>
                      </a:r>
                      <a:r>
                        <a:rPr dirty="0" err="1"/>
                        <a:t>Contestata</a:t>
                      </a:r>
                      <a:r>
                        <a:rPr dirty="0"/>
                        <a:t> se solo </a:t>
                      </a:r>
                      <a:r>
                        <a:rPr dirty="0" err="1"/>
                        <a:t>cassaforte</a:t>
                      </a:r>
                      <a:r>
                        <a:rPr dirty="0"/>
                        <a:t>.</a:t>
                      </a:r>
                      <a:r>
                        <a:rPr lang="it-IT" dirty="0"/>
                        <a:t> </a:t>
                      </a:r>
                      <a:r>
                        <a:rPr lang="it-IT" u="sng" dirty="0"/>
                        <a:t>Diritti particolari o categorie di quote</a:t>
                      </a:r>
                      <a:endParaRPr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7828">
                <a:tc>
                  <a:txBody>
                    <a:bodyPr/>
                    <a:lstStyle/>
                    <a:p>
                      <a:r>
                        <a:rPr dirty="0"/>
                        <a:t>S.p.A. </a:t>
                      </a:r>
                      <a:r>
                        <a:rPr dirty="0" err="1"/>
                        <a:t>familiare</a:t>
                      </a:r>
                      <a:r>
                        <a:rPr dirty="0"/>
                        <a:t> / </a:t>
                      </a:r>
                      <a:r>
                        <a:rPr dirty="0" err="1"/>
                        <a:t>azioni</a:t>
                      </a:r>
                      <a:r>
                        <a:rPr lang="it-IT" dirty="0"/>
                        <a:t> con 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speciali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Adatta a grandi gruppi. Azioni/quote con diritti particolari. Costosa e complessa.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7828">
                <a:tc>
                  <a:txBody>
                    <a:bodyPr/>
                    <a:lstStyle/>
                    <a:p>
                      <a:r>
                        <a:t>Patti parasociali e clausole statutarie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Regolano prelazione, gradimento, voto, consolidazione. Efficacia obbligatoria e durata max 5 anni.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7832">
                <a:tc>
                  <a:txBody>
                    <a:bodyPr/>
                    <a:lstStyle/>
                    <a:p>
                      <a:r>
                        <a:rPr dirty="0"/>
                        <a:t>Società benefit / </a:t>
                      </a:r>
                      <a:r>
                        <a:rPr dirty="0" err="1"/>
                        <a:t>fondazioni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azioniste</a:t>
                      </a:r>
                      <a:r>
                        <a:rPr lang="it-IT" dirty="0"/>
                        <a:t>/quotiste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 err="1"/>
                        <a:t>Vincolano</a:t>
                      </a:r>
                      <a:r>
                        <a:rPr dirty="0"/>
                        <a:t> governance a </a:t>
                      </a:r>
                      <a:r>
                        <a:rPr dirty="0" err="1"/>
                        <a:t>valori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condivisi</a:t>
                      </a:r>
                      <a:r>
                        <a:rPr dirty="0"/>
                        <a:t>. </a:t>
                      </a:r>
                      <a:r>
                        <a:rPr dirty="0" err="1"/>
                        <a:t>Stabilità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patrimoniale</a:t>
                      </a:r>
                      <a:r>
                        <a:rPr dirty="0"/>
                        <a:t> e </a:t>
                      </a:r>
                      <a:r>
                        <a:rPr dirty="0" err="1"/>
                        <a:t>continuità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valori</a:t>
                      </a:r>
                      <a:r>
                        <a:rPr dirty="0"/>
                        <a:t>, ma </a:t>
                      </a:r>
                      <a:r>
                        <a:rPr dirty="0" err="1"/>
                        <a:t>rigidità</a:t>
                      </a:r>
                      <a:r>
                        <a:rPr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D9584706-1F22-0449-7D8C-B5C8DFB5481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28</a:t>
            </a:fld>
            <a:endParaRPr lang="it-IT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5126" y="295401"/>
            <a:ext cx="592074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0AEEE"/>
                </a:solidFill>
              </a:rPr>
              <a:t>PERCHE’</a:t>
            </a:r>
            <a:r>
              <a:rPr spc="-75" dirty="0">
                <a:solidFill>
                  <a:srgbClr val="00AEEE"/>
                </a:solidFill>
              </a:rPr>
              <a:t> </a:t>
            </a:r>
            <a:r>
              <a:rPr u="sng" spc="-10" dirty="0">
                <a:solidFill>
                  <a:srgbClr val="00AEEE"/>
                </a:solidFill>
                <a:uFill>
                  <a:solidFill>
                    <a:srgbClr val="00AEEE"/>
                  </a:solidFill>
                </a:uFill>
              </a:rPr>
              <a:t> FAVORIRE</a:t>
            </a:r>
            <a:r>
              <a:rPr u="sng" spc="-110" dirty="0">
                <a:solidFill>
                  <a:srgbClr val="00AEEE"/>
                </a:solidFill>
                <a:uFill>
                  <a:solidFill>
                    <a:srgbClr val="00AEEE"/>
                  </a:solidFill>
                </a:uFill>
              </a:rPr>
              <a:t> </a:t>
            </a:r>
            <a:r>
              <a:rPr dirty="0">
                <a:solidFill>
                  <a:srgbClr val="00AEEE"/>
                </a:solidFill>
              </a:rPr>
              <a:t>IL</a:t>
            </a:r>
            <a:r>
              <a:rPr spc="-50" dirty="0">
                <a:solidFill>
                  <a:srgbClr val="00AEEE"/>
                </a:solidFill>
              </a:rPr>
              <a:t> </a:t>
            </a:r>
            <a:r>
              <a:rPr dirty="0">
                <a:solidFill>
                  <a:srgbClr val="00AEEE"/>
                </a:solidFill>
              </a:rPr>
              <a:t>PATTO</a:t>
            </a:r>
            <a:r>
              <a:rPr spc="-60" dirty="0">
                <a:solidFill>
                  <a:srgbClr val="00AEEE"/>
                </a:solidFill>
              </a:rPr>
              <a:t> </a:t>
            </a:r>
            <a:r>
              <a:rPr dirty="0">
                <a:solidFill>
                  <a:srgbClr val="00AEEE"/>
                </a:solidFill>
              </a:rPr>
              <a:t>DI</a:t>
            </a:r>
            <a:r>
              <a:rPr spc="-55" dirty="0">
                <a:solidFill>
                  <a:srgbClr val="00AEEE"/>
                </a:solidFill>
              </a:rPr>
              <a:t> </a:t>
            </a:r>
            <a:r>
              <a:rPr spc="-10" dirty="0">
                <a:solidFill>
                  <a:srgbClr val="00AEEE"/>
                </a:solidFill>
              </a:rPr>
              <a:t>FAMIGLIA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61212" y="899286"/>
            <a:ext cx="7947025" cy="45631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6350" algn="just">
              <a:lnSpc>
                <a:spcPct val="100200"/>
              </a:lnSpc>
              <a:spcBef>
                <a:spcPts val="95"/>
              </a:spcBef>
            </a:pPr>
            <a:r>
              <a:rPr sz="2400" spc="-20" dirty="0">
                <a:latin typeface="Georgia"/>
                <a:cs typeface="Georgia"/>
              </a:rPr>
              <a:t>Perché</a:t>
            </a:r>
            <a:r>
              <a:rPr sz="2400" spc="-15" dirty="0">
                <a:latin typeface="Georgia"/>
                <a:cs typeface="Georgia"/>
              </a:rPr>
              <a:t> è</a:t>
            </a:r>
            <a:r>
              <a:rPr sz="2400" spc="-35" dirty="0">
                <a:latin typeface="Georgia"/>
                <a:cs typeface="Georgia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Georgia"/>
                <a:cs typeface="Georgia"/>
              </a:rPr>
              <a:t>l'UNICO</a:t>
            </a:r>
            <a:r>
              <a:rPr sz="2400" spc="35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spc="-15" dirty="0">
                <a:solidFill>
                  <a:srgbClr val="FF0000"/>
                </a:solidFill>
                <a:latin typeface="Georgia"/>
                <a:cs typeface="Georgia"/>
              </a:rPr>
              <a:t>STRUMENTO</a:t>
            </a:r>
            <a:r>
              <a:rPr sz="2400" spc="-2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spc="-15" dirty="0">
                <a:latin typeface="Georgia"/>
                <a:cs typeface="Georgia"/>
              </a:rPr>
              <a:t>che</a:t>
            </a:r>
            <a:r>
              <a:rPr sz="2400" spc="-40" dirty="0">
                <a:latin typeface="Georgia"/>
                <a:cs typeface="Georgia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Georgia"/>
                <a:cs typeface="Georgia"/>
              </a:rPr>
              <a:t>garantisce</a:t>
            </a:r>
            <a:r>
              <a:rPr sz="2400" spc="-2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la</a:t>
            </a:r>
            <a:r>
              <a:rPr sz="2400" spc="340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stabilità </a:t>
            </a:r>
            <a:r>
              <a:rPr sz="2400" spc="-15" dirty="0">
                <a:latin typeface="Georgia"/>
                <a:cs typeface="Georgia"/>
              </a:rPr>
              <a:t>e</a:t>
            </a:r>
            <a:r>
              <a:rPr sz="2400" spc="-135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la</a:t>
            </a:r>
            <a:r>
              <a:rPr sz="2400" spc="-135" dirty="0">
                <a:latin typeface="Georgia"/>
                <a:cs typeface="Georgia"/>
              </a:rPr>
              <a:t> </a:t>
            </a:r>
            <a:r>
              <a:rPr sz="2400" spc="-5" dirty="0">
                <a:latin typeface="Georgia"/>
                <a:cs typeface="Georgia"/>
              </a:rPr>
              <a:t>continuità</a:t>
            </a:r>
            <a:r>
              <a:rPr sz="2400" spc="-135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dell'azienda,</a:t>
            </a:r>
            <a:r>
              <a:rPr sz="2400" spc="-125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i</a:t>
            </a:r>
            <a:r>
              <a:rPr sz="2400" dirty="0">
                <a:latin typeface="Georgia"/>
                <a:cs typeface="Georgia"/>
              </a:rPr>
              <a:t>n</a:t>
            </a:r>
            <a:r>
              <a:rPr sz="2400" spc="-125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quanto</a:t>
            </a:r>
            <a:r>
              <a:rPr sz="2400" spc="-125" dirty="0">
                <a:latin typeface="Georgia"/>
                <a:cs typeface="Georgia"/>
              </a:rPr>
              <a:t> </a:t>
            </a:r>
            <a:r>
              <a:rPr sz="2400" spc="-5" dirty="0">
                <a:latin typeface="Georgia"/>
                <a:cs typeface="Georgia"/>
              </a:rPr>
              <a:t>ciò</a:t>
            </a:r>
            <a:r>
              <a:rPr sz="2400" spc="-125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che</a:t>
            </a:r>
            <a:r>
              <a:rPr sz="2400" spc="-135" dirty="0">
                <a:latin typeface="Georgia"/>
                <a:cs typeface="Georgia"/>
              </a:rPr>
              <a:t> </a:t>
            </a:r>
            <a:r>
              <a:rPr sz="2400" spc="-15" dirty="0">
                <a:latin typeface="Georgia"/>
                <a:cs typeface="Georgia"/>
              </a:rPr>
              <a:t>è</a:t>
            </a:r>
            <a:r>
              <a:rPr sz="2400" spc="-110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ricevuto</a:t>
            </a:r>
            <a:r>
              <a:rPr sz="2400" spc="-125" dirty="0">
                <a:latin typeface="Georgia"/>
                <a:cs typeface="Georgia"/>
              </a:rPr>
              <a:t> </a:t>
            </a:r>
            <a:r>
              <a:rPr sz="2400" spc="-15" dirty="0">
                <a:latin typeface="Georgia"/>
                <a:cs typeface="Georgia"/>
              </a:rPr>
              <a:t>dall’ assegnatario</a:t>
            </a:r>
            <a:r>
              <a:rPr sz="2400" spc="220" dirty="0"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non</a:t>
            </a:r>
            <a:r>
              <a:rPr sz="2400" spc="229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spc="-15" dirty="0">
                <a:solidFill>
                  <a:srgbClr val="FF0000"/>
                </a:solidFill>
                <a:latin typeface="Georgia"/>
                <a:cs typeface="Georgia"/>
              </a:rPr>
              <a:t>è</a:t>
            </a:r>
            <a:r>
              <a:rPr sz="2400" spc="22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Georgia"/>
                <a:cs typeface="Georgia"/>
              </a:rPr>
              <a:t>soggetto</a:t>
            </a:r>
            <a:r>
              <a:rPr sz="2400" spc="21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spc="-15" dirty="0">
                <a:solidFill>
                  <a:srgbClr val="FF0000"/>
                </a:solidFill>
                <a:latin typeface="Georgia"/>
                <a:cs typeface="Georgia"/>
              </a:rPr>
              <a:t>a</a:t>
            </a:r>
            <a:r>
              <a:rPr sz="2400" spc="20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spc="-15" dirty="0">
                <a:solidFill>
                  <a:srgbClr val="FF0000"/>
                </a:solidFill>
                <a:latin typeface="Georgia"/>
                <a:cs typeface="Georgia"/>
              </a:rPr>
              <a:t>collazione</a:t>
            </a:r>
            <a:r>
              <a:rPr sz="2400" spc="22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spc="-15" dirty="0">
                <a:solidFill>
                  <a:srgbClr val="FF0000"/>
                </a:solidFill>
                <a:latin typeface="Georgia"/>
                <a:cs typeface="Georgia"/>
              </a:rPr>
              <a:t>e</a:t>
            </a:r>
            <a:r>
              <a:rPr sz="2400" spc="22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Georgia"/>
                <a:cs typeface="Georgia"/>
              </a:rPr>
              <a:t>riduzione,</a:t>
            </a:r>
            <a:r>
              <a:rPr sz="2400" spc="28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spc="-15" dirty="0">
                <a:latin typeface="Georgia"/>
                <a:cs typeface="Georgia"/>
              </a:rPr>
              <a:t>ed</a:t>
            </a:r>
            <a:r>
              <a:rPr sz="2400" spc="220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il suo</a:t>
            </a:r>
            <a:r>
              <a:rPr sz="2400" spc="120" dirty="0">
                <a:latin typeface="Georgia"/>
                <a:cs typeface="Georgia"/>
              </a:rPr>
              <a:t> </a:t>
            </a:r>
            <a:r>
              <a:rPr sz="2400" spc="-15" dirty="0">
                <a:solidFill>
                  <a:srgbClr val="FF0000"/>
                </a:solidFill>
                <a:latin typeface="Georgia"/>
                <a:cs typeface="Georgia"/>
              </a:rPr>
              <a:t>valore</a:t>
            </a:r>
            <a:r>
              <a:rPr sz="2400" spc="114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spc="-15" dirty="0">
                <a:latin typeface="Georgia"/>
                <a:cs typeface="Georgia"/>
              </a:rPr>
              <a:t>è</a:t>
            </a:r>
            <a:r>
              <a:rPr sz="2400" spc="110" dirty="0">
                <a:latin typeface="Georgia"/>
                <a:cs typeface="Georgia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Georgia"/>
                <a:cs typeface="Georgia"/>
              </a:rPr>
              <a:t>"cristallizzato</a:t>
            </a:r>
            <a:r>
              <a:rPr sz="2400" spc="-10" dirty="0">
                <a:latin typeface="Georgia"/>
                <a:cs typeface="Georgia"/>
              </a:rPr>
              <a:t>"</a:t>
            </a:r>
            <a:r>
              <a:rPr sz="2400" spc="110" dirty="0">
                <a:latin typeface="Georgia"/>
                <a:cs typeface="Georgia"/>
              </a:rPr>
              <a:t> </a:t>
            </a:r>
            <a:r>
              <a:rPr sz="2400" spc="-15" dirty="0">
                <a:latin typeface="Georgia"/>
                <a:cs typeface="Georgia"/>
              </a:rPr>
              <a:t>al</a:t>
            </a:r>
            <a:r>
              <a:rPr sz="2400" spc="120" dirty="0">
                <a:latin typeface="Georgia"/>
                <a:cs typeface="Georgia"/>
              </a:rPr>
              <a:t> </a:t>
            </a:r>
            <a:r>
              <a:rPr sz="2400" spc="-20" dirty="0">
                <a:latin typeface="Georgia"/>
                <a:cs typeface="Georgia"/>
              </a:rPr>
              <a:t>momento</a:t>
            </a:r>
            <a:r>
              <a:rPr sz="2400" spc="114" dirty="0">
                <a:latin typeface="Georgia"/>
                <a:cs typeface="Georgia"/>
              </a:rPr>
              <a:t> </a:t>
            </a:r>
            <a:r>
              <a:rPr sz="2400" spc="-15" dirty="0">
                <a:latin typeface="Georgia"/>
                <a:cs typeface="Georgia"/>
              </a:rPr>
              <a:t>del</a:t>
            </a:r>
            <a:r>
              <a:rPr sz="2400" spc="120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patto,</a:t>
            </a:r>
            <a:r>
              <a:rPr sz="2400" spc="114" dirty="0">
                <a:latin typeface="Georgia"/>
                <a:cs typeface="Georgia"/>
              </a:rPr>
              <a:t> </a:t>
            </a:r>
            <a:r>
              <a:rPr sz="2400" spc="-15" dirty="0">
                <a:latin typeface="Georgia"/>
                <a:cs typeface="Georgia"/>
              </a:rPr>
              <a:t>così</a:t>
            </a:r>
            <a:r>
              <a:rPr sz="2400" spc="105" dirty="0">
                <a:latin typeface="Georgia"/>
                <a:cs typeface="Georgia"/>
              </a:rPr>
              <a:t> </a:t>
            </a:r>
            <a:r>
              <a:rPr sz="2400" spc="-20" dirty="0">
                <a:latin typeface="Georgia"/>
                <a:cs typeface="Georgia"/>
              </a:rPr>
              <a:t>che</a:t>
            </a:r>
            <a:r>
              <a:rPr sz="2400" spc="-1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non</a:t>
            </a:r>
            <a:r>
              <a:rPr sz="2400" spc="1350" dirty="0">
                <a:latin typeface="Georgia"/>
                <a:cs typeface="Georgia"/>
              </a:rPr>
              <a:t> </a:t>
            </a:r>
            <a:r>
              <a:rPr sz="2400" spc="-15" dirty="0">
                <a:latin typeface="Georgia"/>
                <a:cs typeface="Georgia"/>
              </a:rPr>
              <a:t>sarà</a:t>
            </a:r>
            <a:r>
              <a:rPr sz="2400" spc="1345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oggetto</a:t>
            </a:r>
            <a:r>
              <a:rPr sz="2400" spc="1355" dirty="0">
                <a:latin typeface="Georgia"/>
                <a:cs typeface="Georgia"/>
              </a:rPr>
              <a:t> </a:t>
            </a:r>
            <a:r>
              <a:rPr sz="2400" spc="-15" dirty="0">
                <a:latin typeface="Georgia"/>
                <a:cs typeface="Georgia"/>
              </a:rPr>
              <a:t>d</a:t>
            </a:r>
            <a:r>
              <a:rPr sz="2400" dirty="0">
                <a:latin typeface="Georgia"/>
                <a:cs typeface="Georgia"/>
              </a:rPr>
              <a:t>i</a:t>
            </a:r>
            <a:r>
              <a:rPr sz="2400" spc="1345" dirty="0">
                <a:latin typeface="Georgia"/>
                <a:cs typeface="Georgia"/>
              </a:rPr>
              <a:t> </a:t>
            </a:r>
            <a:r>
              <a:rPr sz="2400" spc="-5" dirty="0">
                <a:latin typeface="Georgia"/>
                <a:cs typeface="Georgia"/>
              </a:rPr>
              <a:t>alcuna</a:t>
            </a:r>
            <a:r>
              <a:rPr sz="2400" spc="1340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ulteriore</a:t>
            </a:r>
            <a:r>
              <a:rPr sz="2400" spc="1345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valutazione</a:t>
            </a:r>
            <a:r>
              <a:rPr sz="2400" spc="1345" dirty="0">
                <a:latin typeface="Georgia"/>
                <a:cs typeface="Georgia"/>
              </a:rPr>
              <a:t> </a:t>
            </a:r>
            <a:r>
              <a:rPr sz="2400" spc="-15" dirty="0">
                <a:latin typeface="Georgia"/>
                <a:cs typeface="Georgia"/>
              </a:rPr>
              <a:t>al</a:t>
            </a:r>
            <a:r>
              <a:rPr sz="2400" spc="-10" dirty="0">
                <a:latin typeface="Georgia"/>
                <a:cs typeface="Georgia"/>
              </a:rPr>
              <a:t> </a:t>
            </a:r>
            <a:r>
              <a:rPr sz="2400" spc="-20" dirty="0">
                <a:latin typeface="Georgia"/>
                <a:cs typeface="Georgia"/>
              </a:rPr>
              <a:t>momento</a:t>
            </a:r>
            <a:r>
              <a:rPr sz="2400" spc="5" dirty="0">
                <a:latin typeface="Georgia"/>
                <a:cs typeface="Georgia"/>
              </a:rPr>
              <a:t> </a:t>
            </a:r>
            <a:r>
              <a:rPr sz="2400" spc="-15" dirty="0">
                <a:latin typeface="Georgia"/>
                <a:cs typeface="Georgia"/>
              </a:rPr>
              <a:t>dell'apertura</a:t>
            </a:r>
            <a:r>
              <a:rPr sz="2400" spc="-10" dirty="0">
                <a:latin typeface="Georgia"/>
                <a:cs typeface="Georgia"/>
              </a:rPr>
              <a:t> </a:t>
            </a:r>
            <a:r>
              <a:rPr sz="2400" spc="-15" dirty="0" err="1">
                <a:latin typeface="Georgia"/>
                <a:cs typeface="Georgia"/>
              </a:rPr>
              <a:t>della</a:t>
            </a:r>
            <a:r>
              <a:rPr sz="2400" spc="-10" dirty="0">
                <a:latin typeface="Georgia"/>
                <a:cs typeface="Georgia"/>
              </a:rPr>
              <a:t> </a:t>
            </a:r>
            <a:r>
              <a:rPr sz="2400" spc="-15" dirty="0" err="1">
                <a:latin typeface="Georgia"/>
                <a:cs typeface="Georgia"/>
              </a:rPr>
              <a:t>successione</a:t>
            </a:r>
            <a:r>
              <a:rPr lang="it-IT" sz="2400" spc="-15" dirty="0">
                <a:latin typeface="Georgia"/>
                <a:cs typeface="Georgia"/>
              </a:rPr>
              <a:t> (STABILITA’)</a:t>
            </a:r>
            <a:r>
              <a:rPr sz="2400" spc="-15" dirty="0">
                <a:latin typeface="Georgia"/>
                <a:cs typeface="Georgia"/>
              </a:rPr>
              <a:t>.</a:t>
            </a:r>
            <a:endParaRPr sz="2400" dirty="0">
              <a:latin typeface="Georgia"/>
              <a:cs typeface="Georgia"/>
            </a:endParaRPr>
          </a:p>
          <a:p>
            <a:pPr marL="3159125">
              <a:lnSpc>
                <a:spcPct val="100000"/>
              </a:lnSpc>
              <a:spcBef>
                <a:spcPts val="525"/>
              </a:spcBef>
            </a:pP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IN</a:t>
            </a:r>
            <a:r>
              <a:rPr sz="2400" spc="-7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ALTRI</a:t>
            </a:r>
            <a:r>
              <a:rPr sz="2400" spc="-5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Georgia"/>
                <a:cs typeface="Georgia"/>
              </a:rPr>
              <a:t>TERMINI</a:t>
            </a:r>
            <a:r>
              <a:rPr sz="2400" spc="-10" dirty="0">
                <a:latin typeface="Georgia"/>
                <a:cs typeface="Georgia"/>
              </a:rPr>
              <a:t>:</a:t>
            </a:r>
            <a:endParaRPr sz="2400" dirty="0">
              <a:latin typeface="Georgia"/>
              <a:cs typeface="Georgia"/>
            </a:endParaRPr>
          </a:p>
          <a:p>
            <a:pPr marL="12700" marR="5080" algn="just">
              <a:lnSpc>
                <a:spcPct val="100299"/>
              </a:lnSpc>
              <a:spcBef>
                <a:spcPts val="570"/>
              </a:spcBef>
            </a:pPr>
            <a:r>
              <a:rPr sz="2400" dirty="0">
                <a:latin typeface="Georgia"/>
                <a:cs typeface="Georgia"/>
              </a:rPr>
              <a:t>«Il</a:t>
            </a:r>
            <a:r>
              <a:rPr sz="2400" spc="5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patto</a:t>
            </a:r>
            <a:r>
              <a:rPr sz="2400" spc="5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di</a:t>
            </a:r>
            <a:r>
              <a:rPr sz="2400" spc="5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famiglia</a:t>
            </a:r>
            <a:r>
              <a:rPr sz="2400" spc="5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si</a:t>
            </a:r>
            <a:r>
              <a:rPr sz="2400" spc="5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caratterizza</a:t>
            </a:r>
            <a:r>
              <a:rPr sz="2400" spc="5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essenzialmente</a:t>
            </a:r>
            <a:r>
              <a:rPr sz="2400" spc="55" dirty="0">
                <a:latin typeface="Georgia"/>
                <a:cs typeface="Georgia"/>
              </a:rPr>
              <a:t>  </a:t>
            </a:r>
            <a:r>
              <a:rPr sz="2400" spc="-25" dirty="0">
                <a:latin typeface="Georgia"/>
                <a:cs typeface="Georgia"/>
              </a:rPr>
              <a:t>per </a:t>
            </a:r>
            <a:r>
              <a:rPr sz="2400" u="sng" dirty="0">
                <a:highlight>
                  <a:srgbClr val="FFFF00"/>
                </a:highlight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l'effetto</a:t>
            </a:r>
            <a:r>
              <a:rPr sz="2400" u="sng" spc="350" dirty="0">
                <a:highlight>
                  <a:srgbClr val="FFFF00"/>
                </a:highlight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 </a:t>
            </a:r>
            <a:r>
              <a:rPr sz="2400" u="sng" dirty="0">
                <a:highlight>
                  <a:srgbClr val="FFFF00"/>
                </a:highlight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preclusivo</a:t>
            </a:r>
            <a:r>
              <a:rPr sz="2400" u="sng" spc="360" dirty="0">
                <a:highlight>
                  <a:srgbClr val="FFFF00"/>
                </a:highlight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di</a:t>
            </a:r>
            <a:r>
              <a:rPr sz="2400" u="sng" spc="35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ogni</a:t>
            </a:r>
            <a:r>
              <a:rPr sz="2400" u="sng" spc="35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possibile</a:t>
            </a:r>
            <a:r>
              <a:rPr sz="2400" u="sng" spc="36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contestazione</a:t>
            </a:r>
            <a:r>
              <a:rPr sz="2400" u="sng" spc="36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 </a:t>
            </a:r>
            <a:r>
              <a:rPr sz="2400" u="sng" spc="-5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e</a:t>
            </a:r>
            <a:r>
              <a:rPr sz="2400" spc="-50" dirty="0">
                <a:latin typeface="Georgia"/>
                <a:cs typeface="Georgia"/>
              </a:rPr>
              <a:t>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revisione</a:t>
            </a:r>
            <a:r>
              <a:rPr sz="2400" u="sng" spc="47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dell'operazione</a:t>
            </a:r>
            <a:r>
              <a:rPr sz="2400" u="sng" spc="459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al</a:t>
            </a:r>
            <a:r>
              <a:rPr sz="2400" u="sng" spc="49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momento</a:t>
            </a:r>
            <a:r>
              <a:rPr sz="2400" u="sng" spc="47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dell'apertura</a:t>
            </a:r>
            <a:r>
              <a:rPr sz="2400" u="sng" spc="45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della</a:t>
            </a:r>
            <a:r>
              <a:rPr sz="2400" spc="-10" dirty="0">
                <a:latin typeface="Georgia"/>
                <a:cs typeface="Georgia"/>
              </a:rPr>
              <a:t>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successione</a:t>
            </a:r>
            <a:r>
              <a:rPr sz="2400" spc="9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(Cass.</a:t>
            </a:r>
            <a:r>
              <a:rPr sz="2400" spc="8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19561/2022,</a:t>
            </a:r>
            <a:r>
              <a:rPr sz="2400" spc="9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Cass.</a:t>
            </a:r>
            <a:r>
              <a:rPr sz="2400" spc="10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7429/2021,</a:t>
            </a:r>
            <a:r>
              <a:rPr sz="2400" spc="90" dirty="0">
                <a:latin typeface="Georgia"/>
                <a:cs typeface="Georgia"/>
              </a:rPr>
              <a:t>  </a:t>
            </a:r>
            <a:r>
              <a:rPr sz="2400" spc="-10" dirty="0">
                <a:latin typeface="Georgia"/>
                <a:cs typeface="Georgia"/>
              </a:rPr>
              <a:t>Cass. </a:t>
            </a:r>
            <a:r>
              <a:rPr sz="2400" dirty="0">
                <a:latin typeface="Georgia"/>
                <a:cs typeface="Georgia"/>
              </a:rPr>
              <a:t>29506/2020,</a:t>
            </a:r>
            <a:r>
              <a:rPr sz="2400" spc="590" dirty="0">
                <a:latin typeface="Georgia"/>
                <a:cs typeface="Georgia"/>
              </a:rPr>
              <a:t>   </a:t>
            </a:r>
            <a:r>
              <a:rPr sz="2400" dirty="0">
                <a:latin typeface="Georgia"/>
                <a:cs typeface="Georgia"/>
              </a:rPr>
              <a:t>sempre</a:t>
            </a:r>
            <a:r>
              <a:rPr sz="2400" spc="590" dirty="0">
                <a:latin typeface="Georgia"/>
                <a:cs typeface="Georgia"/>
              </a:rPr>
              <a:t>   </a:t>
            </a:r>
            <a:r>
              <a:rPr sz="2400" dirty="0">
                <a:latin typeface="Georgia"/>
                <a:cs typeface="Georgia"/>
              </a:rPr>
              <a:t>Sezione</a:t>
            </a:r>
            <a:r>
              <a:rPr sz="2400" spc="590" dirty="0">
                <a:latin typeface="Georgia"/>
                <a:cs typeface="Georgia"/>
              </a:rPr>
              <a:t>   </a:t>
            </a:r>
            <a:r>
              <a:rPr sz="2400" dirty="0">
                <a:latin typeface="Georgia"/>
                <a:cs typeface="Georgia"/>
              </a:rPr>
              <a:t>V</a:t>
            </a:r>
            <a:r>
              <a:rPr sz="2400" spc="310" dirty="0">
                <a:latin typeface="Georgia"/>
                <a:cs typeface="Georgia"/>
              </a:rPr>
              <a:t>    </a:t>
            </a:r>
            <a:r>
              <a:rPr sz="2400" dirty="0">
                <a:latin typeface="Georgia"/>
                <a:cs typeface="Georgia"/>
              </a:rPr>
              <a:t>–</a:t>
            </a:r>
            <a:r>
              <a:rPr sz="2400" spc="310" dirty="0">
                <a:latin typeface="Georgia"/>
                <a:cs typeface="Georgia"/>
              </a:rPr>
              <a:t>    </a:t>
            </a:r>
            <a:r>
              <a:rPr sz="2400" spc="-10" dirty="0">
                <a:latin typeface="Georgia"/>
                <a:cs typeface="Georgia"/>
              </a:rPr>
              <a:t>tributaria)</a:t>
            </a:r>
            <a:endParaRPr sz="2400" dirty="0">
              <a:latin typeface="Georgia"/>
              <a:cs typeface="Georgia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88673BA-4EAE-26D2-6E23-42B5D52AD6C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29</a:t>
            </a:fld>
            <a:endParaRPr lang="it-IT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5636" rIns="0" bIns="0" rtlCol="0">
            <a:spAutoFit/>
          </a:bodyPr>
          <a:lstStyle/>
          <a:p>
            <a:pPr marL="218059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DISCIPLINA</a:t>
            </a:r>
          </a:p>
          <a:p>
            <a:pPr marL="2271395">
              <a:lnSpc>
                <a:spcPct val="100000"/>
              </a:lnSpc>
            </a:pPr>
            <a:r>
              <a:rPr dirty="0"/>
              <a:t>Art.</a:t>
            </a:r>
            <a:r>
              <a:rPr spc="-60" dirty="0"/>
              <a:t> </a:t>
            </a:r>
            <a:r>
              <a:rPr dirty="0"/>
              <a:t>768</a:t>
            </a:r>
            <a:r>
              <a:rPr spc="-15" dirty="0"/>
              <a:t> </a:t>
            </a:r>
            <a:r>
              <a:rPr i="1" spc="-25" dirty="0">
                <a:latin typeface="Georgia"/>
                <a:cs typeface="Georgia"/>
              </a:rPr>
              <a:t>bis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84428" y="1429588"/>
            <a:ext cx="8288020" cy="8807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0"/>
              </a:spcBef>
              <a:tabLst>
                <a:tab pos="648970" algn="l"/>
                <a:tab pos="1873885" algn="l"/>
                <a:tab pos="2586990" algn="l"/>
                <a:tab pos="2854960" algn="l"/>
                <a:tab pos="3589654" algn="l"/>
                <a:tab pos="4033520" algn="l"/>
                <a:tab pos="4271645" algn="l"/>
                <a:tab pos="4884420" algn="l"/>
                <a:tab pos="6090920" algn="l"/>
                <a:tab pos="6575425" algn="l"/>
                <a:tab pos="6738620" algn="l"/>
                <a:tab pos="7707630" algn="l"/>
                <a:tab pos="7964170" algn="l"/>
              </a:tabLst>
            </a:pPr>
            <a:r>
              <a:rPr sz="2800" spc="-50" dirty="0">
                <a:latin typeface="Georgia"/>
                <a:cs typeface="Georgia"/>
              </a:rPr>
              <a:t>È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20" dirty="0">
                <a:latin typeface="Georgia"/>
                <a:cs typeface="Georgia"/>
              </a:rPr>
              <a:t>patto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25" dirty="0">
                <a:latin typeface="Georgia"/>
                <a:cs typeface="Georgia"/>
              </a:rPr>
              <a:t>di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10" dirty="0">
                <a:latin typeface="Georgia"/>
                <a:cs typeface="Georgia"/>
              </a:rPr>
              <a:t>famiglia</a:t>
            </a:r>
            <a:r>
              <a:rPr sz="2800" dirty="0">
                <a:latin typeface="Georgia"/>
                <a:cs typeface="Georgia"/>
              </a:rPr>
              <a:t>		</a:t>
            </a:r>
            <a:r>
              <a:rPr sz="2800" spc="-25" dirty="0">
                <a:latin typeface="Georgia"/>
                <a:cs typeface="Georgia"/>
              </a:rPr>
              <a:t>il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10" dirty="0">
                <a:solidFill>
                  <a:srgbClr val="FF0000"/>
                </a:solidFill>
                <a:latin typeface="Georgia"/>
                <a:cs typeface="Georgia"/>
              </a:rPr>
              <a:t>contratto</a:t>
            </a: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		</a:t>
            </a:r>
            <a:r>
              <a:rPr sz="2800" spc="-25" dirty="0">
                <a:latin typeface="Georgia"/>
                <a:cs typeface="Georgia"/>
              </a:rPr>
              <a:t>con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20" dirty="0">
                <a:latin typeface="Georgia"/>
                <a:cs typeface="Georgia"/>
              </a:rPr>
              <a:t>cui, </a:t>
            </a:r>
            <a:r>
              <a:rPr sz="2800" spc="-10" dirty="0">
                <a:latin typeface="Georgia"/>
                <a:cs typeface="Georgia"/>
              </a:rPr>
              <a:t>compatibilmente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25" dirty="0">
                <a:latin typeface="Georgia"/>
                <a:cs typeface="Georgia"/>
              </a:rPr>
              <a:t>con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25" dirty="0">
                <a:latin typeface="Georgia"/>
                <a:cs typeface="Georgia"/>
              </a:rPr>
              <a:t>le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10" dirty="0">
                <a:latin typeface="Georgia"/>
                <a:cs typeface="Georgia"/>
              </a:rPr>
              <a:t>disposizioni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25" dirty="0">
                <a:latin typeface="Georgia"/>
                <a:cs typeface="Georgia"/>
              </a:rPr>
              <a:t>in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10" dirty="0">
                <a:latin typeface="Georgia"/>
                <a:cs typeface="Georgia"/>
              </a:rPr>
              <a:t>materia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25" dirty="0">
                <a:latin typeface="Georgia"/>
                <a:cs typeface="Georgia"/>
              </a:rPr>
              <a:t>di</a:t>
            </a:r>
            <a:endParaRPr sz="2800">
              <a:latin typeface="Georgia"/>
              <a:cs typeface="Georg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04650" y="2283409"/>
            <a:ext cx="6764020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670685" algn="l"/>
                <a:tab pos="2090420" algn="l"/>
                <a:tab pos="2821940" algn="l"/>
                <a:tab pos="4286885" algn="l"/>
                <a:tab pos="5283200" algn="l"/>
              </a:tabLst>
            </a:pPr>
            <a:r>
              <a:rPr sz="2800" spc="-10" dirty="0">
                <a:latin typeface="Georgia"/>
                <a:cs typeface="Georgia"/>
              </a:rPr>
              <a:t>familiare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50" dirty="0">
                <a:latin typeface="Georgia"/>
                <a:cs typeface="Georgia"/>
              </a:rPr>
              <a:t>e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25" dirty="0">
                <a:latin typeface="Georgia"/>
                <a:cs typeface="Georgia"/>
              </a:rPr>
              <a:t>nel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10" dirty="0">
                <a:latin typeface="Georgia"/>
                <a:cs typeface="Georgia"/>
              </a:rPr>
              <a:t>rispetto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10" dirty="0">
                <a:latin typeface="Georgia"/>
                <a:cs typeface="Georgia"/>
              </a:rPr>
              <a:t>delle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10" dirty="0">
                <a:latin typeface="Georgia"/>
                <a:cs typeface="Georgia"/>
              </a:rPr>
              <a:t>differenti</a:t>
            </a:r>
            <a:endParaRPr sz="28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4428" y="2283409"/>
            <a:ext cx="1398905" cy="883919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80"/>
              </a:spcBef>
            </a:pPr>
            <a:r>
              <a:rPr sz="2800" spc="-10" dirty="0">
                <a:latin typeface="Georgia"/>
                <a:cs typeface="Georgia"/>
              </a:rPr>
              <a:t>impresa tipologie</a:t>
            </a:r>
            <a:endParaRPr sz="2800">
              <a:latin typeface="Georgia"/>
              <a:cs typeface="Georg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4428" y="3140150"/>
            <a:ext cx="7636509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118870" algn="l"/>
                <a:tab pos="1657985" algn="l"/>
                <a:tab pos="2315845" algn="l"/>
                <a:tab pos="3589020" algn="l"/>
                <a:tab pos="5414010" algn="l"/>
                <a:tab pos="5933440" algn="l"/>
                <a:tab pos="6481445" algn="l"/>
              </a:tabLst>
            </a:pPr>
            <a:r>
              <a:rPr sz="2800" spc="-10" dirty="0">
                <a:latin typeface="Georgia"/>
                <a:cs typeface="Georgia"/>
              </a:rPr>
              <a:t>tutto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50" dirty="0">
                <a:latin typeface="Georgia"/>
                <a:cs typeface="Georgia"/>
              </a:rPr>
              <a:t>o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25" dirty="0">
                <a:latin typeface="Georgia"/>
                <a:cs typeface="Georgia"/>
              </a:rPr>
              <a:t>in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10" dirty="0">
                <a:latin typeface="Georgia"/>
                <a:cs typeface="Georgia"/>
              </a:rPr>
              <a:t>parte,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10" dirty="0">
                <a:solidFill>
                  <a:srgbClr val="FF0000"/>
                </a:solidFill>
                <a:latin typeface="Georgia"/>
                <a:cs typeface="Georgia"/>
              </a:rPr>
              <a:t>l'azienda</a:t>
            </a:r>
            <a:r>
              <a:rPr sz="2800" spc="-10" dirty="0">
                <a:latin typeface="Georgia"/>
                <a:cs typeface="Georgia"/>
              </a:rPr>
              <a:t>,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50" dirty="0">
                <a:latin typeface="Georgia"/>
                <a:cs typeface="Georgia"/>
              </a:rPr>
              <a:t>e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25" dirty="0">
                <a:solidFill>
                  <a:srgbClr val="FF0000"/>
                </a:solidFill>
                <a:latin typeface="Georgia"/>
                <a:cs typeface="Georgia"/>
              </a:rPr>
              <a:t>il</a:t>
            </a: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	</a:t>
            </a:r>
            <a:r>
              <a:rPr sz="2800" spc="-10" dirty="0">
                <a:solidFill>
                  <a:srgbClr val="FF0000"/>
                </a:solidFill>
                <a:latin typeface="Georgia"/>
                <a:cs typeface="Georgia"/>
              </a:rPr>
              <a:t>titolare</a:t>
            </a:r>
            <a:endParaRPr sz="2800">
              <a:latin typeface="Georgia"/>
              <a:cs typeface="Georg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01649" y="2713431"/>
            <a:ext cx="6678295" cy="8807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10"/>
              </a:spcBef>
              <a:tabLst>
                <a:tab pos="1854835" algn="l"/>
                <a:tab pos="4362450" algn="l"/>
                <a:tab pos="6336665" algn="l"/>
              </a:tabLst>
            </a:pPr>
            <a:r>
              <a:rPr sz="2800" spc="-10" dirty="0">
                <a:latin typeface="Georgia"/>
                <a:cs typeface="Georgia"/>
              </a:rPr>
              <a:t>societarie,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10" dirty="0">
                <a:solidFill>
                  <a:srgbClr val="FF0000"/>
                </a:solidFill>
                <a:latin typeface="Georgia"/>
                <a:cs typeface="Georgia"/>
              </a:rPr>
              <a:t>l'imprenditore</a:t>
            </a: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	</a:t>
            </a:r>
            <a:r>
              <a:rPr sz="2800" spc="-10" dirty="0">
                <a:solidFill>
                  <a:srgbClr val="FF0000"/>
                </a:solidFill>
                <a:latin typeface="Georgia"/>
                <a:cs typeface="Georgia"/>
              </a:rPr>
              <a:t>trasferisce</a:t>
            </a:r>
            <a:r>
              <a:rPr sz="2800" spc="-10" dirty="0">
                <a:latin typeface="Georgia"/>
                <a:cs typeface="Georgia"/>
              </a:rPr>
              <a:t>,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25" dirty="0">
                <a:latin typeface="Georgia"/>
                <a:cs typeface="Georgia"/>
              </a:rPr>
              <a:t>in</a:t>
            </a:r>
            <a:endParaRPr sz="2800">
              <a:latin typeface="Georgia"/>
              <a:cs typeface="Georgia"/>
            </a:endParaRPr>
          </a:p>
          <a:p>
            <a:pPr marR="8890" algn="r">
              <a:lnSpc>
                <a:spcPct val="100000"/>
              </a:lnSpc>
            </a:pPr>
            <a:r>
              <a:rPr sz="2800" spc="-25" dirty="0">
                <a:solidFill>
                  <a:srgbClr val="FF0000"/>
                </a:solidFill>
                <a:latin typeface="Georgia"/>
                <a:cs typeface="Georgia"/>
              </a:rPr>
              <a:t>di</a:t>
            </a:r>
            <a:endParaRPr sz="2800">
              <a:latin typeface="Georgia"/>
              <a:cs typeface="Georg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4428" y="3567125"/>
            <a:ext cx="8288020" cy="138684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80"/>
              </a:spcBef>
              <a:tabLst>
                <a:tab pos="2453005" algn="l"/>
                <a:tab pos="4161154" algn="l"/>
                <a:tab pos="6085205" algn="l"/>
                <a:tab pos="6600190" algn="l"/>
                <a:tab pos="7563484" algn="l"/>
                <a:tab pos="7959090" algn="l"/>
              </a:tabLst>
            </a:pPr>
            <a:r>
              <a:rPr sz="2800" spc="-10" dirty="0">
                <a:solidFill>
                  <a:srgbClr val="FF0000"/>
                </a:solidFill>
                <a:latin typeface="Georgia"/>
                <a:cs typeface="Georgia"/>
              </a:rPr>
              <a:t>partecipazioni</a:t>
            </a: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	</a:t>
            </a:r>
            <a:r>
              <a:rPr sz="2800" spc="-10" dirty="0">
                <a:solidFill>
                  <a:srgbClr val="FF0000"/>
                </a:solidFill>
                <a:latin typeface="Georgia"/>
                <a:cs typeface="Georgia"/>
              </a:rPr>
              <a:t>societarie</a:t>
            </a: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	</a:t>
            </a:r>
            <a:r>
              <a:rPr sz="2800" spc="-10" dirty="0">
                <a:solidFill>
                  <a:srgbClr val="FF0000"/>
                </a:solidFill>
                <a:latin typeface="Georgia"/>
                <a:cs typeface="Georgia"/>
              </a:rPr>
              <a:t>trasferisce</a:t>
            </a:r>
            <a:r>
              <a:rPr sz="2800" spc="-10" dirty="0">
                <a:latin typeface="Georgia"/>
                <a:cs typeface="Georgia"/>
              </a:rPr>
              <a:t>,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25" dirty="0">
                <a:latin typeface="Georgia"/>
                <a:cs typeface="Georgia"/>
              </a:rPr>
              <a:t>in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10" dirty="0">
                <a:latin typeface="Georgia"/>
                <a:cs typeface="Georgia"/>
              </a:rPr>
              <a:t>tutto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50" dirty="0">
                <a:latin typeface="Georgia"/>
                <a:cs typeface="Georgia"/>
              </a:rPr>
              <a:t>o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25" dirty="0">
                <a:latin typeface="Georgia"/>
                <a:cs typeface="Georgia"/>
              </a:rPr>
              <a:t>in </a:t>
            </a:r>
            <a:r>
              <a:rPr sz="2800" dirty="0">
                <a:latin typeface="Georgia"/>
                <a:cs typeface="Georgia"/>
              </a:rPr>
              <a:t>parte,</a:t>
            </a:r>
            <a:r>
              <a:rPr sz="2800" spc="-30" dirty="0"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le</a:t>
            </a:r>
            <a:r>
              <a:rPr sz="2800" spc="-3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proprie</a:t>
            </a:r>
            <a:r>
              <a:rPr sz="2800" spc="-3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Georgia"/>
                <a:cs typeface="Georgia"/>
              </a:rPr>
              <a:t>quote</a:t>
            </a:r>
            <a:endParaRPr sz="2800">
              <a:latin typeface="Georgia"/>
              <a:cs typeface="Georgia"/>
            </a:endParaRPr>
          </a:p>
          <a:p>
            <a:pPr marL="2250440">
              <a:lnSpc>
                <a:spcPct val="100000"/>
              </a:lnSpc>
              <a:spcBef>
                <a:spcPts val="600"/>
              </a:spcBef>
            </a:pP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ad</a:t>
            </a:r>
            <a:r>
              <a:rPr sz="2800" spc="-2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uno</a:t>
            </a:r>
            <a:r>
              <a:rPr sz="2800" spc="-4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o</a:t>
            </a:r>
            <a:r>
              <a:rPr sz="2800" spc="-1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più</a:t>
            </a:r>
            <a:r>
              <a:rPr sz="2800" spc="-2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discendenti</a:t>
            </a:r>
            <a:endParaRPr sz="2800">
              <a:latin typeface="Georgia"/>
              <a:cs typeface="Georgia"/>
            </a:endParaRP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5821F81-747E-8AE4-A5AB-98338278601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30</a:t>
            </a:fld>
            <a:endParaRPr lang="it-IT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17901" y="475233"/>
            <a:ext cx="3342004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211070" algn="l"/>
              </a:tabLst>
            </a:pPr>
            <a:r>
              <a:rPr dirty="0"/>
              <a:t>Art.</a:t>
            </a:r>
            <a:r>
              <a:rPr spc="-65" dirty="0"/>
              <a:t> </a:t>
            </a:r>
            <a:r>
              <a:rPr dirty="0"/>
              <a:t>768</a:t>
            </a:r>
            <a:r>
              <a:rPr spc="-25" dirty="0"/>
              <a:t> </a:t>
            </a:r>
            <a:r>
              <a:rPr i="1" dirty="0">
                <a:latin typeface="Georgia"/>
                <a:cs typeface="Georgia"/>
              </a:rPr>
              <a:t>quater</a:t>
            </a:r>
            <a:r>
              <a:rPr i="1" spc="-80" dirty="0">
                <a:latin typeface="Georgia"/>
                <a:cs typeface="Georgia"/>
              </a:rPr>
              <a:t> </a:t>
            </a:r>
            <a:r>
              <a:rPr i="1" spc="-50" dirty="0">
                <a:latin typeface="Georgia"/>
                <a:cs typeface="Georgia"/>
              </a:rPr>
              <a:t>-</a:t>
            </a:r>
            <a:r>
              <a:rPr i="1" dirty="0">
                <a:latin typeface="Georgia"/>
                <a:cs typeface="Georgia"/>
              </a:rPr>
              <a:t>	comma</a:t>
            </a:r>
            <a:r>
              <a:rPr i="1" spc="-20" dirty="0">
                <a:latin typeface="Georgia"/>
                <a:cs typeface="Georgia"/>
              </a:rPr>
              <a:t> </a:t>
            </a:r>
            <a:r>
              <a:rPr i="1" spc="-60" dirty="0">
                <a:latin typeface="Georgia"/>
                <a:cs typeface="Georgia"/>
              </a:rPr>
              <a:t>1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5844" y="1368628"/>
            <a:ext cx="7327265" cy="446917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0299"/>
              </a:lnSpc>
              <a:spcBef>
                <a:spcPts val="90"/>
              </a:spcBef>
            </a:pPr>
            <a:r>
              <a:rPr sz="3600" dirty="0">
                <a:latin typeface="Georgia"/>
                <a:cs typeface="Georgia"/>
              </a:rPr>
              <a:t>Al</a:t>
            </a:r>
            <a:r>
              <a:rPr sz="3600" spc="720" dirty="0">
                <a:latin typeface="Georgia"/>
                <a:cs typeface="Georgia"/>
              </a:rPr>
              <a:t>  </a:t>
            </a:r>
            <a:r>
              <a:rPr sz="3600" dirty="0">
                <a:latin typeface="Georgia"/>
                <a:cs typeface="Georgia"/>
              </a:rPr>
              <a:t>contratto</a:t>
            </a:r>
            <a:r>
              <a:rPr sz="3600" spc="730" dirty="0">
                <a:latin typeface="Georgia"/>
                <a:cs typeface="Georgia"/>
              </a:rPr>
              <a:t>  </a:t>
            </a:r>
            <a:r>
              <a:rPr sz="3600" dirty="0">
                <a:solidFill>
                  <a:srgbClr val="FF0000"/>
                </a:solidFill>
                <a:latin typeface="Georgia"/>
                <a:cs typeface="Georgia"/>
              </a:rPr>
              <a:t>devono</a:t>
            </a:r>
            <a:r>
              <a:rPr sz="3600" spc="720" dirty="0">
                <a:solidFill>
                  <a:srgbClr val="FF0000"/>
                </a:solidFill>
                <a:latin typeface="Georgia"/>
                <a:cs typeface="Georgia"/>
              </a:rPr>
              <a:t>  </a:t>
            </a:r>
            <a:r>
              <a:rPr sz="3600" spc="-10" dirty="0">
                <a:solidFill>
                  <a:srgbClr val="FF0000"/>
                </a:solidFill>
                <a:latin typeface="Georgia"/>
                <a:cs typeface="Georgia"/>
              </a:rPr>
              <a:t>partecipare </a:t>
            </a:r>
            <a:r>
              <a:rPr sz="3600" dirty="0">
                <a:latin typeface="Georgia"/>
                <a:cs typeface="Georgia"/>
              </a:rPr>
              <a:t>anche</a:t>
            </a:r>
            <a:r>
              <a:rPr sz="3600" spc="685" dirty="0">
                <a:latin typeface="Georgia"/>
                <a:cs typeface="Georgia"/>
              </a:rPr>
              <a:t> </a:t>
            </a:r>
            <a:r>
              <a:rPr sz="3600" dirty="0">
                <a:latin typeface="Georgia"/>
                <a:cs typeface="Georgia"/>
              </a:rPr>
              <a:t>il</a:t>
            </a:r>
            <a:r>
              <a:rPr sz="3600" spc="700" dirty="0">
                <a:latin typeface="Georgia"/>
                <a:cs typeface="Georgia"/>
              </a:rPr>
              <a:t> </a:t>
            </a:r>
            <a:r>
              <a:rPr sz="3600" dirty="0">
                <a:latin typeface="Georgia"/>
                <a:cs typeface="Georgia"/>
              </a:rPr>
              <a:t>coniuge</a:t>
            </a:r>
            <a:r>
              <a:rPr sz="3600" spc="675" dirty="0">
                <a:latin typeface="Georgia"/>
                <a:cs typeface="Georgia"/>
              </a:rPr>
              <a:t> </a:t>
            </a:r>
            <a:r>
              <a:rPr sz="3600" dirty="0">
                <a:latin typeface="Georgia"/>
                <a:cs typeface="Georgia"/>
              </a:rPr>
              <a:t>e</a:t>
            </a:r>
            <a:r>
              <a:rPr sz="3600" spc="690" dirty="0">
                <a:latin typeface="Georgia"/>
                <a:cs typeface="Georgia"/>
              </a:rPr>
              <a:t> </a:t>
            </a:r>
            <a:r>
              <a:rPr sz="3600" dirty="0">
                <a:latin typeface="Georgia"/>
                <a:cs typeface="Georgia"/>
              </a:rPr>
              <a:t>tutti</a:t>
            </a:r>
            <a:r>
              <a:rPr sz="3600" spc="685" dirty="0">
                <a:latin typeface="Georgia"/>
                <a:cs typeface="Georgia"/>
              </a:rPr>
              <a:t> </a:t>
            </a:r>
            <a:r>
              <a:rPr sz="3600" dirty="0">
                <a:latin typeface="Georgia"/>
                <a:cs typeface="Georgia"/>
              </a:rPr>
              <a:t>coloro</a:t>
            </a:r>
            <a:r>
              <a:rPr sz="3600" spc="675" dirty="0">
                <a:latin typeface="Georgia"/>
                <a:cs typeface="Georgia"/>
              </a:rPr>
              <a:t> </a:t>
            </a:r>
            <a:r>
              <a:rPr sz="3600" spc="-25" dirty="0">
                <a:latin typeface="Georgia"/>
                <a:cs typeface="Georgia"/>
              </a:rPr>
              <a:t>che </a:t>
            </a:r>
            <a:r>
              <a:rPr sz="3600" dirty="0">
                <a:latin typeface="Georgia"/>
                <a:cs typeface="Georgia"/>
              </a:rPr>
              <a:t>sarebbero</a:t>
            </a:r>
            <a:r>
              <a:rPr sz="3600" spc="305" dirty="0">
                <a:latin typeface="Georgia"/>
                <a:cs typeface="Georgia"/>
              </a:rPr>
              <a:t>  </a:t>
            </a:r>
            <a:r>
              <a:rPr sz="3600" dirty="0">
                <a:latin typeface="Georgia"/>
                <a:cs typeface="Georgia"/>
              </a:rPr>
              <a:t>legittimari</a:t>
            </a:r>
            <a:r>
              <a:rPr sz="3600" spc="300" dirty="0">
                <a:latin typeface="Georgia"/>
                <a:cs typeface="Georgia"/>
              </a:rPr>
              <a:t>  </a:t>
            </a:r>
            <a:r>
              <a:rPr sz="3600" dirty="0">
                <a:latin typeface="Georgia"/>
                <a:cs typeface="Georgia"/>
              </a:rPr>
              <a:t>ove</a:t>
            </a:r>
            <a:r>
              <a:rPr sz="3600" spc="310" dirty="0">
                <a:latin typeface="Georgia"/>
                <a:cs typeface="Georgia"/>
              </a:rPr>
              <a:t>  </a:t>
            </a:r>
            <a:r>
              <a:rPr sz="3600" dirty="0">
                <a:latin typeface="Georgia"/>
                <a:cs typeface="Georgia"/>
              </a:rPr>
              <a:t>in</a:t>
            </a:r>
            <a:r>
              <a:rPr sz="3600" spc="300" dirty="0">
                <a:latin typeface="Georgia"/>
                <a:cs typeface="Georgia"/>
              </a:rPr>
              <a:t>  </a:t>
            </a:r>
            <a:r>
              <a:rPr sz="3600" spc="-20" dirty="0">
                <a:latin typeface="Georgia"/>
                <a:cs typeface="Georgia"/>
              </a:rPr>
              <a:t>quel </a:t>
            </a:r>
            <a:r>
              <a:rPr sz="3600" dirty="0">
                <a:latin typeface="Georgia"/>
                <a:cs typeface="Georgia"/>
              </a:rPr>
              <a:t>momento</a:t>
            </a:r>
            <a:r>
              <a:rPr sz="3600" spc="810" dirty="0">
                <a:latin typeface="Georgia"/>
                <a:cs typeface="Georgia"/>
              </a:rPr>
              <a:t> </a:t>
            </a:r>
            <a:r>
              <a:rPr sz="3600" dirty="0">
                <a:latin typeface="Georgia"/>
                <a:cs typeface="Georgia"/>
              </a:rPr>
              <a:t>si</a:t>
            </a:r>
            <a:r>
              <a:rPr sz="3600" spc="790" dirty="0">
                <a:latin typeface="Georgia"/>
                <a:cs typeface="Georgia"/>
              </a:rPr>
              <a:t> </a:t>
            </a:r>
            <a:r>
              <a:rPr sz="3600" dirty="0">
                <a:latin typeface="Georgia"/>
                <a:cs typeface="Georgia"/>
              </a:rPr>
              <a:t>aprisse</a:t>
            </a:r>
            <a:r>
              <a:rPr sz="3600" spc="815" dirty="0">
                <a:latin typeface="Georgia"/>
                <a:cs typeface="Georgia"/>
              </a:rPr>
              <a:t> </a:t>
            </a:r>
            <a:r>
              <a:rPr sz="3600" dirty="0">
                <a:latin typeface="Georgia"/>
                <a:cs typeface="Georgia"/>
              </a:rPr>
              <a:t>la</a:t>
            </a:r>
            <a:r>
              <a:rPr sz="3600" spc="819" dirty="0">
                <a:latin typeface="Georgia"/>
                <a:cs typeface="Georgia"/>
              </a:rPr>
              <a:t> </a:t>
            </a:r>
            <a:r>
              <a:rPr sz="3600" spc="-10" dirty="0">
                <a:latin typeface="Georgia"/>
                <a:cs typeface="Georgia"/>
              </a:rPr>
              <a:t>successione </a:t>
            </a:r>
            <a:r>
              <a:rPr sz="3600" dirty="0">
                <a:latin typeface="Georgia"/>
                <a:cs typeface="Georgia"/>
              </a:rPr>
              <a:t>nel</a:t>
            </a:r>
            <a:r>
              <a:rPr sz="3600" spc="-45" dirty="0">
                <a:latin typeface="Georgia"/>
                <a:cs typeface="Georgia"/>
              </a:rPr>
              <a:t> </a:t>
            </a:r>
            <a:r>
              <a:rPr sz="3600" dirty="0">
                <a:latin typeface="Georgia"/>
                <a:cs typeface="Georgia"/>
              </a:rPr>
              <a:t>patrimonio</a:t>
            </a:r>
            <a:r>
              <a:rPr sz="3600" spc="-60" dirty="0">
                <a:latin typeface="Georgia"/>
                <a:cs typeface="Georgia"/>
              </a:rPr>
              <a:t> </a:t>
            </a:r>
            <a:r>
              <a:rPr sz="3600" spc="-10" dirty="0" err="1">
                <a:latin typeface="Georgia"/>
                <a:cs typeface="Georgia"/>
              </a:rPr>
              <a:t>dell'imprenditore</a:t>
            </a:r>
            <a:r>
              <a:rPr sz="3600" spc="-10" dirty="0">
                <a:latin typeface="Georgia"/>
                <a:cs typeface="Georgia"/>
              </a:rPr>
              <a:t>.</a:t>
            </a:r>
            <a:endParaRPr lang="it-IT" sz="3600" spc="-10" dirty="0">
              <a:latin typeface="Georgia"/>
              <a:cs typeface="Georgia"/>
            </a:endParaRPr>
          </a:p>
          <a:p>
            <a:pPr marL="12700" marR="5080" algn="just">
              <a:lnSpc>
                <a:spcPct val="100299"/>
              </a:lnSpc>
              <a:spcBef>
                <a:spcPts val="90"/>
              </a:spcBef>
            </a:pPr>
            <a:endParaRPr lang="it-IT" sz="3600" spc="-10" dirty="0">
              <a:latin typeface="Georgia"/>
              <a:cs typeface="Georgia"/>
            </a:endParaRPr>
          </a:p>
          <a:p>
            <a:pPr marL="12700" marR="5080" algn="just">
              <a:lnSpc>
                <a:spcPct val="100299"/>
              </a:lnSpc>
              <a:spcBef>
                <a:spcPts val="90"/>
              </a:spcBef>
            </a:pPr>
            <a:r>
              <a:rPr lang="it-IT" sz="3600" spc="-10" dirty="0">
                <a:latin typeface="Georgia"/>
                <a:cs typeface="Georgia"/>
              </a:rPr>
              <a:t>(</a:t>
            </a:r>
            <a:r>
              <a:rPr lang="it-IT" sz="3600" i="1" spc="-10" dirty="0">
                <a:latin typeface="Georgia"/>
                <a:cs typeface="Georgia"/>
              </a:rPr>
              <a:t>in sostanza equivalente alla previsione dell’art. 1113, 3°co. c.c.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0E93868-C3FE-365A-721B-E33F219CA05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31</a:t>
            </a:fld>
            <a:endParaRPr lang="it-IT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8892" rIns="0" bIns="0" rtlCol="0">
            <a:spAutoFit/>
          </a:bodyPr>
          <a:lstStyle/>
          <a:p>
            <a:pPr marL="1305560">
              <a:lnSpc>
                <a:spcPct val="100000"/>
              </a:lnSpc>
              <a:spcBef>
                <a:spcPts val="105"/>
              </a:spcBef>
            </a:pPr>
            <a:r>
              <a:rPr dirty="0"/>
              <a:t>Art.</a:t>
            </a:r>
            <a:r>
              <a:rPr spc="-65" dirty="0"/>
              <a:t> </a:t>
            </a:r>
            <a:r>
              <a:rPr dirty="0"/>
              <a:t>768</a:t>
            </a:r>
            <a:r>
              <a:rPr spc="-25" dirty="0"/>
              <a:t> </a:t>
            </a:r>
            <a:r>
              <a:rPr i="1" dirty="0">
                <a:latin typeface="Georgia"/>
                <a:cs typeface="Georgia"/>
              </a:rPr>
              <a:t>quater</a:t>
            </a:r>
            <a:r>
              <a:rPr i="1" spc="-80" dirty="0">
                <a:latin typeface="Georgia"/>
                <a:cs typeface="Georgia"/>
              </a:rPr>
              <a:t> </a:t>
            </a:r>
            <a:r>
              <a:rPr i="1" dirty="0">
                <a:latin typeface="Georgia"/>
                <a:cs typeface="Georgia"/>
              </a:rPr>
              <a:t>–</a:t>
            </a:r>
            <a:r>
              <a:rPr i="1" spc="-30" dirty="0">
                <a:latin typeface="Georgia"/>
                <a:cs typeface="Georgia"/>
              </a:rPr>
              <a:t> </a:t>
            </a:r>
            <a:r>
              <a:rPr i="1" dirty="0">
                <a:latin typeface="Georgia"/>
                <a:cs typeface="Georgia"/>
              </a:rPr>
              <a:t>comma</a:t>
            </a:r>
            <a:r>
              <a:rPr i="1" spc="-35" dirty="0">
                <a:latin typeface="Georgia"/>
                <a:cs typeface="Georgia"/>
              </a:rPr>
              <a:t> </a:t>
            </a:r>
            <a:r>
              <a:rPr i="1" spc="-50" dirty="0">
                <a:latin typeface="Georgia"/>
                <a:cs typeface="Georgia"/>
              </a:rPr>
              <a:t>2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5844" y="1118438"/>
            <a:ext cx="7299959" cy="38785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299"/>
              </a:lnSpc>
              <a:spcBef>
                <a:spcPts val="100"/>
              </a:spcBef>
            </a:pP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Gli</a:t>
            </a:r>
            <a:r>
              <a:rPr sz="2800" spc="405" dirty="0">
                <a:solidFill>
                  <a:srgbClr val="FF0000"/>
                </a:solidFill>
                <a:latin typeface="Georgia"/>
                <a:cs typeface="Georgia"/>
              </a:rPr>
              <a:t>    </a:t>
            </a: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assegnatari</a:t>
            </a:r>
            <a:r>
              <a:rPr sz="2800" spc="400" dirty="0">
                <a:solidFill>
                  <a:srgbClr val="FF0000"/>
                </a:solidFill>
                <a:latin typeface="Georgia"/>
                <a:cs typeface="Georgia"/>
              </a:rPr>
              <a:t>    </a:t>
            </a:r>
            <a:r>
              <a:rPr sz="2800" dirty="0">
                <a:latin typeface="Georgia"/>
                <a:cs typeface="Georgia"/>
              </a:rPr>
              <a:t>dell'azienda</a:t>
            </a:r>
            <a:r>
              <a:rPr sz="2800" spc="405" dirty="0">
                <a:latin typeface="Georgia"/>
                <a:cs typeface="Georgia"/>
              </a:rPr>
              <a:t>    </a:t>
            </a:r>
            <a:r>
              <a:rPr sz="2800" dirty="0">
                <a:latin typeface="Georgia"/>
                <a:cs typeface="Georgia"/>
              </a:rPr>
              <a:t>o</a:t>
            </a:r>
            <a:r>
              <a:rPr sz="2800" spc="405" dirty="0">
                <a:latin typeface="Georgia"/>
                <a:cs typeface="Georgia"/>
              </a:rPr>
              <a:t>    </a:t>
            </a:r>
            <a:r>
              <a:rPr sz="2800" spc="-10" dirty="0">
                <a:latin typeface="Georgia"/>
                <a:cs typeface="Georgia"/>
              </a:rPr>
              <a:t>delle </a:t>
            </a:r>
            <a:r>
              <a:rPr sz="2800" dirty="0">
                <a:latin typeface="Georgia"/>
                <a:cs typeface="Georgia"/>
              </a:rPr>
              <a:t>partecipazioni</a:t>
            </a:r>
            <a:r>
              <a:rPr sz="2800" spc="37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societarie</a:t>
            </a:r>
            <a:r>
              <a:rPr sz="2800" spc="415" dirty="0"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devono</a:t>
            </a:r>
            <a:r>
              <a:rPr sz="2800" spc="38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liquidare</a:t>
            </a:r>
            <a:r>
              <a:rPr sz="2800" spc="39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spc="-25" dirty="0">
                <a:latin typeface="Georgia"/>
                <a:cs typeface="Georgia"/>
              </a:rPr>
              <a:t>gli </a:t>
            </a:r>
            <a:r>
              <a:rPr sz="2800" spc="-10" dirty="0">
                <a:latin typeface="Georgia"/>
                <a:cs typeface="Georgia"/>
              </a:rPr>
              <a:t>altri</a:t>
            </a:r>
            <a:r>
              <a:rPr sz="2800" spc="-14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partecipanti</a:t>
            </a:r>
            <a:r>
              <a:rPr sz="2800" spc="-14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al</a:t>
            </a:r>
            <a:r>
              <a:rPr sz="2800" spc="-145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contratto,</a:t>
            </a:r>
            <a:r>
              <a:rPr sz="2800" spc="-120" dirty="0">
                <a:latin typeface="Georgia"/>
                <a:cs typeface="Georgia"/>
              </a:rPr>
              <a:t> </a:t>
            </a:r>
            <a:r>
              <a:rPr sz="2800" u="sng" dirty="0">
                <a:latin typeface="Georgia"/>
                <a:cs typeface="Georgia"/>
              </a:rPr>
              <a:t>ove</a:t>
            </a:r>
            <a:r>
              <a:rPr sz="2800" u="sng" spc="-130" dirty="0">
                <a:latin typeface="Georgia"/>
                <a:cs typeface="Georgia"/>
              </a:rPr>
              <a:t> </a:t>
            </a:r>
            <a:r>
              <a:rPr sz="2800" u="sng" spc="-10" dirty="0">
                <a:latin typeface="Georgia"/>
                <a:cs typeface="Georgia"/>
              </a:rPr>
              <a:t>questi</a:t>
            </a:r>
            <a:r>
              <a:rPr sz="2800" u="sng" spc="-140" dirty="0">
                <a:latin typeface="Georgia"/>
                <a:cs typeface="Georgia"/>
              </a:rPr>
              <a:t> </a:t>
            </a:r>
            <a:r>
              <a:rPr sz="2800" u="sng" dirty="0">
                <a:latin typeface="Georgia"/>
                <a:cs typeface="Georgia"/>
              </a:rPr>
              <a:t>non</a:t>
            </a:r>
            <a:r>
              <a:rPr sz="2800" u="sng" spc="-145" dirty="0">
                <a:latin typeface="Georgia"/>
                <a:cs typeface="Georgia"/>
              </a:rPr>
              <a:t> </a:t>
            </a:r>
            <a:r>
              <a:rPr sz="2800" u="sng" spc="-25" dirty="0">
                <a:latin typeface="Georgia"/>
                <a:cs typeface="Georgia"/>
              </a:rPr>
              <a:t>vi </a:t>
            </a:r>
            <a:r>
              <a:rPr sz="2800" u="sng" dirty="0">
                <a:latin typeface="Georgia"/>
                <a:cs typeface="Georgia"/>
              </a:rPr>
              <a:t>rinunzino</a:t>
            </a:r>
            <a:r>
              <a:rPr sz="2800" u="sng" spc="-5" dirty="0">
                <a:latin typeface="Georgia"/>
                <a:cs typeface="Georgia"/>
              </a:rPr>
              <a:t> </a:t>
            </a:r>
            <a:r>
              <a:rPr sz="2800" u="sng" dirty="0">
                <a:latin typeface="Georgia"/>
                <a:cs typeface="Georgia"/>
              </a:rPr>
              <a:t>in</a:t>
            </a:r>
            <a:r>
              <a:rPr sz="2800" u="sng" spc="-10" dirty="0">
                <a:latin typeface="Georgia"/>
                <a:cs typeface="Georgia"/>
              </a:rPr>
              <a:t> </a:t>
            </a:r>
            <a:r>
              <a:rPr sz="2800" u="sng" dirty="0">
                <a:latin typeface="Georgia"/>
                <a:cs typeface="Georgia"/>
              </a:rPr>
              <a:t>tutto</a:t>
            </a:r>
            <a:r>
              <a:rPr sz="2800" u="sng" spc="-5" dirty="0">
                <a:latin typeface="Georgia"/>
                <a:cs typeface="Georgia"/>
              </a:rPr>
              <a:t> </a:t>
            </a:r>
            <a:r>
              <a:rPr sz="2800" u="sng" dirty="0">
                <a:latin typeface="Georgia"/>
                <a:cs typeface="Georgia"/>
              </a:rPr>
              <a:t>o</a:t>
            </a:r>
            <a:r>
              <a:rPr sz="2800" u="sng" spc="-5" dirty="0">
                <a:latin typeface="Georgia"/>
                <a:cs typeface="Georgia"/>
              </a:rPr>
              <a:t> </a:t>
            </a:r>
            <a:r>
              <a:rPr sz="2800" u="sng" dirty="0">
                <a:latin typeface="Georgia"/>
                <a:cs typeface="Georgia"/>
              </a:rPr>
              <a:t>in</a:t>
            </a:r>
            <a:r>
              <a:rPr sz="2800" u="sng" spc="-10" dirty="0">
                <a:latin typeface="Georgia"/>
                <a:cs typeface="Georgia"/>
              </a:rPr>
              <a:t> </a:t>
            </a:r>
            <a:r>
              <a:rPr sz="2800" u="sng" dirty="0">
                <a:latin typeface="Georgia"/>
                <a:cs typeface="Georgia"/>
              </a:rPr>
              <a:t>parte,</a:t>
            </a:r>
            <a:r>
              <a:rPr sz="2800" spc="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con</a:t>
            </a:r>
            <a:r>
              <a:rPr sz="2800" spc="-1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il</a:t>
            </a:r>
            <a:r>
              <a:rPr sz="2800" spc="-20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pagamento </a:t>
            </a:r>
            <a:r>
              <a:rPr sz="2800" dirty="0">
                <a:latin typeface="Georgia"/>
                <a:cs typeface="Georgia"/>
              </a:rPr>
              <a:t>di</a:t>
            </a:r>
            <a:r>
              <a:rPr sz="2800" spc="35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una</a:t>
            </a:r>
            <a:r>
              <a:rPr sz="2800" spc="375" dirty="0"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somma</a:t>
            </a:r>
            <a:r>
              <a:rPr sz="2800" spc="37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corrispondente</a:t>
            </a:r>
            <a:r>
              <a:rPr sz="2800" spc="37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al</a:t>
            </a:r>
            <a:r>
              <a:rPr sz="2800" spc="35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valore</a:t>
            </a:r>
            <a:r>
              <a:rPr sz="2800" spc="409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delle </a:t>
            </a:r>
            <a:r>
              <a:rPr sz="2800" dirty="0">
                <a:latin typeface="Georgia"/>
                <a:cs typeface="Georgia"/>
              </a:rPr>
              <a:t>quote</a:t>
            </a:r>
            <a:r>
              <a:rPr sz="2800" spc="35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previste</a:t>
            </a:r>
            <a:r>
              <a:rPr sz="2800" spc="34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dagli</a:t>
            </a:r>
            <a:r>
              <a:rPr sz="2800" spc="35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articoli</a:t>
            </a:r>
            <a:r>
              <a:rPr sz="2800" spc="35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536</a:t>
            </a:r>
            <a:r>
              <a:rPr sz="2800" spc="32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e</a:t>
            </a:r>
            <a:r>
              <a:rPr sz="2800" spc="36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seguenti;</a:t>
            </a:r>
            <a:r>
              <a:rPr sz="2800" spc="355" dirty="0">
                <a:latin typeface="Georgia"/>
                <a:cs typeface="Georgia"/>
              </a:rPr>
              <a:t> </a:t>
            </a:r>
            <a:r>
              <a:rPr sz="2800" spc="-50" dirty="0">
                <a:latin typeface="Georgia"/>
                <a:cs typeface="Georgia"/>
              </a:rPr>
              <a:t>i </a:t>
            </a:r>
            <a:r>
              <a:rPr sz="2800" dirty="0">
                <a:latin typeface="Georgia"/>
                <a:cs typeface="Georgia"/>
              </a:rPr>
              <a:t>contraenti</a:t>
            </a:r>
            <a:r>
              <a:rPr sz="2800" spc="605" dirty="0">
                <a:latin typeface="Georgia"/>
                <a:cs typeface="Georgia"/>
              </a:rPr>
              <a:t>   </a:t>
            </a:r>
            <a:r>
              <a:rPr sz="2800" dirty="0">
                <a:latin typeface="Georgia"/>
                <a:cs typeface="Georgia"/>
              </a:rPr>
              <a:t>possono</a:t>
            </a:r>
            <a:r>
              <a:rPr sz="2800" spc="610" dirty="0">
                <a:latin typeface="Georgia"/>
                <a:cs typeface="Georgia"/>
              </a:rPr>
              <a:t>   </a:t>
            </a:r>
            <a:r>
              <a:rPr sz="2800" dirty="0">
                <a:latin typeface="Georgia"/>
                <a:cs typeface="Georgia"/>
              </a:rPr>
              <a:t>convenire</a:t>
            </a:r>
            <a:r>
              <a:rPr sz="2800" spc="615" dirty="0">
                <a:latin typeface="Georgia"/>
                <a:cs typeface="Georgia"/>
              </a:rPr>
              <a:t>   </a:t>
            </a:r>
            <a:r>
              <a:rPr sz="2800" dirty="0">
                <a:latin typeface="Georgia"/>
                <a:cs typeface="Georgia"/>
              </a:rPr>
              <a:t>che</a:t>
            </a:r>
            <a:r>
              <a:rPr sz="2800" spc="610" dirty="0">
                <a:latin typeface="Georgia"/>
                <a:cs typeface="Georgia"/>
              </a:rPr>
              <a:t>   </a:t>
            </a:r>
            <a:r>
              <a:rPr sz="2800" spc="-25" dirty="0">
                <a:latin typeface="Georgia"/>
                <a:cs typeface="Georgia"/>
              </a:rPr>
              <a:t>la </a:t>
            </a:r>
            <a:r>
              <a:rPr sz="2800" dirty="0">
                <a:latin typeface="Georgia"/>
                <a:cs typeface="Georgia"/>
              </a:rPr>
              <a:t>liquidazione,</a:t>
            </a:r>
            <a:r>
              <a:rPr sz="2800" spc="59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in</a:t>
            </a:r>
            <a:r>
              <a:rPr sz="2800" spc="58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tutto</a:t>
            </a:r>
            <a:r>
              <a:rPr sz="2800" spc="58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o</a:t>
            </a:r>
            <a:r>
              <a:rPr sz="2800" spc="57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in</a:t>
            </a:r>
            <a:r>
              <a:rPr sz="2800" spc="57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parte,</a:t>
            </a:r>
            <a:r>
              <a:rPr sz="2800" spc="59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avvenga</a:t>
            </a:r>
            <a:r>
              <a:rPr sz="2800" spc="585" dirty="0">
                <a:latin typeface="Georgia"/>
                <a:cs typeface="Georgia"/>
              </a:rPr>
              <a:t> </a:t>
            </a:r>
            <a:r>
              <a:rPr sz="2800" spc="-25" dirty="0">
                <a:latin typeface="Georgia"/>
                <a:cs typeface="Georgia"/>
              </a:rPr>
              <a:t>in </a:t>
            </a:r>
            <a:r>
              <a:rPr sz="2800" spc="-10" dirty="0">
                <a:latin typeface="Georgia"/>
                <a:cs typeface="Georgia"/>
              </a:rPr>
              <a:t>natura.</a:t>
            </a:r>
            <a:endParaRPr sz="2800" dirty="0">
              <a:latin typeface="Georgia"/>
              <a:cs typeface="Georgia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684DFD4-5097-B5EE-2E5F-906E4D20F37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32</a:t>
            </a:fld>
            <a:endParaRPr lang="it-IT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28925" y="237489"/>
            <a:ext cx="3724275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Art.</a:t>
            </a:r>
            <a:r>
              <a:rPr spc="-60" dirty="0"/>
              <a:t> </a:t>
            </a:r>
            <a:r>
              <a:rPr dirty="0"/>
              <a:t>768</a:t>
            </a:r>
            <a:r>
              <a:rPr spc="-20" dirty="0"/>
              <a:t> </a:t>
            </a:r>
            <a:r>
              <a:rPr i="1" dirty="0">
                <a:latin typeface="Georgia"/>
                <a:cs typeface="Georgia"/>
              </a:rPr>
              <a:t>quater</a:t>
            </a:r>
            <a:r>
              <a:rPr i="1" spc="-70" dirty="0">
                <a:latin typeface="Georgia"/>
                <a:cs typeface="Georgia"/>
              </a:rPr>
              <a:t> </a:t>
            </a:r>
            <a:r>
              <a:rPr i="1" dirty="0">
                <a:latin typeface="Georgia"/>
                <a:cs typeface="Georgia"/>
              </a:rPr>
              <a:t>–</a:t>
            </a:r>
            <a:r>
              <a:rPr i="1" spc="-40" dirty="0">
                <a:latin typeface="Georgia"/>
                <a:cs typeface="Georgia"/>
              </a:rPr>
              <a:t> </a:t>
            </a:r>
            <a:r>
              <a:rPr i="1" dirty="0">
                <a:latin typeface="Georgia"/>
                <a:cs typeface="Georgia"/>
              </a:rPr>
              <a:t>commi</a:t>
            </a:r>
            <a:r>
              <a:rPr i="1" spc="-90" dirty="0">
                <a:latin typeface="Georgia"/>
                <a:cs typeface="Georgia"/>
              </a:rPr>
              <a:t> </a:t>
            </a:r>
            <a:r>
              <a:rPr i="1" dirty="0">
                <a:latin typeface="Georgia"/>
                <a:cs typeface="Georgia"/>
              </a:rPr>
              <a:t>3</a:t>
            </a:r>
            <a:r>
              <a:rPr i="1" spc="-15" dirty="0">
                <a:latin typeface="Georgia"/>
                <a:cs typeface="Georgia"/>
              </a:rPr>
              <a:t> </a:t>
            </a:r>
            <a:r>
              <a:rPr i="1" dirty="0">
                <a:latin typeface="Georgia"/>
                <a:cs typeface="Georgia"/>
              </a:rPr>
              <a:t>e</a:t>
            </a:r>
            <a:r>
              <a:rPr i="1" spc="-25" dirty="0">
                <a:latin typeface="Georgia"/>
                <a:cs typeface="Georgia"/>
              </a:rPr>
              <a:t> </a:t>
            </a:r>
            <a:r>
              <a:rPr i="1" spc="-50" dirty="0">
                <a:latin typeface="Georgia"/>
                <a:cs typeface="Georgia"/>
              </a:rPr>
              <a:t>4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4844" y="908430"/>
            <a:ext cx="7868284" cy="42409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0299"/>
              </a:lnSpc>
              <a:spcBef>
                <a:spcPts val="90"/>
              </a:spcBef>
            </a:pP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I</a:t>
            </a:r>
            <a:r>
              <a:rPr sz="2400" spc="405" dirty="0">
                <a:solidFill>
                  <a:srgbClr val="FF0000"/>
                </a:solidFill>
                <a:latin typeface="Georgia"/>
                <a:cs typeface="Georgia"/>
              </a:rPr>
              <a:t> 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beni</a:t>
            </a:r>
            <a:r>
              <a:rPr sz="2400" spc="415" dirty="0">
                <a:solidFill>
                  <a:srgbClr val="FF0000"/>
                </a:solidFill>
                <a:latin typeface="Georgia"/>
                <a:cs typeface="Georgia"/>
              </a:rPr>
              <a:t> 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assegnati</a:t>
            </a:r>
            <a:r>
              <a:rPr sz="2400" spc="409" dirty="0">
                <a:solidFill>
                  <a:srgbClr val="FF0000"/>
                </a:solidFill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con</a:t>
            </a:r>
            <a:r>
              <a:rPr sz="2400" spc="40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lo</a:t>
            </a:r>
            <a:r>
              <a:rPr sz="2400" spc="409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stesso</a:t>
            </a:r>
            <a:r>
              <a:rPr sz="2400" spc="40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contratto</a:t>
            </a:r>
            <a:r>
              <a:rPr sz="2400" spc="409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agli</a:t>
            </a:r>
            <a:r>
              <a:rPr sz="2400" spc="400" dirty="0">
                <a:latin typeface="Georgia"/>
                <a:cs typeface="Georgia"/>
              </a:rPr>
              <a:t>  </a:t>
            </a:r>
            <a:r>
              <a:rPr sz="2400" spc="-10" dirty="0">
                <a:latin typeface="Georgia"/>
                <a:cs typeface="Georgia"/>
              </a:rPr>
              <a:t>altri partecipanti</a:t>
            </a:r>
            <a:r>
              <a:rPr sz="2400" spc="-10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non</a:t>
            </a:r>
            <a:r>
              <a:rPr sz="2400" spc="-100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assegnatari</a:t>
            </a:r>
            <a:r>
              <a:rPr sz="2400" spc="-100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dell'azienda,</a:t>
            </a:r>
            <a:r>
              <a:rPr sz="2400" spc="-95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secondo</a:t>
            </a:r>
            <a:r>
              <a:rPr sz="2400" spc="-9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il</a:t>
            </a:r>
            <a:r>
              <a:rPr sz="2400" spc="-90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valore attribuito</a:t>
            </a:r>
            <a:r>
              <a:rPr sz="2400" spc="-114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in</a:t>
            </a:r>
            <a:r>
              <a:rPr sz="2400" spc="-114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contratto,</a:t>
            </a:r>
            <a:r>
              <a:rPr sz="2400" spc="-105" dirty="0">
                <a:latin typeface="Georgia"/>
                <a:cs typeface="Georgia"/>
              </a:rPr>
              <a:t> </a:t>
            </a:r>
            <a:r>
              <a:rPr sz="2400" spc="-20" dirty="0">
                <a:solidFill>
                  <a:srgbClr val="FF0000"/>
                </a:solidFill>
                <a:latin typeface="Georgia"/>
                <a:cs typeface="Georgia"/>
              </a:rPr>
              <a:t>sono</a:t>
            </a:r>
            <a:r>
              <a:rPr sz="2400" spc="-12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Georgia"/>
                <a:cs typeface="Georgia"/>
              </a:rPr>
              <a:t>imputati</a:t>
            </a:r>
            <a:r>
              <a:rPr sz="2400" spc="-114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Georgia"/>
                <a:cs typeface="Georgia"/>
              </a:rPr>
              <a:t>alle</a:t>
            </a:r>
            <a:r>
              <a:rPr sz="2400" spc="-12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Georgia"/>
                <a:cs typeface="Georgia"/>
              </a:rPr>
              <a:t>quote</a:t>
            </a:r>
            <a:r>
              <a:rPr sz="2400" spc="-9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Georgia"/>
                <a:cs typeface="Georgia"/>
              </a:rPr>
              <a:t>di</a:t>
            </a:r>
            <a:r>
              <a:rPr sz="2400" spc="-114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Georgia"/>
                <a:cs typeface="Georgia"/>
              </a:rPr>
              <a:t>legittima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loro</a:t>
            </a:r>
            <a:r>
              <a:rPr sz="2400" spc="37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spettanti</a:t>
            </a:r>
            <a:r>
              <a:rPr sz="2400" dirty="0">
                <a:latin typeface="Georgia"/>
                <a:cs typeface="Georgia"/>
              </a:rPr>
              <a:t>;</a:t>
            </a:r>
            <a:r>
              <a:rPr sz="2400" spc="36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l'assegnazione</a:t>
            </a:r>
            <a:r>
              <a:rPr sz="2400" spc="38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può</a:t>
            </a:r>
            <a:r>
              <a:rPr sz="2400" spc="36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essere</a:t>
            </a:r>
            <a:r>
              <a:rPr sz="2400" spc="5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disposta</a:t>
            </a:r>
            <a:r>
              <a:rPr sz="2400" spc="360" dirty="0">
                <a:latin typeface="Georgia"/>
                <a:cs typeface="Georgia"/>
              </a:rPr>
              <a:t> </a:t>
            </a:r>
            <a:r>
              <a:rPr sz="2400" i="1" spc="-10" dirty="0">
                <a:latin typeface="Georgia"/>
                <a:cs typeface="Georgia"/>
              </a:rPr>
              <a:t>anche </a:t>
            </a:r>
            <a:r>
              <a:rPr sz="2400" i="1" dirty="0">
                <a:latin typeface="Georgia"/>
                <a:cs typeface="Georgia"/>
              </a:rPr>
              <a:t>con</a:t>
            </a:r>
            <a:r>
              <a:rPr sz="2400" i="1" spc="25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successivo</a:t>
            </a:r>
            <a:r>
              <a:rPr sz="2400" i="1" spc="55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contratto</a:t>
            </a:r>
            <a:r>
              <a:rPr sz="2400" spc="2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che</a:t>
            </a:r>
            <a:r>
              <a:rPr sz="2400" spc="1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sia</a:t>
            </a:r>
            <a:r>
              <a:rPr sz="2400" spc="4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espressamente</a:t>
            </a:r>
            <a:r>
              <a:rPr sz="2400" spc="15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dichiarato </a:t>
            </a:r>
            <a:r>
              <a:rPr sz="2400" dirty="0">
                <a:latin typeface="Georgia"/>
                <a:cs typeface="Georgia"/>
              </a:rPr>
              <a:t>collegato</a:t>
            </a:r>
            <a:r>
              <a:rPr sz="2400" spc="409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al</a:t>
            </a:r>
            <a:r>
              <a:rPr sz="2400" spc="41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primo</a:t>
            </a:r>
            <a:r>
              <a:rPr sz="2400" spc="409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e</a:t>
            </a:r>
            <a:r>
              <a:rPr sz="2400" spc="40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purché</a:t>
            </a:r>
            <a:r>
              <a:rPr sz="2400" spc="39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vi</a:t>
            </a:r>
            <a:r>
              <a:rPr sz="2400" spc="409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intervengano</a:t>
            </a:r>
            <a:r>
              <a:rPr sz="2400" spc="41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i</a:t>
            </a:r>
            <a:r>
              <a:rPr sz="2400" spc="400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medesimi </a:t>
            </a:r>
            <a:r>
              <a:rPr sz="2400" dirty="0">
                <a:latin typeface="Georgia"/>
                <a:cs typeface="Georgia"/>
              </a:rPr>
              <a:t>soggetti</a:t>
            </a:r>
            <a:r>
              <a:rPr sz="2400" spc="-7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che</a:t>
            </a:r>
            <a:r>
              <a:rPr sz="2400" spc="-7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hanno</a:t>
            </a:r>
            <a:r>
              <a:rPr sz="2400" spc="-6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partecipato</a:t>
            </a:r>
            <a:r>
              <a:rPr sz="2400" spc="30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al</a:t>
            </a:r>
            <a:r>
              <a:rPr sz="2400" spc="-5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primo</a:t>
            </a:r>
            <a:r>
              <a:rPr sz="2400" spc="-6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contratto</a:t>
            </a:r>
            <a:r>
              <a:rPr sz="2400" spc="-6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o</a:t>
            </a:r>
            <a:r>
              <a:rPr sz="2400" spc="-65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coloro </a:t>
            </a:r>
            <a:r>
              <a:rPr sz="2400" dirty="0">
                <a:latin typeface="Georgia"/>
                <a:cs typeface="Georgia"/>
              </a:rPr>
              <a:t>che</a:t>
            </a:r>
            <a:r>
              <a:rPr sz="2400" spc="-6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li</a:t>
            </a:r>
            <a:r>
              <a:rPr sz="2400" spc="-5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abbiano</a:t>
            </a:r>
            <a:r>
              <a:rPr sz="2400" spc="-40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sostituiti.</a:t>
            </a:r>
            <a:endParaRPr sz="2400" dirty="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1260"/>
              </a:spcBef>
            </a:pPr>
            <a:endParaRPr sz="2400" dirty="0">
              <a:latin typeface="Georgia"/>
              <a:cs typeface="Georgia"/>
            </a:endParaRPr>
          </a:p>
          <a:p>
            <a:pPr marL="12700" marR="41910" algn="just">
              <a:lnSpc>
                <a:spcPct val="100000"/>
              </a:lnSpc>
            </a:pPr>
            <a:r>
              <a:rPr sz="2400" u="sng" dirty="0">
                <a:latin typeface="Georgia"/>
                <a:cs typeface="Georgia"/>
              </a:rPr>
              <a:t>Quanto</a:t>
            </a:r>
            <a:r>
              <a:rPr sz="2400" u="sng" spc="-15" dirty="0">
                <a:latin typeface="Georgia"/>
                <a:cs typeface="Georgia"/>
              </a:rPr>
              <a:t> </a:t>
            </a:r>
            <a:r>
              <a:rPr sz="2400" u="sng" dirty="0">
                <a:latin typeface="Georgia"/>
                <a:cs typeface="Georgia"/>
              </a:rPr>
              <a:t>ricevuto</a:t>
            </a:r>
            <a:r>
              <a:rPr sz="2400" u="sng" spc="-35" dirty="0">
                <a:latin typeface="Georgia"/>
                <a:cs typeface="Georgia"/>
              </a:rPr>
              <a:t>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dai</a:t>
            </a:r>
            <a:r>
              <a:rPr sz="2400" u="sng" spc="-2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contraenti</a:t>
            </a:r>
            <a:r>
              <a:rPr sz="2400" u="sng" spc="-2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dirty="0">
                <a:solidFill>
                  <a:srgbClr val="FF0000"/>
                </a:solidFill>
                <a:latin typeface="Georgia"/>
                <a:cs typeface="Georgia"/>
              </a:rPr>
              <a:t>non</a:t>
            </a:r>
            <a:r>
              <a:rPr sz="2400" u="sng" spc="-2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u="sng" dirty="0">
                <a:solidFill>
                  <a:srgbClr val="FF0000"/>
                </a:solidFill>
                <a:latin typeface="Georgia"/>
                <a:cs typeface="Georgia"/>
              </a:rPr>
              <a:t>è</a:t>
            </a:r>
            <a:r>
              <a:rPr sz="2400" u="sng" spc="-2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u="sng" dirty="0">
                <a:solidFill>
                  <a:srgbClr val="FF0000"/>
                </a:solidFill>
                <a:latin typeface="Georgia"/>
                <a:cs typeface="Georgia"/>
              </a:rPr>
              <a:t>soggetto</a:t>
            </a:r>
            <a:r>
              <a:rPr sz="2400" u="sng" spc="-3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u="sng" dirty="0">
                <a:solidFill>
                  <a:srgbClr val="FF0000"/>
                </a:solidFill>
                <a:latin typeface="Georgia"/>
                <a:cs typeface="Georgia"/>
              </a:rPr>
              <a:t>a</a:t>
            </a:r>
            <a:r>
              <a:rPr sz="2400" u="sng" spc="-3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u="sng" spc="-10" dirty="0">
                <a:solidFill>
                  <a:srgbClr val="FF0000"/>
                </a:solidFill>
                <a:latin typeface="Georgia"/>
                <a:cs typeface="Georgia"/>
              </a:rPr>
              <a:t>collazione </a:t>
            </a:r>
            <a:r>
              <a:rPr sz="2400" u="sng" dirty="0">
                <a:solidFill>
                  <a:srgbClr val="FF0000"/>
                </a:solidFill>
                <a:latin typeface="Georgia"/>
                <a:cs typeface="Georgia"/>
              </a:rPr>
              <a:t>o</a:t>
            </a:r>
            <a:r>
              <a:rPr sz="2400" u="sng" spc="-2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u="sng" dirty="0">
                <a:solidFill>
                  <a:srgbClr val="FF0000"/>
                </a:solidFill>
                <a:latin typeface="Georgia"/>
                <a:cs typeface="Georgia"/>
              </a:rPr>
              <a:t>a</a:t>
            </a:r>
            <a:r>
              <a:rPr sz="2400" u="sng" spc="-3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u="sng" spc="-10" dirty="0">
                <a:solidFill>
                  <a:srgbClr val="FF0000"/>
                </a:solidFill>
                <a:latin typeface="Georgia"/>
                <a:cs typeface="Georgia"/>
              </a:rPr>
              <a:t>riduzione</a:t>
            </a:r>
            <a:r>
              <a:rPr sz="2400" u="sng" spc="-10" dirty="0">
                <a:latin typeface="Georgia"/>
                <a:cs typeface="Georgia"/>
              </a:rPr>
              <a:t>.</a:t>
            </a:r>
            <a:endParaRPr sz="2400" u="sng" dirty="0">
              <a:latin typeface="Georgia"/>
              <a:cs typeface="Georgia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04CE5E6-66A0-483E-0334-ADC87967A45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33</a:t>
            </a:fld>
            <a:endParaRPr lang="it-IT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8307" rIns="0" bIns="0" rtlCol="0">
            <a:spAutoFit/>
          </a:bodyPr>
          <a:lstStyle/>
          <a:p>
            <a:pPr marL="2086610">
              <a:lnSpc>
                <a:spcPct val="100000"/>
              </a:lnSpc>
              <a:spcBef>
                <a:spcPts val="105"/>
              </a:spcBef>
            </a:pPr>
            <a:r>
              <a:rPr dirty="0"/>
              <a:t>Art.</a:t>
            </a:r>
            <a:r>
              <a:rPr spc="-60" dirty="0"/>
              <a:t> </a:t>
            </a:r>
            <a:r>
              <a:rPr dirty="0"/>
              <a:t>768</a:t>
            </a:r>
            <a:r>
              <a:rPr spc="-40" dirty="0"/>
              <a:t> </a:t>
            </a:r>
            <a:r>
              <a:rPr i="1" spc="-10" dirty="0">
                <a:latin typeface="Georgia"/>
                <a:cs typeface="Georgia"/>
              </a:rPr>
              <a:t>sexies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8572" y="1185494"/>
            <a:ext cx="2929890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157095" algn="l"/>
              </a:tabLst>
            </a:pPr>
            <a:r>
              <a:rPr sz="2800" spc="-10" dirty="0">
                <a:latin typeface="Georgia"/>
                <a:cs typeface="Georgia"/>
              </a:rPr>
              <a:t>All'apertura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10" dirty="0">
                <a:latin typeface="Georgia"/>
                <a:cs typeface="Georgia"/>
              </a:rPr>
              <a:t>della</a:t>
            </a:r>
            <a:endParaRPr sz="2800">
              <a:latin typeface="Georgia"/>
              <a:cs typeface="Georg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33449" y="1185494"/>
            <a:ext cx="5457190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126615" algn="l"/>
                <a:tab pos="5237480" algn="l"/>
              </a:tabLst>
            </a:pPr>
            <a:r>
              <a:rPr sz="2800" spc="-10" dirty="0">
                <a:latin typeface="Georgia"/>
                <a:cs typeface="Georgia"/>
              </a:rPr>
              <a:t>successione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10" dirty="0">
                <a:latin typeface="Georgia"/>
                <a:cs typeface="Georgia"/>
              </a:rPr>
              <a:t>dell'imprenditore,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25" dirty="0">
                <a:latin typeface="Georgia"/>
                <a:cs typeface="Georgia"/>
              </a:rPr>
              <a:t>il</a:t>
            </a:r>
            <a:endParaRPr sz="28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8572" y="1615516"/>
            <a:ext cx="8639175" cy="4036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200"/>
              </a:lnSpc>
              <a:spcBef>
                <a:spcPts val="100"/>
              </a:spcBef>
            </a:pPr>
            <a:r>
              <a:rPr sz="2800" dirty="0">
                <a:latin typeface="Georgia"/>
                <a:cs typeface="Georgia"/>
              </a:rPr>
              <a:t>coniuge</a:t>
            </a:r>
            <a:r>
              <a:rPr sz="2800" spc="484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e</a:t>
            </a:r>
            <a:r>
              <a:rPr sz="2800" spc="490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gli</a:t>
            </a:r>
            <a:r>
              <a:rPr sz="2800" spc="490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altri</a:t>
            </a:r>
            <a:r>
              <a:rPr sz="2800" spc="490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legittimari</a:t>
            </a:r>
            <a:r>
              <a:rPr sz="2800" spc="509" dirty="0">
                <a:latin typeface="Georgia"/>
                <a:cs typeface="Georgia"/>
              </a:rPr>
              <a:t>  </a:t>
            </a:r>
            <a:r>
              <a:rPr sz="28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che</a:t>
            </a:r>
            <a:r>
              <a:rPr sz="2800" u="sng" spc="49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 </a:t>
            </a:r>
            <a:r>
              <a:rPr sz="28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non</a:t>
            </a:r>
            <a:r>
              <a:rPr sz="2800" u="sng" spc="484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 </a:t>
            </a:r>
            <a:r>
              <a:rPr sz="2800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abbiano</a:t>
            </a:r>
            <a:r>
              <a:rPr sz="2800" spc="-1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partecipato</a:t>
            </a:r>
            <a:r>
              <a:rPr sz="2800" u="sng" spc="-10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</a:t>
            </a:r>
            <a:r>
              <a:rPr sz="28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al</a:t>
            </a:r>
            <a:r>
              <a:rPr sz="2800" u="sng" spc="-9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</a:t>
            </a:r>
            <a:r>
              <a:rPr sz="28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contratto</a:t>
            </a:r>
            <a:r>
              <a:rPr sz="2800" spc="-7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possono</a:t>
            </a:r>
            <a:r>
              <a:rPr sz="2800" spc="-9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chiedere</a:t>
            </a:r>
            <a:r>
              <a:rPr sz="2800" spc="-7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ai</a:t>
            </a:r>
            <a:r>
              <a:rPr sz="2800" spc="105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beneficiari </a:t>
            </a:r>
            <a:r>
              <a:rPr sz="2800" dirty="0">
                <a:latin typeface="Georgia"/>
                <a:cs typeface="Georgia"/>
              </a:rPr>
              <a:t>del</a:t>
            </a:r>
            <a:r>
              <a:rPr sz="2800" spc="-3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contratto</a:t>
            </a:r>
            <a:r>
              <a:rPr sz="2800" spc="-2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stesso</a:t>
            </a:r>
            <a:r>
              <a:rPr sz="2800" spc="-3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il</a:t>
            </a:r>
            <a:r>
              <a:rPr sz="2800" spc="-3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pagamento</a:t>
            </a:r>
            <a:r>
              <a:rPr sz="2800" spc="-4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della</a:t>
            </a:r>
            <a:r>
              <a:rPr sz="2800" spc="-2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somma</a:t>
            </a:r>
            <a:r>
              <a:rPr sz="2800" spc="-40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prevista </a:t>
            </a:r>
            <a:r>
              <a:rPr sz="2800" spc="-20" dirty="0">
                <a:latin typeface="Georgia"/>
                <a:cs typeface="Georgia"/>
              </a:rPr>
              <a:t>dal</a:t>
            </a:r>
            <a:r>
              <a:rPr sz="2800" spc="-150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secondo</a:t>
            </a:r>
            <a:r>
              <a:rPr sz="2800" spc="-160" dirty="0">
                <a:latin typeface="Georgia"/>
                <a:cs typeface="Georgia"/>
              </a:rPr>
              <a:t> </a:t>
            </a:r>
            <a:r>
              <a:rPr sz="2800" spc="-20" dirty="0">
                <a:latin typeface="Georgia"/>
                <a:cs typeface="Georgia"/>
              </a:rPr>
              <a:t>comma</a:t>
            </a:r>
            <a:r>
              <a:rPr sz="2800" spc="-150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dell'articolo</a:t>
            </a:r>
            <a:r>
              <a:rPr sz="2800" spc="-12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768</a:t>
            </a:r>
            <a:r>
              <a:rPr sz="2800" spc="-110" dirty="0">
                <a:latin typeface="Georgia"/>
                <a:cs typeface="Georgia"/>
              </a:rPr>
              <a:t> </a:t>
            </a:r>
            <a:r>
              <a:rPr sz="2800" i="1" spc="-10" dirty="0">
                <a:latin typeface="Georgia"/>
                <a:cs typeface="Georgia"/>
              </a:rPr>
              <a:t>quater</a:t>
            </a:r>
            <a:r>
              <a:rPr sz="2800" spc="-10" dirty="0">
                <a:latin typeface="Georgia"/>
                <a:cs typeface="Georgia"/>
              </a:rPr>
              <a:t>,</a:t>
            </a:r>
            <a:r>
              <a:rPr sz="2800" spc="-130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aumentata </a:t>
            </a:r>
            <a:r>
              <a:rPr sz="2800" dirty="0">
                <a:latin typeface="Georgia"/>
                <a:cs typeface="Georgia"/>
              </a:rPr>
              <a:t>degli</a:t>
            </a:r>
            <a:r>
              <a:rPr sz="2800" spc="-6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interessi</a:t>
            </a:r>
            <a:r>
              <a:rPr sz="2800" spc="-55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legali.</a:t>
            </a:r>
            <a:endParaRPr sz="28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1440"/>
              </a:spcBef>
            </a:pPr>
            <a:endParaRPr sz="2800">
              <a:latin typeface="Georgia"/>
              <a:cs typeface="Georgia"/>
            </a:endParaRPr>
          </a:p>
          <a:p>
            <a:pPr marL="12700" marR="8255" algn="just">
              <a:lnSpc>
                <a:spcPct val="100400"/>
              </a:lnSpc>
            </a:pPr>
            <a:r>
              <a:rPr sz="2800" dirty="0">
                <a:latin typeface="Georgia"/>
                <a:cs typeface="Georgia"/>
              </a:rPr>
              <a:t>L'inosservanza</a:t>
            </a:r>
            <a:r>
              <a:rPr sz="2800" spc="125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delle</a:t>
            </a:r>
            <a:r>
              <a:rPr sz="2800" spc="130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disposizioni</a:t>
            </a:r>
            <a:r>
              <a:rPr sz="2800" spc="120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del</a:t>
            </a:r>
            <a:r>
              <a:rPr sz="2800" spc="110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primo</a:t>
            </a:r>
            <a:r>
              <a:rPr sz="2800" spc="125" dirty="0">
                <a:latin typeface="Georgia"/>
                <a:cs typeface="Georgia"/>
              </a:rPr>
              <a:t>  </a:t>
            </a:r>
            <a:r>
              <a:rPr sz="2800" spc="-10" dirty="0">
                <a:latin typeface="Georgia"/>
                <a:cs typeface="Georgia"/>
              </a:rPr>
              <a:t>comma costituisce</a:t>
            </a:r>
            <a:r>
              <a:rPr sz="2800" spc="-120" dirty="0">
                <a:latin typeface="Georgia"/>
                <a:cs typeface="Georgia"/>
              </a:rPr>
              <a:t> </a:t>
            </a:r>
            <a:r>
              <a:rPr sz="2800" spc="-20" dirty="0">
                <a:latin typeface="Georgia"/>
                <a:cs typeface="Georgia"/>
              </a:rPr>
              <a:t>motivo</a:t>
            </a:r>
            <a:r>
              <a:rPr sz="2800" spc="-125" dirty="0">
                <a:latin typeface="Georgia"/>
                <a:cs typeface="Georgia"/>
              </a:rPr>
              <a:t> </a:t>
            </a:r>
            <a:r>
              <a:rPr sz="2800" spc="-50" dirty="0">
                <a:latin typeface="Georgia"/>
                <a:cs typeface="Georgia"/>
              </a:rPr>
              <a:t>di</a:t>
            </a:r>
            <a:r>
              <a:rPr sz="2800" spc="-120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impugnazione</a:t>
            </a:r>
            <a:r>
              <a:rPr sz="2800" spc="-110" dirty="0">
                <a:latin typeface="Georgia"/>
                <a:cs typeface="Georgia"/>
              </a:rPr>
              <a:t> </a:t>
            </a:r>
            <a:r>
              <a:rPr sz="2800" spc="-20" dirty="0">
                <a:latin typeface="Georgia"/>
                <a:cs typeface="Georgia"/>
              </a:rPr>
              <a:t>ai</a:t>
            </a:r>
            <a:r>
              <a:rPr sz="2800" spc="-125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sensi</a:t>
            </a:r>
            <a:r>
              <a:rPr sz="2800" spc="-125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dell'articolo </a:t>
            </a:r>
            <a:r>
              <a:rPr sz="2800" dirty="0">
                <a:latin typeface="Georgia"/>
                <a:cs typeface="Georgia"/>
              </a:rPr>
              <a:t>768</a:t>
            </a:r>
            <a:r>
              <a:rPr sz="2800" spc="-10" dirty="0">
                <a:latin typeface="Georgia"/>
                <a:cs typeface="Georgia"/>
              </a:rPr>
              <a:t> </a:t>
            </a:r>
            <a:r>
              <a:rPr sz="2800" i="1" spc="-10" dirty="0">
                <a:latin typeface="Georgia"/>
                <a:cs typeface="Georgia"/>
              </a:rPr>
              <a:t>quinquies</a:t>
            </a:r>
            <a:r>
              <a:rPr sz="2800" spc="-10" dirty="0">
                <a:latin typeface="Georgia"/>
                <a:cs typeface="Georgia"/>
              </a:rPr>
              <a:t>.</a:t>
            </a:r>
            <a:endParaRPr sz="2800">
              <a:latin typeface="Georgia"/>
              <a:cs typeface="Georgia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CF45977-F372-BD14-18C3-C6CB7D223C8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34</a:t>
            </a:fld>
            <a:endParaRPr lang="it-IT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98176" y="152400"/>
            <a:ext cx="229616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Art.</a:t>
            </a:r>
            <a:r>
              <a:rPr spc="-60" dirty="0"/>
              <a:t> </a:t>
            </a:r>
            <a:r>
              <a:rPr dirty="0"/>
              <a:t>768</a:t>
            </a:r>
            <a:r>
              <a:rPr spc="-40" dirty="0"/>
              <a:t> </a:t>
            </a:r>
            <a:r>
              <a:rPr i="1" spc="-10" dirty="0">
                <a:latin typeface="Georgia"/>
                <a:cs typeface="Georgia"/>
              </a:rPr>
              <a:t>quinquies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8643" y="614189"/>
            <a:ext cx="7515225" cy="56451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21615">
              <a:lnSpc>
                <a:spcPct val="100000"/>
              </a:lnSpc>
              <a:spcBef>
                <a:spcPts val="100"/>
              </a:spcBef>
            </a:pPr>
            <a:r>
              <a:rPr lang="it-IT" sz="2400" dirty="0">
                <a:latin typeface="Georgia"/>
                <a:cs typeface="Georgia"/>
              </a:rPr>
              <a:t>«</a:t>
            </a:r>
            <a:r>
              <a:rPr sz="2400" dirty="0">
                <a:latin typeface="Georgia"/>
                <a:cs typeface="Georgia"/>
              </a:rPr>
              <a:t>Il</a:t>
            </a:r>
            <a:r>
              <a:rPr sz="2400" spc="-5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patto</a:t>
            </a:r>
            <a:r>
              <a:rPr sz="2400" spc="-9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può</a:t>
            </a:r>
            <a:r>
              <a:rPr sz="2400" spc="-7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essere</a:t>
            </a:r>
            <a:r>
              <a:rPr sz="2400" spc="-3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impugnato</a:t>
            </a:r>
            <a:r>
              <a:rPr sz="2400" spc="-7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dai</a:t>
            </a:r>
            <a:r>
              <a:rPr sz="2400" spc="-6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partecipanti</a:t>
            </a:r>
            <a:r>
              <a:rPr sz="2400" spc="-4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ai</a:t>
            </a:r>
            <a:r>
              <a:rPr sz="2400" spc="-45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sensi </a:t>
            </a:r>
            <a:r>
              <a:rPr sz="2400" dirty="0">
                <a:latin typeface="Georgia"/>
                <a:cs typeface="Georgia"/>
              </a:rPr>
              <a:t>degli</a:t>
            </a:r>
            <a:r>
              <a:rPr sz="2400" spc="-5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articoli</a:t>
            </a:r>
            <a:r>
              <a:rPr sz="2400" spc="-40" dirty="0">
                <a:latin typeface="Georgia"/>
                <a:cs typeface="Georgia"/>
              </a:rPr>
              <a:t>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1427</a:t>
            </a:r>
            <a:r>
              <a:rPr sz="2400" u="sng" spc="-4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e</a:t>
            </a:r>
            <a:r>
              <a:rPr sz="2400" spc="-50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seguenti.</a:t>
            </a:r>
            <a:endParaRPr sz="2400" dirty="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2400" dirty="0">
                <a:latin typeface="Georgia"/>
                <a:cs typeface="Georgia"/>
              </a:rPr>
              <a:t>L'azione</a:t>
            </a:r>
            <a:r>
              <a:rPr sz="2400" spc="-6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si</a:t>
            </a:r>
            <a:r>
              <a:rPr sz="2400" spc="-5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prescrive</a:t>
            </a:r>
            <a:r>
              <a:rPr sz="2400" spc="-2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nel</a:t>
            </a:r>
            <a:r>
              <a:rPr sz="2400" spc="-5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termine</a:t>
            </a:r>
            <a:r>
              <a:rPr sz="2400" spc="-85" dirty="0"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di</a:t>
            </a:r>
            <a:r>
              <a:rPr sz="2400" spc="-7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un</a:t>
            </a:r>
            <a:r>
              <a:rPr sz="2400" spc="-8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spc="-10" dirty="0" err="1">
                <a:solidFill>
                  <a:srgbClr val="FF0000"/>
                </a:solidFill>
                <a:latin typeface="Georgia"/>
                <a:cs typeface="Georgia"/>
              </a:rPr>
              <a:t>ann</a:t>
            </a:r>
            <a:r>
              <a:rPr lang="it-IT" sz="2400" spc="-10" dirty="0">
                <a:solidFill>
                  <a:srgbClr val="FF0000"/>
                </a:solidFill>
                <a:latin typeface="Georgia"/>
                <a:cs typeface="Georgia"/>
              </a:rPr>
              <a:t>o».</a:t>
            </a:r>
            <a:endParaRPr lang="it-IT" sz="2400" spc="-10" dirty="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endParaRPr lang="it-IT" sz="2400" spc="-10" dirty="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endParaRPr lang="it-IT" sz="2400" spc="-10" dirty="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lang="it-IT" sz="2400" u="sng" spc="-10" dirty="0">
                <a:latin typeface="Georgia"/>
                <a:cs typeface="Georgia"/>
              </a:rPr>
              <a:t>Dunque se è testuale l’annullabilità è esclusa la nullità virtuale</a:t>
            </a: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endParaRPr lang="it-IT" sz="2400" spc="-10" dirty="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lang="it-IT" sz="2400" spc="-10" dirty="0">
                <a:latin typeface="Georgia"/>
                <a:cs typeface="Georgia"/>
              </a:rPr>
              <a:t>Per coerenza con la stabilità del patto, voluta dall’Europa, l’annullamento non può che riguardare la «quantificazione» del </a:t>
            </a:r>
            <a:r>
              <a:rPr lang="it-IT" sz="2400" b="1" spc="-10" dirty="0">
                <a:latin typeface="Georgia"/>
                <a:cs typeface="Georgia"/>
              </a:rPr>
              <a:t>diritto di credito </a:t>
            </a:r>
            <a:r>
              <a:rPr lang="it-IT" sz="2400" spc="-10" dirty="0">
                <a:latin typeface="Georgia"/>
                <a:cs typeface="Georgia"/>
              </a:rPr>
              <a:t>dell’impugnante, altrimenti si farebbero decadere anche tutte le altre attribuzioni accettate dagli altri non assegnatari, </a:t>
            </a:r>
            <a:r>
              <a:rPr lang="it-IT" sz="2400" u="sng" spc="-10" dirty="0">
                <a:latin typeface="Georgia"/>
                <a:cs typeface="Georgia"/>
              </a:rPr>
              <a:t>negando la stabilità del patto</a:t>
            </a:r>
            <a:r>
              <a:rPr lang="it-IT" sz="2400" spc="-10" dirty="0">
                <a:latin typeface="Georgia"/>
                <a:cs typeface="Georgia"/>
              </a:rPr>
              <a:t>.</a:t>
            </a:r>
            <a:endParaRPr sz="2400" dirty="0">
              <a:latin typeface="Georgia"/>
              <a:cs typeface="Georgia"/>
            </a:endParaRP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796BA05F-CBBA-7BBE-EBD5-971FA162842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35</a:t>
            </a:fld>
            <a:endParaRPr lang="it-IT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1347" y="554482"/>
            <a:ext cx="8406765" cy="59452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9090">
              <a:lnSpc>
                <a:spcPct val="100000"/>
              </a:lnSpc>
              <a:spcBef>
                <a:spcPts val="100"/>
              </a:spcBef>
              <a:tabLst>
                <a:tab pos="683260" algn="l"/>
              </a:tabLst>
            </a:pPr>
            <a:r>
              <a:rPr sz="2400" spc="-50" dirty="0">
                <a:solidFill>
                  <a:srgbClr val="FF0000"/>
                </a:solidFill>
                <a:latin typeface="Georgia"/>
                <a:cs typeface="Georgia"/>
              </a:rPr>
              <a:t>A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	PRESCINDERE</a:t>
            </a:r>
            <a:r>
              <a:rPr sz="2400" spc="-6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DA</a:t>
            </a:r>
            <a:r>
              <a:rPr sz="2400" spc="-7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QUALUNQUE</a:t>
            </a:r>
            <a:r>
              <a:rPr sz="2400" spc="-8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Georgia"/>
                <a:cs typeface="Georgia"/>
              </a:rPr>
              <a:t>QUALIFICAZIONE</a:t>
            </a:r>
            <a:endParaRPr sz="2400" dirty="0">
              <a:latin typeface="Georgia"/>
              <a:cs typeface="Georgia"/>
            </a:endParaRPr>
          </a:p>
          <a:p>
            <a:pPr marL="12700" marR="150495" algn="just">
              <a:lnSpc>
                <a:spcPts val="2860"/>
              </a:lnSpc>
              <a:spcBef>
                <a:spcPts val="2540"/>
              </a:spcBef>
            </a:pPr>
            <a:r>
              <a:rPr sz="2400" dirty="0">
                <a:latin typeface="Georgia"/>
                <a:cs typeface="Georgia"/>
              </a:rPr>
              <a:t>Il</a:t>
            </a:r>
            <a:r>
              <a:rPr sz="2400" spc="35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Patto</a:t>
            </a:r>
            <a:r>
              <a:rPr sz="2400" spc="330" dirty="0">
                <a:latin typeface="Georgia"/>
                <a:cs typeface="Georgia"/>
              </a:rPr>
              <a:t> </a:t>
            </a:r>
            <a:r>
              <a:rPr sz="2400" dirty="0" err="1">
                <a:latin typeface="Georgia"/>
                <a:cs typeface="Georgia"/>
              </a:rPr>
              <a:t>presenta</a:t>
            </a:r>
            <a:r>
              <a:rPr sz="2400" spc="340" dirty="0">
                <a:latin typeface="Georgia"/>
                <a:cs typeface="Georgia"/>
              </a:rPr>
              <a:t> </a:t>
            </a:r>
            <a:r>
              <a:rPr sz="2400" dirty="0" err="1">
                <a:latin typeface="Georgia"/>
                <a:cs typeface="Georgia"/>
              </a:rPr>
              <a:t>una</a:t>
            </a:r>
            <a:r>
              <a:rPr sz="2400" spc="34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innegabile</a:t>
            </a:r>
            <a:r>
              <a:rPr sz="2400" spc="34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«duplice</a:t>
            </a:r>
            <a:r>
              <a:rPr sz="2400" spc="345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valenza» </a:t>
            </a:r>
            <a:r>
              <a:rPr sz="2400" dirty="0">
                <a:latin typeface="Georgia"/>
                <a:cs typeface="Georgia"/>
              </a:rPr>
              <a:t>che</a:t>
            </a:r>
            <a:r>
              <a:rPr sz="2400" spc="-50" dirty="0">
                <a:latin typeface="Georgia"/>
                <a:cs typeface="Georgia"/>
              </a:rPr>
              <a:t> </a:t>
            </a:r>
            <a:r>
              <a:rPr sz="2400" dirty="0" err="1">
                <a:solidFill>
                  <a:srgbClr val="FF0000"/>
                </a:solidFill>
                <a:latin typeface="Georgia"/>
                <a:cs typeface="Georgia"/>
              </a:rPr>
              <a:t>deroga</a:t>
            </a:r>
            <a:r>
              <a:rPr sz="2400" spc="-3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ai</a:t>
            </a:r>
            <a:r>
              <a:rPr sz="2400" spc="-40" dirty="0">
                <a:latin typeface="Georgia"/>
                <a:cs typeface="Georgia"/>
              </a:rPr>
              <a:t> </a:t>
            </a:r>
            <a:r>
              <a:rPr sz="2400" dirty="0" err="1">
                <a:latin typeface="Georgia"/>
                <a:cs typeface="Georgia"/>
              </a:rPr>
              <a:t>principi</a:t>
            </a:r>
            <a:r>
              <a:rPr sz="2400" spc="-40" dirty="0">
                <a:latin typeface="Georgia"/>
                <a:cs typeface="Georgia"/>
              </a:rPr>
              <a:t> </a:t>
            </a:r>
            <a:r>
              <a:rPr lang="it-IT" sz="2400" spc="-40" dirty="0">
                <a:latin typeface="Georgia"/>
                <a:cs typeface="Georgia"/>
              </a:rPr>
              <a:t>tipici del diritto successorio italiano</a:t>
            </a:r>
            <a:r>
              <a:rPr sz="2400" spc="-10" dirty="0">
                <a:latin typeface="Georgia"/>
                <a:cs typeface="Georgia"/>
              </a:rPr>
              <a:t>:</a:t>
            </a:r>
            <a:endParaRPr sz="2400" dirty="0">
              <a:latin typeface="Georgia"/>
              <a:cs typeface="Georgia"/>
            </a:endParaRPr>
          </a:p>
          <a:p>
            <a:pPr marL="12700" marR="40640" indent="203200" algn="just">
              <a:lnSpc>
                <a:spcPct val="100000"/>
              </a:lnSpc>
              <a:spcBef>
                <a:spcPts val="505"/>
              </a:spcBef>
              <a:buChar char="-"/>
              <a:tabLst>
                <a:tab pos="215900" algn="l"/>
              </a:tabLst>
            </a:pPr>
            <a:r>
              <a:rPr sz="2400" dirty="0">
                <a:latin typeface="Georgia"/>
                <a:cs typeface="Georgia"/>
              </a:rPr>
              <a:t>quella</a:t>
            </a:r>
            <a:r>
              <a:rPr sz="2400" spc="4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«</a:t>
            </a:r>
            <a:r>
              <a:rPr sz="2400" u="sng" dirty="0">
                <a:latin typeface="Georgia"/>
                <a:cs typeface="Georgia"/>
              </a:rPr>
              <a:t>contrattuale</a:t>
            </a:r>
            <a:r>
              <a:rPr sz="2400" dirty="0">
                <a:latin typeface="Georgia"/>
                <a:cs typeface="Georgia"/>
              </a:rPr>
              <a:t>»</a:t>
            </a:r>
            <a:r>
              <a:rPr sz="2400" spc="5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con</a:t>
            </a:r>
            <a:r>
              <a:rPr sz="2400" spc="6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effetto</a:t>
            </a:r>
            <a:r>
              <a:rPr sz="2400" spc="5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traslativo</a:t>
            </a:r>
            <a:r>
              <a:rPr sz="2400" spc="6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ad</a:t>
            </a:r>
            <a:r>
              <a:rPr sz="2400" spc="5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efficacia</a:t>
            </a:r>
            <a:r>
              <a:rPr sz="2400" spc="60" dirty="0">
                <a:latin typeface="Georgia"/>
                <a:cs typeface="Georgia"/>
              </a:rPr>
              <a:t> </a:t>
            </a:r>
            <a:r>
              <a:rPr sz="2400" spc="-10" dirty="0" err="1">
                <a:latin typeface="Georgia"/>
                <a:cs typeface="Georgia"/>
              </a:rPr>
              <a:t>reale</a:t>
            </a:r>
            <a:r>
              <a:rPr sz="2400" spc="-10" dirty="0">
                <a:latin typeface="Georgia"/>
                <a:cs typeface="Georgia"/>
              </a:rPr>
              <a:t> </a:t>
            </a:r>
            <a:r>
              <a:rPr lang="it-IT" sz="2400" spc="-10" dirty="0">
                <a:latin typeface="Georgia"/>
                <a:cs typeface="Georgia"/>
              </a:rPr>
              <a:t>immediata </a:t>
            </a:r>
            <a:r>
              <a:rPr sz="2400" dirty="0" err="1">
                <a:latin typeface="Georgia"/>
                <a:cs typeface="Georgia"/>
              </a:rPr>
              <a:t>dell’azienda</a:t>
            </a:r>
            <a:r>
              <a:rPr sz="2400" spc="-8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o</a:t>
            </a:r>
            <a:r>
              <a:rPr sz="2400" spc="-8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della</a:t>
            </a:r>
            <a:r>
              <a:rPr sz="2400" spc="-8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partecipazione,</a:t>
            </a:r>
            <a:r>
              <a:rPr sz="2400" spc="-3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con</a:t>
            </a:r>
            <a:r>
              <a:rPr sz="2400" spc="-95" dirty="0">
                <a:latin typeface="Georgia"/>
                <a:cs typeface="Georgia"/>
              </a:rPr>
              <a:t> </a:t>
            </a:r>
            <a:r>
              <a:rPr lang="it-IT" sz="2400" spc="-95" dirty="0">
                <a:latin typeface="Georgia"/>
                <a:cs typeface="Georgia"/>
              </a:rPr>
              <a:t>contestuale e coessenziale nascita di un </a:t>
            </a:r>
            <a:r>
              <a:rPr sz="2400" dirty="0">
                <a:latin typeface="Georgia"/>
                <a:cs typeface="Georgia"/>
              </a:rPr>
              <a:t>«onere</a:t>
            </a:r>
            <a:r>
              <a:rPr sz="2400" spc="-95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ex</a:t>
            </a:r>
            <a:r>
              <a:rPr sz="2400" i="1" spc="-75" dirty="0">
                <a:latin typeface="Georgia"/>
                <a:cs typeface="Georgia"/>
              </a:rPr>
              <a:t> </a:t>
            </a:r>
            <a:r>
              <a:rPr sz="2400" i="1" spc="-10" dirty="0">
                <a:latin typeface="Georgia"/>
                <a:cs typeface="Georgia"/>
              </a:rPr>
              <a:t>lege</a:t>
            </a:r>
            <a:r>
              <a:rPr sz="2400" spc="-10" dirty="0">
                <a:latin typeface="Georgia"/>
                <a:cs typeface="Georgia"/>
              </a:rPr>
              <a:t>»;</a:t>
            </a:r>
            <a:endParaRPr sz="2400" dirty="0">
              <a:latin typeface="Georgia"/>
              <a:cs typeface="Georgia"/>
            </a:endParaRPr>
          </a:p>
          <a:p>
            <a:pPr marL="12700" marR="5080" indent="203200" algn="just">
              <a:lnSpc>
                <a:spcPct val="100299"/>
              </a:lnSpc>
              <a:buChar char="-"/>
              <a:tabLst>
                <a:tab pos="215900" algn="l"/>
              </a:tabLst>
            </a:pPr>
            <a:r>
              <a:rPr sz="2400" dirty="0" err="1">
                <a:latin typeface="Georgia"/>
                <a:cs typeface="Georgia"/>
              </a:rPr>
              <a:t>quella</a:t>
            </a:r>
            <a:r>
              <a:rPr sz="2400" spc="75" dirty="0">
                <a:latin typeface="Georgia"/>
                <a:cs typeface="Georgia"/>
              </a:rPr>
              <a:t> </a:t>
            </a:r>
            <a:r>
              <a:rPr sz="2400" u="sng" dirty="0">
                <a:latin typeface="Georgia"/>
                <a:cs typeface="Georgia"/>
              </a:rPr>
              <a:t>successoria</a:t>
            </a:r>
            <a:r>
              <a:rPr sz="2400" dirty="0">
                <a:latin typeface="Georgia"/>
                <a:cs typeface="Georgia"/>
              </a:rPr>
              <a:t>:</a:t>
            </a:r>
            <a:r>
              <a:rPr sz="2400" spc="8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i)</a:t>
            </a:r>
            <a:r>
              <a:rPr sz="2400" spc="10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con</a:t>
            </a:r>
            <a:r>
              <a:rPr sz="2400" spc="125" dirty="0">
                <a:latin typeface="Georgia"/>
                <a:cs typeface="Georgia"/>
              </a:rPr>
              <a:t> </a:t>
            </a:r>
            <a:r>
              <a:rPr sz="2400" b="1" dirty="0">
                <a:latin typeface="Georgia"/>
                <a:cs typeface="Georgia"/>
              </a:rPr>
              <a:t>l’anticipazione</a:t>
            </a:r>
            <a:r>
              <a:rPr sz="2400" b="1" spc="80" dirty="0">
                <a:latin typeface="Georgia"/>
                <a:cs typeface="Georgia"/>
              </a:rPr>
              <a:t> </a:t>
            </a:r>
            <a:r>
              <a:rPr sz="2400" b="1" dirty="0">
                <a:latin typeface="Georgia"/>
                <a:cs typeface="Georgia"/>
              </a:rPr>
              <a:t>di</a:t>
            </a:r>
            <a:r>
              <a:rPr sz="2400" b="1" spc="65" dirty="0">
                <a:latin typeface="Georgia"/>
                <a:cs typeface="Georgia"/>
              </a:rPr>
              <a:t> </a:t>
            </a:r>
            <a:r>
              <a:rPr sz="2400" b="1" spc="-10" dirty="0">
                <a:latin typeface="Georgia"/>
                <a:cs typeface="Georgia"/>
              </a:rPr>
              <a:t>attribuzioni </a:t>
            </a:r>
            <a:r>
              <a:rPr sz="2400" dirty="0">
                <a:latin typeface="Georgia"/>
                <a:cs typeface="Georgia"/>
              </a:rPr>
              <a:t>(sia</a:t>
            </a:r>
            <a:r>
              <a:rPr sz="2400" spc="7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al</a:t>
            </a:r>
            <a:r>
              <a:rPr sz="2400" spc="8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beneficiario</a:t>
            </a:r>
            <a:r>
              <a:rPr sz="2400" spc="8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sia</a:t>
            </a:r>
            <a:r>
              <a:rPr sz="2400" spc="7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ai</a:t>
            </a:r>
            <a:r>
              <a:rPr sz="2400" spc="8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legittimari</a:t>
            </a:r>
            <a:r>
              <a:rPr sz="2400" spc="7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non</a:t>
            </a:r>
            <a:r>
              <a:rPr sz="2400" spc="10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assegnatari)</a:t>
            </a:r>
            <a:r>
              <a:rPr sz="2400" spc="80" dirty="0">
                <a:latin typeface="Georgia"/>
                <a:cs typeface="Georgia"/>
              </a:rPr>
              <a:t>  </a:t>
            </a:r>
            <a:r>
              <a:rPr sz="2400" spc="-25" dirty="0">
                <a:latin typeface="Georgia"/>
                <a:cs typeface="Georgia"/>
              </a:rPr>
              <a:t>che </a:t>
            </a:r>
            <a:r>
              <a:rPr sz="2400" dirty="0">
                <a:latin typeface="Georgia"/>
                <a:cs typeface="Georgia"/>
              </a:rPr>
              <a:t>normalmente</a:t>
            </a:r>
            <a:r>
              <a:rPr sz="2400" spc="-2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si</a:t>
            </a:r>
            <a:r>
              <a:rPr sz="2400" spc="-2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sarebbero</a:t>
            </a:r>
            <a:r>
              <a:rPr sz="2400" spc="-1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verificate</a:t>
            </a:r>
            <a:r>
              <a:rPr sz="2400" spc="-2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al</a:t>
            </a:r>
            <a:r>
              <a:rPr sz="2400" spc="-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momento</a:t>
            </a:r>
            <a:r>
              <a:rPr sz="2400" spc="-10" dirty="0">
                <a:latin typeface="Georgia"/>
                <a:cs typeface="Georgia"/>
              </a:rPr>
              <a:t> dell’apertura </a:t>
            </a:r>
            <a:r>
              <a:rPr sz="2400" dirty="0">
                <a:latin typeface="Georgia"/>
                <a:cs typeface="Georgia"/>
              </a:rPr>
              <a:t>della</a:t>
            </a:r>
            <a:r>
              <a:rPr sz="2400" spc="-6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successione;</a:t>
            </a:r>
            <a:r>
              <a:rPr sz="2400" spc="-5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ii)</a:t>
            </a:r>
            <a:r>
              <a:rPr sz="2400" spc="-2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con</a:t>
            </a:r>
            <a:r>
              <a:rPr sz="2400" spc="-6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la</a:t>
            </a:r>
            <a:r>
              <a:rPr sz="2400" spc="-65" dirty="0">
                <a:latin typeface="Georgia"/>
                <a:cs typeface="Georgia"/>
              </a:rPr>
              <a:t> </a:t>
            </a:r>
            <a:r>
              <a:rPr sz="2400" b="1" dirty="0">
                <a:latin typeface="Georgia"/>
                <a:cs typeface="Georgia"/>
              </a:rPr>
              <a:t>neutralizzazione</a:t>
            </a:r>
            <a:r>
              <a:rPr sz="2400" dirty="0">
                <a:latin typeface="Georgia"/>
                <a:cs typeface="Georgia"/>
              </a:rPr>
              <a:t>,</a:t>
            </a:r>
            <a:r>
              <a:rPr sz="2400" spc="-5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rispetto</a:t>
            </a:r>
            <a:r>
              <a:rPr sz="2400" spc="-2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al</a:t>
            </a:r>
            <a:r>
              <a:rPr sz="2400" spc="-50" dirty="0">
                <a:latin typeface="Georgia"/>
                <a:cs typeface="Georgia"/>
              </a:rPr>
              <a:t> </a:t>
            </a:r>
            <a:r>
              <a:rPr sz="2400" spc="-25" dirty="0">
                <a:latin typeface="Georgia"/>
                <a:cs typeface="Georgia"/>
              </a:rPr>
              <a:t>suo </a:t>
            </a:r>
            <a:r>
              <a:rPr sz="2400" dirty="0">
                <a:latin typeface="Georgia"/>
                <a:cs typeface="Georgia"/>
              </a:rPr>
              <a:t>oggetto,</a:t>
            </a:r>
            <a:r>
              <a:rPr sz="2400" spc="18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dei</a:t>
            </a:r>
            <a:r>
              <a:rPr sz="2400" spc="16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«rimedi»</a:t>
            </a:r>
            <a:r>
              <a:rPr sz="2400" spc="22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della</a:t>
            </a:r>
            <a:r>
              <a:rPr sz="2400" spc="165" dirty="0">
                <a:latin typeface="Georgia"/>
                <a:cs typeface="Georgia"/>
              </a:rPr>
              <a:t> </a:t>
            </a:r>
            <a:r>
              <a:rPr sz="2400" b="1" dirty="0">
                <a:latin typeface="Georgia"/>
                <a:cs typeface="Georgia"/>
              </a:rPr>
              <a:t>collazione</a:t>
            </a:r>
            <a:r>
              <a:rPr sz="2400" b="1" spc="150" dirty="0">
                <a:latin typeface="Georgia"/>
                <a:cs typeface="Georgia"/>
              </a:rPr>
              <a:t> </a:t>
            </a:r>
            <a:r>
              <a:rPr sz="2400" b="1" dirty="0">
                <a:latin typeface="Georgia"/>
                <a:cs typeface="Georgia"/>
              </a:rPr>
              <a:t>e</a:t>
            </a:r>
            <a:r>
              <a:rPr sz="2400" b="1" spc="130" dirty="0">
                <a:latin typeface="Georgia"/>
                <a:cs typeface="Georgia"/>
              </a:rPr>
              <a:t> </a:t>
            </a:r>
            <a:r>
              <a:rPr sz="2400" b="1" dirty="0">
                <a:latin typeface="Georgia"/>
                <a:cs typeface="Georgia"/>
              </a:rPr>
              <a:t>della</a:t>
            </a:r>
            <a:r>
              <a:rPr sz="2400" b="1" spc="145" dirty="0">
                <a:latin typeface="Georgia"/>
                <a:cs typeface="Georgia"/>
              </a:rPr>
              <a:t>  </a:t>
            </a:r>
            <a:r>
              <a:rPr sz="2400" b="1" spc="-10" dirty="0">
                <a:latin typeface="Georgia"/>
                <a:cs typeface="Georgia"/>
              </a:rPr>
              <a:t>riduzione</a:t>
            </a:r>
            <a:r>
              <a:rPr sz="2400" spc="-10" dirty="0">
                <a:latin typeface="Georgia"/>
                <a:cs typeface="Georgia"/>
              </a:rPr>
              <a:t>;</a:t>
            </a:r>
            <a:endParaRPr sz="2400" dirty="0">
              <a:latin typeface="Georgia"/>
              <a:cs typeface="Georgia"/>
            </a:endParaRPr>
          </a:p>
          <a:p>
            <a:pPr marL="12700" algn="just">
              <a:lnSpc>
                <a:spcPts val="2855"/>
              </a:lnSpc>
            </a:pPr>
            <a:r>
              <a:rPr sz="2400" dirty="0">
                <a:latin typeface="Georgia"/>
                <a:cs typeface="Georgia"/>
              </a:rPr>
              <a:t>iii)</a:t>
            </a:r>
            <a:r>
              <a:rPr sz="2400" spc="21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con</a:t>
            </a:r>
            <a:r>
              <a:rPr sz="2400" spc="19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la</a:t>
            </a:r>
            <a:r>
              <a:rPr sz="2400" spc="16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«conversione</a:t>
            </a:r>
            <a:r>
              <a:rPr sz="2400" spc="15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ex</a:t>
            </a:r>
            <a:r>
              <a:rPr sz="2400" spc="16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lege</a:t>
            </a:r>
            <a:r>
              <a:rPr sz="2400" spc="19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della</a:t>
            </a:r>
            <a:r>
              <a:rPr sz="2400" spc="195" dirty="0">
                <a:latin typeface="Georgia"/>
                <a:cs typeface="Georgia"/>
              </a:rPr>
              <a:t> </a:t>
            </a:r>
            <a:r>
              <a:rPr sz="2400" b="1" dirty="0">
                <a:latin typeface="Georgia"/>
                <a:cs typeface="Georgia"/>
              </a:rPr>
              <a:t>quota</a:t>
            </a:r>
            <a:r>
              <a:rPr sz="2400" b="1" spc="160" dirty="0">
                <a:latin typeface="Georgia"/>
                <a:cs typeface="Georgia"/>
              </a:rPr>
              <a:t> </a:t>
            </a:r>
            <a:r>
              <a:rPr sz="2400" b="1" dirty="0">
                <a:latin typeface="Georgia"/>
                <a:cs typeface="Georgia"/>
              </a:rPr>
              <a:t>dei</a:t>
            </a:r>
            <a:r>
              <a:rPr sz="2400" b="1" spc="135" dirty="0">
                <a:latin typeface="Georgia"/>
                <a:cs typeface="Georgia"/>
              </a:rPr>
              <a:t> </a:t>
            </a:r>
            <a:r>
              <a:rPr sz="2400" b="1" spc="-10" dirty="0">
                <a:latin typeface="Georgia"/>
                <a:cs typeface="Georgia"/>
              </a:rPr>
              <a:t>legittimari</a:t>
            </a:r>
            <a:endParaRPr sz="2400" dirty="0">
              <a:latin typeface="Georgia"/>
              <a:cs typeface="Georgia"/>
            </a:endParaRPr>
          </a:p>
          <a:p>
            <a:pPr marL="12700" marR="40640" algn="just">
              <a:lnSpc>
                <a:spcPct val="100000"/>
              </a:lnSpc>
              <a:spcBef>
                <a:spcPts val="5"/>
              </a:spcBef>
            </a:pPr>
            <a:r>
              <a:rPr sz="2400" b="1" dirty="0">
                <a:latin typeface="Georgia"/>
                <a:cs typeface="Georgia"/>
              </a:rPr>
              <a:t>non</a:t>
            </a:r>
            <a:r>
              <a:rPr sz="2400" b="1" spc="200" dirty="0">
                <a:latin typeface="Georgia"/>
                <a:cs typeface="Georgia"/>
              </a:rPr>
              <a:t> </a:t>
            </a:r>
            <a:r>
              <a:rPr sz="2400" b="1" dirty="0">
                <a:latin typeface="Georgia"/>
                <a:cs typeface="Georgia"/>
              </a:rPr>
              <a:t>assegnatari</a:t>
            </a:r>
            <a:r>
              <a:rPr sz="2400" dirty="0">
                <a:latin typeface="Georgia"/>
                <a:cs typeface="Georgia"/>
              </a:rPr>
              <a:t>,</a:t>
            </a:r>
            <a:r>
              <a:rPr sz="2400" spc="27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rispetto</a:t>
            </a:r>
            <a:r>
              <a:rPr sz="2400" spc="28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al</a:t>
            </a:r>
            <a:r>
              <a:rPr sz="2400" spc="28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suo</a:t>
            </a:r>
            <a:r>
              <a:rPr sz="2400" spc="27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oggetto,</a:t>
            </a:r>
            <a:r>
              <a:rPr sz="2400" spc="28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in</a:t>
            </a:r>
            <a:r>
              <a:rPr sz="2400" spc="265" dirty="0">
                <a:latin typeface="Georgia"/>
                <a:cs typeface="Georgia"/>
              </a:rPr>
              <a:t> </a:t>
            </a:r>
            <a:r>
              <a:rPr sz="2400" b="1" dirty="0">
                <a:latin typeface="Georgia"/>
                <a:cs typeface="Georgia"/>
              </a:rPr>
              <a:t>un</a:t>
            </a:r>
            <a:r>
              <a:rPr sz="2400" b="1" spc="220" dirty="0">
                <a:latin typeface="Georgia"/>
                <a:cs typeface="Georgia"/>
              </a:rPr>
              <a:t> </a:t>
            </a:r>
            <a:r>
              <a:rPr sz="2400" b="1" u="sng" dirty="0">
                <a:latin typeface="Georgia"/>
                <a:cs typeface="Georgia"/>
              </a:rPr>
              <a:t>diritto</a:t>
            </a:r>
            <a:r>
              <a:rPr sz="2400" b="1" u="sng" spc="235" dirty="0">
                <a:latin typeface="Georgia"/>
                <a:cs typeface="Georgia"/>
              </a:rPr>
              <a:t> </a:t>
            </a:r>
            <a:r>
              <a:rPr sz="2400" b="1" u="sng" spc="-25" dirty="0">
                <a:latin typeface="Georgia"/>
                <a:cs typeface="Georgia"/>
              </a:rPr>
              <a:t>di </a:t>
            </a:r>
            <a:r>
              <a:rPr sz="2400" b="1" u="sng" dirty="0">
                <a:latin typeface="Georgia"/>
                <a:cs typeface="Georgia"/>
              </a:rPr>
              <a:t>credito</a:t>
            </a:r>
            <a:r>
              <a:rPr sz="2400" b="1" u="sng" spc="-80" dirty="0">
                <a:latin typeface="Georgia"/>
                <a:cs typeface="Georgia"/>
              </a:rPr>
              <a:t> </a:t>
            </a:r>
            <a:r>
              <a:rPr sz="2400" b="1" u="sng" dirty="0">
                <a:latin typeface="Georgia"/>
                <a:cs typeface="Georgia"/>
              </a:rPr>
              <a:t>assimilabile</a:t>
            </a:r>
            <a:r>
              <a:rPr sz="2400" b="1" u="sng" spc="-35" dirty="0">
                <a:latin typeface="Georgia"/>
                <a:cs typeface="Georgia"/>
              </a:rPr>
              <a:t> </a:t>
            </a:r>
            <a:r>
              <a:rPr sz="2400" b="1" u="sng" dirty="0">
                <a:latin typeface="Georgia"/>
                <a:cs typeface="Georgia"/>
              </a:rPr>
              <a:t>a</a:t>
            </a:r>
            <a:r>
              <a:rPr sz="2400" b="1" u="sng" spc="-105" dirty="0">
                <a:latin typeface="Georgia"/>
                <a:cs typeface="Georgia"/>
              </a:rPr>
              <a:t> </a:t>
            </a:r>
            <a:r>
              <a:rPr sz="2400" b="1" u="sng" dirty="0">
                <a:latin typeface="Georgia"/>
                <a:cs typeface="Georgia"/>
              </a:rPr>
              <a:t>quello</a:t>
            </a:r>
            <a:r>
              <a:rPr sz="2400" b="1" u="sng" spc="-60" dirty="0">
                <a:latin typeface="Georgia"/>
                <a:cs typeface="Georgia"/>
              </a:rPr>
              <a:t> </a:t>
            </a:r>
            <a:r>
              <a:rPr sz="2400" b="1" u="sng" dirty="0">
                <a:latin typeface="Georgia"/>
                <a:cs typeface="Georgia"/>
              </a:rPr>
              <a:t>dell’</a:t>
            </a:r>
            <a:r>
              <a:rPr sz="2400" b="1" u="sng" spc="-45" dirty="0">
                <a:latin typeface="Georgia"/>
                <a:cs typeface="Georgia"/>
              </a:rPr>
              <a:t> </a:t>
            </a:r>
            <a:r>
              <a:rPr sz="2400" b="1" u="sng" spc="-10" dirty="0" err="1">
                <a:latin typeface="Georgia"/>
                <a:cs typeface="Georgia"/>
              </a:rPr>
              <a:t>onorato</a:t>
            </a:r>
            <a:r>
              <a:rPr lang="it-IT" sz="2400" b="1" u="sng" spc="-10" dirty="0">
                <a:latin typeface="Georgia"/>
                <a:cs typeface="Georgia"/>
              </a:rPr>
              <a:t> (come afferma la Cassazione)</a:t>
            </a:r>
            <a:endParaRPr sz="2400" u="sng" dirty="0">
              <a:latin typeface="Georgia"/>
              <a:cs typeface="Georgia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F7B6F52-58AA-9073-5BC0-52CEB30D525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36</a:t>
            </a:fld>
            <a:endParaRPr lang="it-IT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1756" y="143901"/>
            <a:ext cx="8401050" cy="5786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97785" marR="1924050" indent="-704215">
              <a:lnSpc>
                <a:spcPct val="149400"/>
              </a:lnSpc>
              <a:spcBef>
                <a:spcPts val="95"/>
              </a:spcBef>
            </a:pP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NON</a:t>
            </a:r>
            <a:r>
              <a:rPr sz="2800" spc="-8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E’</a:t>
            </a:r>
            <a:r>
              <a:rPr sz="2800" spc="-4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UN</a:t>
            </a:r>
            <a:r>
              <a:rPr sz="2800" spc="-4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CASO</a:t>
            </a:r>
            <a:r>
              <a:rPr sz="2800" spc="-7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Georgia"/>
                <a:cs typeface="Georgia"/>
              </a:rPr>
              <a:t>ISOLATO: </a:t>
            </a: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ALTRE</a:t>
            </a:r>
            <a:r>
              <a:rPr sz="2800" spc="-4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Georgia"/>
                <a:cs typeface="Georgia"/>
              </a:rPr>
              <a:t>ECCEZIONI</a:t>
            </a:r>
            <a:endParaRPr sz="2800" dirty="0">
              <a:latin typeface="Georgia"/>
              <a:cs typeface="Georgia"/>
            </a:endParaRPr>
          </a:p>
          <a:p>
            <a:pPr marL="12700" algn="just">
              <a:lnSpc>
                <a:spcPct val="100000"/>
              </a:lnSpc>
              <a:spcBef>
                <a:spcPts val="1705"/>
              </a:spcBef>
            </a:pPr>
            <a:r>
              <a:rPr sz="2800" dirty="0">
                <a:latin typeface="Georgia"/>
                <a:cs typeface="Georgia"/>
              </a:rPr>
              <a:t>In</a:t>
            </a:r>
            <a:r>
              <a:rPr sz="2800" spc="45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realtà</a:t>
            </a:r>
            <a:r>
              <a:rPr sz="2800" spc="55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il</a:t>
            </a:r>
            <a:r>
              <a:rPr sz="2800" spc="45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nostro</a:t>
            </a:r>
            <a:r>
              <a:rPr sz="2800" spc="50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diritto</a:t>
            </a:r>
            <a:r>
              <a:rPr sz="2800" spc="50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conosce</a:t>
            </a:r>
            <a:r>
              <a:rPr sz="2800" spc="80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altre</a:t>
            </a:r>
            <a:r>
              <a:rPr sz="2800" spc="85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ipotesi</a:t>
            </a:r>
            <a:r>
              <a:rPr sz="2800" spc="50" dirty="0">
                <a:latin typeface="Georgia"/>
                <a:cs typeface="Georgia"/>
              </a:rPr>
              <a:t>  </a:t>
            </a:r>
            <a:r>
              <a:rPr sz="2800" spc="-25" dirty="0">
                <a:latin typeface="Georgia"/>
                <a:cs typeface="Georgia"/>
              </a:rPr>
              <a:t>di</a:t>
            </a:r>
            <a:endParaRPr sz="2800" dirty="0">
              <a:latin typeface="Georgia"/>
              <a:cs typeface="Georgia"/>
            </a:endParaRPr>
          </a:p>
          <a:p>
            <a:pPr marL="12700" marR="5080" algn="just">
              <a:lnSpc>
                <a:spcPct val="149600"/>
              </a:lnSpc>
              <a:spcBef>
                <a:spcPts val="20"/>
              </a:spcBef>
            </a:pPr>
            <a:r>
              <a:rPr sz="2800" dirty="0">
                <a:latin typeface="Georgia"/>
                <a:cs typeface="Georgia"/>
              </a:rPr>
              <a:t>«deviazione</a:t>
            </a:r>
            <a:r>
              <a:rPr sz="2800" spc="60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ereditaria»</a:t>
            </a:r>
            <a:r>
              <a:rPr sz="2800" spc="49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che</a:t>
            </a:r>
            <a:r>
              <a:rPr sz="2800" spc="65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prevedono</a:t>
            </a:r>
            <a:r>
              <a:rPr sz="2800" spc="480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attribuzioni </a:t>
            </a:r>
            <a:r>
              <a:rPr sz="2800" dirty="0">
                <a:latin typeface="Georgia"/>
                <a:cs typeface="Georgia"/>
              </a:rPr>
              <a:t>preferenziali</a:t>
            </a:r>
            <a:r>
              <a:rPr sz="2800" spc="52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ad</a:t>
            </a:r>
            <a:r>
              <a:rPr sz="2800" spc="53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un</a:t>
            </a:r>
            <a:r>
              <a:rPr sz="2800" spc="50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erede</a:t>
            </a:r>
            <a:r>
              <a:rPr sz="2800" spc="51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rispetto</a:t>
            </a:r>
            <a:r>
              <a:rPr sz="2800" spc="53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agli</a:t>
            </a:r>
            <a:r>
              <a:rPr sz="2800" spc="50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altri:</a:t>
            </a:r>
            <a:r>
              <a:rPr sz="2800" spc="54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e</a:t>
            </a:r>
            <a:r>
              <a:rPr sz="2800" spc="520" dirty="0">
                <a:latin typeface="Georgia"/>
                <a:cs typeface="Georgia"/>
              </a:rPr>
              <a:t> </a:t>
            </a:r>
            <a:r>
              <a:rPr sz="2800" spc="-20" dirty="0">
                <a:latin typeface="Georgia"/>
                <a:cs typeface="Georgia"/>
              </a:rPr>
              <a:t>sono </a:t>
            </a: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accomunate</a:t>
            </a:r>
            <a:r>
              <a:rPr sz="2800" spc="455" dirty="0">
                <a:solidFill>
                  <a:srgbClr val="FF0000"/>
                </a:solidFill>
                <a:latin typeface="Georgia"/>
                <a:cs typeface="Georgia"/>
              </a:rPr>
              <a:t>  </a:t>
            </a: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dalla</a:t>
            </a:r>
            <a:r>
              <a:rPr sz="2800" spc="470" dirty="0">
                <a:solidFill>
                  <a:srgbClr val="FF0000"/>
                </a:solidFill>
                <a:latin typeface="Georgia"/>
                <a:cs typeface="Georgia"/>
              </a:rPr>
              <a:t>  </a:t>
            </a: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identica</a:t>
            </a:r>
            <a:r>
              <a:rPr sz="2800" spc="465" dirty="0">
                <a:solidFill>
                  <a:srgbClr val="FF0000"/>
                </a:solidFill>
                <a:latin typeface="Georgia"/>
                <a:cs typeface="Georgia"/>
              </a:rPr>
              <a:t>  </a:t>
            </a: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finalità</a:t>
            </a:r>
            <a:r>
              <a:rPr sz="2800" spc="455" dirty="0">
                <a:solidFill>
                  <a:srgbClr val="FF0000"/>
                </a:solidFill>
                <a:latin typeface="Georgia"/>
                <a:cs typeface="Georgia"/>
              </a:rPr>
              <a:t>  </a:t>
            </a: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(di</a:t>
            </a:r>
            <a:r>
              <a:rPr sz="2800" spc="465" dirty="0">
                <a:solidFill>
                  <a:srgbClr val="FF0000"/>
                </a:solidFill>
                <a:latin typeface="Georgia"/>
                <a:cs typeface="Georgia"/>
              </a:rPr>
              <a:t>  </a:t>
            </a:r>
            <a:r>
              <a:rPr sz="2800" spc="-10" dirty="0">
                <a:solidFill>
                  <a:srgbClr val="FF0000"/>
                </a:solidFill>
                <a:latin typeface="Georgia"/>
                <a:cs typeface="Georgia"/>
              </a:rPr>
              <a:t>interesse </a:t>
            </a: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generale</a:t>
            </a:r>
            <a:r>
              <a:rPr sz="2800" dirty="0">
                <a:latin typeface="Georgia"/>
                <a:cs typeface="Georgia"/>
              </a:rPr>
              <a:t>)</a:t>
            </a:r>
            <a:r>
              <a:rPr sz="2800" spc="-14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di</a:t>
            </a:r>
            <a:r>
              <a:rPr sz="2800" spc="-155" dirty="0"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conservazione</a:t>
            </a:r>
            <a:r>
              <a:rPr sz="2800" spc="-12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e</a:t>
            </a:r>
            <a:r>
              <a:rPr sz="2800" spc="-135" dirty="0"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continuità</a:t>
            </a:r>
            <a:r>
              <a:rPr sz="2800" spc="-14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dello</a:t>
            </a:r>
            <a:r>
              <a:rPr sz="2800" spc="-14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Georgia"/>
                <a:cs typeface="Georgia"/>
              </a:rPr>
              <a:t>specifico</a:t>
            </a:r>
            <a:endParaRPr sz="2800" dirty="0">
              <a:solidFill>
                <a:srgbClr val="FF0000"/>
              </a:solidFill>
              <a:latin typeface="Georgia"/>
              <a:cs typeface="Georgia"/>
            </a:endParaRPr>
          </a:p>
          <a:p>
            <a:pPr marL="12700" algn="just">
              <a:lnSpc>
                <a:spcPct val="100000"/>
              </a:lnSpc>
              <a:spcBef>
                <a:spcPts val="1655"/>
              </a:spcBef>
            </a:pPr>
            <a:r>
              <a:rPr sz="2800" dirty="0">
                <a:latin typeface="Georgia"/>
                <a:cs typeface="Georgia"/>
              </a:rPr>
              <a:t>«bene»</a:t>
            </a:r>
            <a:r>
              <a:rPr sz="2800" spc="-25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trasferito:</a:t>
            </a:r>
            <a:endParaRPr sz="2800" dirty="0">
              <a:latin typeface="Georgia"/>
              <a:cs typeface="Georgia"/>
            </a:endParaRPr>
          </a:p>
          <a:p>
            <a:pPr marL="12700" algn="just">
              <a:lnSpc>
                <a:spcPct val="100000"/>
              </a:lnSpc>
              <a:spcBef>
                <a:spcPts val="1755"/>
              </a:spcBef>
            </a:pPr>
            <a:r>
              <a:rPr sz="2800" dirty="0">
                <a:latin typeface="Georgia"/>
                <a:cs typeface="Georgia"/>
              </a:rPr>
              <a:t>in</a:t>
            </a:r>
            <a:r>
              <a:rPr sz="2800" spc="-7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particolare</a:t>
            </a:r>
            <a:r>
              <a:rPr sz="2800" spc="-50" dirty="0"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il</a:t>
            </a:r>
            <a:r>
              <a:rPr sz="2800" spc="-6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fondo</a:t>
            </a:r>
            <a:r>
              <a:rPr sz="2800" spc="-6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spc="-25" dirty="0">
                <a:solidFill>
                  <a:srgbClr val="FF0000"/>
                </a:solidFill>
                <a:latin typeface="Georgia"/>
                <a:cs typeface="Georgia"/>
              </a:rPr>
              <a:t>agrario</a:t>
            </a:r>
            <a:r>
              <a:rPr sz="2800" spc="-11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e</a:t>
            </a:r>
            <a:r>
              <a:rPr sz="2800" spc="-5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l’impresa</a:t>
            </a:r>
            <a:r>
              <a:rPr sz="2800" spc="-10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Georgia"/>
                <a:cs typeface="Georgia"/>
              </a:rPr>
              <a:t>agricola</a:t>
            </a:r>
            <a:endParaRPr sz="2800" dirty="0">
              <a:solidFill>
                <a:srgbClr val="FF0000"/>
              </a:solidFill>
              <a:latin typeface="Georgia"/>
              <a:cs typeface="Georgia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16380E9F-A6CE-16A6-A436-F36C78F1039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37</a:t>
            </a:fld>
            <a:endParaRPr lang="it-IT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8708" y="-57267"/>
            <a:ext cx="8279765" cy="646773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56565" algn="just">
              <a:lnSpc>
                <a:spcPct val="150100"/>
              </a:lnSpc>
              <a:spcBef>
                <a:spcPts val="95"/>
              </a:spcBef>
              <a:buClr>
                <a:srgbClr val="000000"/>
              </a:buClr>
              <a:buChar char="-"/>
              <a:tabLst>
                <a:tab pos="469265" algn="l"/>
              </a:tabLst>
            </a:pPr>
            <a:r>
              <a:rPr sz="2800" dirty="0">
                <a:solidFill>
                  <a:schemeClr val="tx1"/>
                </a:solidFill>
                <a:latin typeface="Georgia"/>
                <a:cs typeface="Georgia"/>
              </a:rPr>
              <a:t>maso</a:t>
            </a:r>
            <a:r>
              <a:rPr sz="2800" spc="-85" dirty="0">
                <a:solidFill>
                  <a:schemeClr val="tx1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chemeClr val="tx1"/>
                </a:solidFill>
                <a:latin typeface="Georgia"/>
                <a:cs typeface="Georgia"/>
              </a:rPr>
              <a:t>chiuso</a:t>
            </a:r>
            <a:r>
              <a:rPr sz="2800" spc="-90" dirty="0">
                <a:solidFill>
                  <a:schemeClr val="tx1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chemeClr val="tx1"/>
                </a:solidFill>
                <a:latin typeface="Georgia"/>
                <a:cs typeface="Georgia"/>
              </a:rPr>
              <a:t>-</a:t>
            </a:r>
            <a:r>
              <a:rPr sz="2800" spc="260" dirty="0">
                <a:solidFill>
                  <a:schemeClr val="tx1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chemeClr val="tx1"/>
                </a:solidFill>
                <a:latin typeface="Georgia"/>
                <a:cs typeface="Georgia"/>
              </a:rPr>
              <a:t>geschlossener</a:t>
            </a:r>
            <a:r>
              <a:rPr sz="2800" spc="-90" dirty="0">
                <a:solidFill>
                  <a:schemeClr val="tx1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chemeClr val="tx1"/>
                </a:solidFill>
                <a:latin typeface="Georgia"/>
                <a:cs typeface="Georgia"/>
              </a:rPr>
              <a:t>Hof</a:t>
            </a:r>
            <a:r>
              <a:rPr sz="2800" spc="80" dirty="0">
                <a:solidFill>
                  <a:schemeClr val="tx1"/>
                </a:solidFill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(azienda</a:t>
            </a:r>
            <a:r>
              <a:rPr sz="2800" spc="85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agraria indivisibile)</a:t>
            </a:r>
            <a:endParaRPr sz="2800" dirty="0">
              <a:latin typeface="Georgia"/>
              <a:cs typeface="Georgia"/>
            </a:endParaRPr>
          </a:p>
          <a:p>
            <a:pPr marL="12700" marR="12700" indent="456565" algn="just">
              <a:lnSpc>
                <a:spcPct val="150100"/>
              </a:lnSpc>
              <a:spcBef>
                <a:spcPts val="25"/>
              </a:spcBef>
              <a:buChar char="-"/>
              <a:tabLst>
                <a:tab pos="469265" algn="l"/>
              </a:tabLst>
            </a:pPr>
            <a:r>
              <a:rPr sz="2800" spc="-10" dirty="0">
                <a:latin typeface="Georgia"/>
                <a:cs typeface="Georgia"/>
              </a:rPr>
              <a:t>art.</a:t>
            </a:r>
            <a:r>
              <a:rPr sz="2800" spc="-14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49</a:t>
            </a:r>
            <a:r>
              <a:rPr sz="2800" spc="-140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l.</a:t>
            </a:r>
            <a:r>
              <a:rPr sz="2800" spc="-140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203/1982</a:t>
            </a:r>
            <a:r>
              <a:rPr lang="it-IT" sz="2800" spc="-10" dirty="0">
                <a:latin typeface="Georgia"/>
                <a:cs typeface="Georgia"/>
              </a:rPr>
              <a:t>:</a:t>
            </a:r>
            <a:r>
              <a:rPr sz="2800" spc="-140" dirty="0">
                <a:latin typeface="Georgia"/>
                <a:cs typeface="Georgia"/>
              </a:rPr>
              <a:t> </a:t>
            </a:r>
            <a:r>
              <a:rPr sz="2800" spc="-35" dirty="0">
                <a:latin typeface="Georgia"/>
                <a:cs typeface="Georgia"/>
              </a:rPr>
              <a:t>il</a:t>
            </a:r>
            <a:r>
              <a:rPr sz="2800" spc="-135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coerede</a:t>
            </a:r>
            <a:r>
              <a:rPr sz="2800" spc="-120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conduttore</a:t>
            </a:r>
            <a:r>
              <a:rPr sz="2800" spc="-120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mantiene </a:t>
            </a:r>
            <a:r>
              <a:rPr sz="2800" dirty="0">
                <a:latin typeface="Georgia"/>
                <a:cs typeface="Georgia"/>
              </a:rPr>
              <a:t>l’affitto</a:t>
            </a:r>
            <a:r>
              <a:rPr sz="2800" spc="-6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sulle</a:t>
            </a:r>
            <a:r>
              <a:rPr sz="2800" spc="-5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quote</a:t>
            </a:r>
            <a:r>
              <a:rPr sz="2800" spc="-5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ereditate</a:t>
            </a:r>
            <a:r>
              <a:rPr sz="2800" spc="-5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dagli</a:t>
            </a:r>
            <a:r>
              <a:rPr sz="2800" spc="-70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altri;</a:t>
            </a:r>
            <a:endParaRPr sz="2800" dirty="0">
              <a:latin typeface="Georgia"/>
              <a:cs typeface="Georgia"/>
            </a:endParaRPr>
          </a:p>
          <a:p>
            <a:pPr marL="12700" marR="15240" indent="456565" algn="just">
              <a:lnSpc>
                <a:spcPct val="149400"/>
              </a:lnSpc>
              <a:spcBef>
                <a:spcPts val="45"/>
              </a:spcBef>
              <a:buChar char="-"/>
              <a:tabLst>
                <a:tab pos="469265" algn="l"/>
              </a:tabLst>
            </a:pPr>
            <a:r>
              <a:rPr sz="2800" dirty="0">
                <a:latin typeface="Georgia"/>
                <a:cs typeface="Georgia"/>
              </a:rPr>
              <a:t>artt.</a:t>
            </a:r>
            <a:r>
              <a:rPr sz="2800" spc="30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4-5</a:t>
            </a:r>
            <a:r>
              <a:rPr sz="2800" spc="29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legge</a:t>
            </a:r>
            <a:r>
              <a:rPr sz="2800" spc="30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97/1994</a:t>
            </a:r>
            <a:r>
              <a:rPr sz="2800" spc="29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il</a:t>
            </a:r>
            <a:r>
              <a:rPr sz="2800" spc="275" dirty="0">
                <a:latin typeface="Georgia"/>
                <a:cs typeface="Georgia"/>
              </a:rPr>
              <a:t> </a:t>
            </a:r>
            <a:r>
              <a:rPr sz="2800" dirty="0" err="1">
                <a:latin typeface="Georgia"/>
                <a:cs typeface="Georgia"/>
              </a:rPr>
              <a:t>coer</a:t>
            </a:r>
            <a:r>
              <a:rPr lang="it-IT" sz="2800" dirty="0" err="1">
                <a:latin typeface="Georgia"/>
                <a:cs typeface="Georgia"/>
              </a:rPr>
              <a:t>ede</a:t>
            </a:r>
            <a:r>
              <a:rPr sz="2800" spc="30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conduttore</a:t>
            </a:r>
            <a:r>
              <a:rPr sz="2800" spc="305" dirty="0">
                <a:latin typeface="Georgia"/>
                <a:cs typeface="Georgia"/>
              </a:rPr>
              <a:t> </a:t>
            </a:r>
            <a:r>
              <a:rPr sz="2800" spc="-25" dirty="0">
                <a:latin typeface="Georgia"/>
                <a:cs typeface="Georgia"/>
              </a:rPr>
              <a:t>di </a:t>
            </a:r>
            <a:r>
              <a:rPr sz="2800" dirty="0">
                <a:latin typeface="Georgia"/>
                <a:cs typeface="Georgia"/>
              </a:rPr>
              <a:t>un’azienda</a:t>
            </a:r>
            <a:r>
              <a:rPr sz="2800" spc="12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agricola</a:t>
            </a:r>
            <a:r>
              <a:rPr sz="2800" spc="9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montana</a:t>
            </a:r>
            <a:r>
              <a:rPr sz="2800" spc="120" dirty="0">
                <a:latin typeface="Georgia"/>
                <a:cs typeface="Georgia"/>
              </a:rPr>
              <a:t> </a:t>
            </a:r>
            <a:r>
              <a:rPr sz="2800" u="sng" dirty="0">
                <a:latin typeface="Georgia"/>
                <a:cs typeface="Georgia"/>
              </a:rPr>
              <a:t>può</a:t>
            </a:r>
            <a:r>
              <a:rPr sz="2800" u="sng" spc="110" dirty="0">
                <a:latin typeface="Georgia"/>
                <a:cs typeface="Georgia"/>
              </a:rPr>
              <a:t> </a:t>
            </a:r>
            <a:r>
              <a:rPr sz="2800" u="sng" dirty="0">
                <a:latin typeface="Georgia"/>
                <a:cs typeface="Georgia"/>
              </a:rPr>
              <a:t>riscattare</a:t>
            </a:r>
            <a:r>
              <a:rPr sz="2800" u="sng" spc="12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le</a:t>
            </a:r>
            <a:r>
              <a:rPr sz="2800" spc="125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quote </a:t>
            </a:r>
            <a:r>
              <a:rPr sz="2800" dirty="0">
                <a:latin typeface="Georgia"/>
                <a:cs typeface="Georgia"/>
              </a:rPr>
              <a:t>dei</a:t>
            </a:r>
            <a:r>
              <a:rPr sz="2800" spc="-3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non</a:t>
            </a:r>
            <a:r>
              <a:rPr sz="2800" spc="-5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conduttori</a:t>
            </a:r>
            <a:r>
              <a:rPr sz="2800" spc="-4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pagandone</a:t>
            </a:r>
            <a:r>
              <a:rPr sz="2800" spc="-3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il</a:t>
            </a:r>
            <a:r>
              <a:rPr sz="2800" spc="-4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valore</a:t>
            </a:r>
            <a:r>
              <a:rPr sz="2800" spc="-55" dirty="0">
                <a:latin typeface="Georgia"/>
                <a:cs typeface="Georgia"/>
              </a:rPr>
              <a:t> </a:t>
            </a:r>
            <a:r>
              <a:rPr sz="2800" u="sng" spc="-10" dirty="0">
                <a:latin typeface="Georgia"/>
                <a:cs typeface="Georgia"/>
              </a:rPr>
              <a:t>agricolo</a:t>
            </a:r>
            <a:r>
              <a:rPr sz="2800" spc="-10" dirty="0">
                <a:latin typeface="Georgia"/>
                <a:cs typeface="Georgia"/>
              </a:rPr>
              <a:t>;</a:t>
            </a:r>
            <a:endParaRPr sz="2800" dirty="0">
              <a:latin typeface="Georgia"/>
              <a:cs typeface="Georgia"/>
            </a:endParaRPr>
          </a:p>
          <a:p>
            <a:pPr marL="12700" marR="14604" indent="456565" algn="just">
              <a:lnSpc>
                <a:spcPts val="5040"/>
              </a:lnSpc>
              <a:spcBef>
                <a:spcPts val="450"/>
              </a:spcBef>
              <a:buChar char="-"/>
              <a:tabLst>
                <a:tab pos="469265" algn="l"/>
              </a:tabLst>
            </a:pPr>
            <a:r>
              <a:rPr sz="2800" dirty="0">
                <a:latin typeface="Georgia"/>
                <a:cs typeface="Georgia"/>
              </a:rPr>
              <a:t>d.lgs.</a:t>
            </a:r>
            <a:r>
              <a:rPr sz="2800" spc="365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99/2004</a:t>
            </a:r>
            <a:r>
              <a:rPr sz="2800" spc="360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c.d.</a:t>
            </a:r>
            <a:r>
              <a:rPr sz="2800" spc="365" dirty="0">
                <a:latin typeface="Georgia"/>
                <a:cs typeface="Georgia"/>
              </a:rPr>
              <a:t>  </a:t>
            </a:r>
            <a:r>
              <a:rPr sz="2800" u="sng" dirty="0">
                <a:latin typeface="Georgia"/>
                <a:cs typeface="Georgia"/>
              </a:rPr>
              <a:t>compendio</a:t>
            </a:r>
            <a:r>
              <a:rPr sz="2800" u="sng" spc="335" dirty="0">
                <a:latin typeface="Georgia"/>
                <a:cs typeface="Georgia"/>
              </a:rPr>
              <a:t>  </a:t>
            </a:r>
            <a:r>
              <a:rPr sz="2800" u="sng" dirty="0">
                <a:latin typeface="Georgia"/>
                <a:cs typeface="Georgia"/>
              </a:rPr>
              <a:t>unico</a:t>
            </a:r>
            <a:r>
              <a:rPr sz="2800" dirty="0">
                <a:latin typeface="Georgia"/>
                <a:cs typeface="Georgia"/>
              </a:rPr>
              <a:t>,</a:t>
            </a:r>
            <a:r>
              <a:rPr sz="2800" spc="365" dirty="0">
                <a:latin typeface="Georgia"/>
                <a:cs typeface="Georgia"/>
              </a:rPr>
              <a:t>  </a:t>
            </a:r>
            <a:r>
              <a:rPr sz="2800" spc="-10" dirty="0">
                <a:latin typeface="Georgia"/>
                <a:cs typeface="Georgia"/>
              </a:rPr>
              <a:t>tutela </a:t>
            </a:r>
            <a:r>
              <a:rPr sz="2800" dirty="0">
                <a:latin typeface="Georgia"/>
                <a:cs typeface="Georgia"/>
              </a:rPr>
              <a:t>l’integrità</a:t>
            </a:r>
            <a:r>
              <a:rPr sz="2800" spc="295" dirty="0">
                <a:latin typeface="Georgia"/>
                <a:cs typeface="Georgia"/>
              </a:rPr>
              <a:t>   </a:t>
            </a:r>
            <a:r>
              <a:rPr sz="2800" dirty="0">
                <a:latin typeface="Georgia"/>
                <a:cs typeface="Georgia"/>
              </a:rPr>
              <a:t>dell’azienda</a:t>
            </a:r>
            <a:r>
              <a:rPr sz="2800" spc="295" dirty="0">
                <a:latin typeface="Georgia"/>
                <a:cs typeface="Georgia"/>
              </a:rPr>
              <a:t>   </a:t>
            </a:r>
            <a:r>
              <a:rPr sz="2800" dirty="0">
                <a:latin typeface="Georgia"/>
                <a:cs typeface="Georgia"/>
              </a:rPr>
              <a:t>nell’ambito</a:t>
            </a:r>
            <a:r>
              <a:rPr sz="2800" spc="285" dirty="0">
                <a:latin typeface="Georgia"/>
                <a:cs typeface="Georgia"/>
              </a:rPr>
              <a:t>   </a:t>
            </a:r>
            <a:r>
              <a:rPr sz="2800" spc="-10" dirty="0">
                <a:latin typeface="Georgia"/>
                <a:cs typeface="Georgia"/>
              </a:rPr>
              <a:t>dell’impresa</a:t>
            </a:r>
            <a:endParaRPr sz="2800" dirty="0">
              <a:latin typeface="Georgia"/>
              <a:cs typeface="Georgia"/>
            </a:endParaRPr>
          </a:p>
          <a:p>
            <a:pPr marL="12700" algn="just">
              <a:lnSpc>
                <a:spcPct val="100000"/>
              </a:lnSpc>
              <a:spcBef>
                <a:spcPts val="1260"/>
              </a:spcBef>
            </a:pPr>
            <a:r>
              <a:rPr lang="it-IT" sz="2800" dirty="0">
                <a:latin typeface="Georgia"/>
                <a:cs typeface="Georgia"/>
              </a:rPr>
              <a:t>A</a:t>
            </a:r>
            <a:r>
              <a:rPr sz="2800" dirty="0" err="1">
                <a:latin typeface="Georgia"/>
                <a:cs typeface="Georgia"/>
              </a:rPr>
              <a:t>graria</a:t>
            </a:r>
            <a:r>
              <a:rPr lang="it-IT" sz="2800" dirty="0">
                <a:latin typeface="Georgia"/>
                <a:cs typeface="Georgia"/>
              </a:rPr>
              <a:t> (</a:t>
            </a:r>
            <a:r>
              <a:rPr lang="it-IT" sz="2800" u="sng" dirty="0">
                <a:solidFill>
                  <a:srgbClr val="C00000"/>
                </a:solidFill>
                <a:latin typeface="Georgia"/>
                <a:cs typeface="Georgia"/>
              </a:rPr>
              <a:t>L.P. TN </a:t>
            </a:r>
            <a:r>
              <a:rPr lang="it-IT" sz="2800" dirty="0"/>
              <a:t>28 marzo 2003, n. 4)</a:t>
            </a:r>
            <a:endParaRPr sz="2800" dirty="0">
              <a:latin typeface="Georgia"/>
              <a:cs typeface="Georgia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F3B94D3C-0ED9-1C17-1006-A02B5C7555FB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38</a:t>
            </a:fld>
            <a:endParaRPr lang="it-IT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6348" y="159689"/>
            <a:ext cx="7924800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3735" marR="5080" indent="-661670">
              <a:lnSpc>
                <a:spcPct val="150100"/>
              </a:lnSpc>
              <a:spcBef>
                <a:spcPts val="100"/>
              </a:spcBef>
            </a:pPr>
            <a:r>
              <a:rPr sz="2000" dirty="0"/>
              <a:t>DUBBI</a:t>
            </a:r>
            <a:r>
              <a:rPr sz="2000" spc="-60" dirty="0"/>
              <a:t> </a:t>
            </a:r>
            <a:r>
              <a:rPr sz="2000" spc="-10" dirty="0"/>
              <a:t>QUALIFICATORI…</a:t>
            </a:r>
            <a:r>
              <a:rPr sz="2000" spc="-45" dirty="0"/>
              <a:t> </a:t>
            </a:r>
            <a:r>
              <a:rPr sz="2000" spc="-10" dirty="0"/>
              <a:t>che</a:t>
            </a:r>
            <a:r>
              <a:rPr sz="2000" spc="-105" dirty="0"/>
              <a:t> </a:t>
            </a:r>
            <a:r>
              <a:rPr sz="2000" dirty="0"/>
              <a:t>la</a:t>
            </a:r>
            <a:r>
              <a:rPr sz="2000" spc="-80" dirty="0"/>
              <a:t> </a:t>
            </a:r>
            <a:r>
              <a:rPr sz="2000" spc="-10" dirty="0"/>
              <a:t>giurisprudenza</a:t>
            </a:r>
            <a:r>
              <a:rPr sz="2000" spc="-35" dirty="0"/>
              <a:t> </a:t>
            </a:r>
            <a:r>
              <a:rPr sz="2000" spc="-10" dirty="0"/>
              <a:t>«dismette»</a:t>
            </a:r>
            <a:r>
              <a:rPr sz="2000" spc="-105" dirty="0"/>
              <a:t> </a:t>
            </a:r>
            <a:r>
              <a:rPr sz="2000" spc="-10" dirty="0"/>
              <a:t>(«appare </a:t>
            </a:r>
            <a:r>
              <a:rPr sz="2000" dirty="0"/>
              <a:t>vano</a:t>
            </a:r>
            <a:r>
              <a:rPr sz="2000" spc="-75" dirty="0"/>
              <a:t> </a:t>
            </a:r>
            <a:r>
              <a:rPr sz="2000" dirty="0"/>
              <a:t>cercare</a:t>
            </a:r>
            <a:r>
              <a:rPr sz="2000" spc="-80" dirty="0"/>
              <a:t> </a:t>
            </a:r>
            <a:r>
              <a:rPr sz="2000" dirty="0"/>
              <a:t>di</a:t>
            </a:r>
            <a:r>
              <a:rPr sz="2000" spc="-65" dirty="0"/>
              <a:t> </a:t>
            </a:r>
            <a:r>
              <a:rPr sz="2000" spc="-10" dirty="0"/>
              <a:t>ricondurre</a:t>
            </a:r>
            <a:r>
              <a:rPr sz="2000" spc="-50" dirty="0"/>
              <a:t> </a:t>
            </a:r>
            <a:r>
              <a:rPr sz="2000" dirty="0"/>
              <a:t>l’istituto</a:t>
            </a:r>
            <a:r>
              <a:rPr sz="2000" spc="-85" dirty="0"/>
              <a:t> </a:t>
            </a:r>
            <a:r>
              <a:rPr sz="2000" dirty="0"/>
              <a:t>a</a:t>
            </a:r>
            <a:r>
              <a:rPr sz="2000" spc="-105" dirty="0"/>
              <a:t> </a:t>
            </a:r>
            <a:r>
              <a:rPr sz="2000" dirty="0"/>
              <a:t>figure</a:t>
            </a:r>
            <a:r>
              <a:rPr sz="2000" spc="-60" dirty="0"/>
              <a:t> </a:t>
            </a:r>
            <a:r>
              <a:rPr sz="2000" dirty="0"/>
              <a:t>già</a:t>
            </a:r>
            <a:r>
              <a:rPr sz="2000" spc="-75" dirty="0"/>
              <a:t> </a:t>
            </a:r>
            <a:r>
              <a:rPr sz="2000" spc="-10" dirty="0"/>
              <a:t>esistenti..»)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438708" y="1689872"/>
            <a:ext cx="8265795" cy="4703339"/>
          </a:xfrm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80"/>
              </a:spcBef>
            </a:pPr>
            <a:r>
              <a:rPr sz="2800" spc="-10" dirty="0">
                <a:latin typeface="Georgia"/>
                <a:cs typeface="Georgia"/>
              </a:rPr>
              <a:t>Contratto:</a:t>
            </a:r>
            <a:endParaRPr sz="2800" dirty="0">
              <a:latin typeface="Georgia"/>
              <a:cs typeface="Georgia"/>
            </a:endParaRPr>
          </a:p>
          <a:p>
            <a:pPr marL="12700" marR="5080">
              <a:lnSpc>
                <a:spcPct val="149300"/>
              </a:lnSpc>
              <a:spcBef>
                <a:spcPts val="25"/>
              </a:spcBef>
              <a:tabLst>
                <a:tab pos="1762125" algn="l"/>
                <a:tab pos="2225675" algn="l"/>
                <a:tab pos="4543425" algn="l"/>
                <a:tab pos="6436360" algn="l"/>
                <a:tab pos="7272020" algn="l"/>
              </a:tabLst>
            </a:pPr>
            <a:r>
              <a:rPr sz="2800" spc="-10" dirty="0">
                <a:latin typeface="Georgia"/>
                <a:cs typeface="Georgia"/>
              </a:rPr>
              <a:t>bilaterale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50" dirty="0">
                <a:latin typeface="Georgia"/>
                <a:cs typeface="Georgia"/>
              </a:rPr>
              <a:t>o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10" dirty="0">
                <a:latin typeface="Georgia"/>
                <a:cs typeface="Georgia"/>
              </a:rPr>
              <a:t>plurilaterale;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10" dirty="0">
                <a:latin typeface="Georgia"/>
                <a:cs typeface="Georgia"/>
              </a:rPr>
              <a:t>donazione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25" dirty="0">
                <a:latin typeface="Georgia"/>
                <a:cs typeface="Georgia"/>
              </a:rPr>
              <a:t>con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20" dirty="0">
                <a:latin typeface="Georgia"/>
                <a:cs typeface="Georgia"/>
              </a:rPr>
              <a:t>onere, </a:t>
            </a:r>
            <a:r>
              <a:rPr sz="2800" dirty="0">
                <a:latin typeface="Georgia"/>
                <a:cs typeface="Georgia"/>
              </a:rPr>
              <a:t>oneroso</a:t>
            </a:r>
            <a:r>
              <a:rPr sz="2800" spc="-3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a</a:t>
            </a:r>
            <a:r>
              <a:rPr sz="2800" spc="-4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favore</a:t>
            </a:r>
            <a:r>
              <a:rPr sz="2800" spc="-2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di</a:t>
            </a:r>
            <a:r>
              <a:rPr sz="2800" spc="-6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terzo;</a:t>
            </a:r>
            <a:r>
              <a:rPr sz="2800" spc="-3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con</a:t>
            </a:r>
            <a:r>
              <a:rPr sz="2800" spc="-4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funzione</a:t>
            </a:r>
            <a:r>
              <a:rPr sz="2800" spc="-50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divisionale.</a:t>
            </a:r>
            <a:endParaRPr sz="2800" dirty="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615"/>
              </a:spcBef>
            </a:pPr>
            <a:endParaRPr sz="2800" dirty="0">
              <a:latin typeface="Georgia"/>
              <a:cs typeface="Georgia"/>
            </a:endParaRPr>
          </a:p>
          <a:p>
            <a:pPr marL="12700" marR="5715" algn="just">
              <a:lnSpc>
                <a:spcPct val="150400"/>
              </a:lnSpc>
            </a:pPr>
            <a:r>
              <a:rPr sz="2000" spc="-10" dirty="0">
                <a:latin typeface="Georgia"/>
                <a:cs typeface="Georgia"/>
              </a:rPr>
              <a:t>Personalmente</a:t>
            </a:r>
            <a:r>
              <a:rPr sz="2000" spc="-90" dirty="0">
                <a:latin typeface="Georgia"/>
                <a:cs typeface="Georgia"/>
              </a:rPr>
              <a:t> </a:t>
            </a:r>
            <a:r>
              <a:rPr sz="2000" spc="-20" dirty="0">
                <a:latin typeface="Georgia"/>
                <a:cs typeface="Georgia"/>
              </a:rPr>
              <a:t>aderisco</a:t>
            </a:r>
            <a:r>
              <a:rPr sz="2000" spc="-90" dirty="0">
                <a:latin typeface="Georgia"/>
                <a:cs typeface="Georgia"/>
              </a:rPr>
              <a:t> </a:t>
            </a:r>
            <a:r>
              <a:rPr sz="2000" spc="-10" dirty="0">
                <a:latin typeface="Georgia"/>
                <a:cs typeface="Georgia"/>
              </a:rPr>
              <a:t>alle</a:t>
            </a:r>
            <a:r>
              <a:rPr sz="2000" spc="-75" dirty="0">
                <a:latin typeface="Georgia"/>
                <a:cs typeface="Georgia"/>
              </a:rPr>
              <a:t> </a:t>
            </a:r>
            <a:r>
              <a:rPr sz="2000" spc="-10" dirty="0">
                <a:latin typeface="Georgia"/>
                <a:cs typeface="Georgia"/>
              </a:rPr>
              <a:t>tesi</a:t>
            </a:r>
            <a:r>
              <a:rPr sz="2000" spc="-70" dirty="0">
                <a:latin typeface="Georgia"/>
                <a:cs typeface="Georgia"/>
              </a:rPr>
              <a:t> </a:t>
            </a:r>
            <a:r>
              <a:rPr sz="2000" spc="-10" dirty="0">
                <a:latin typeface="Georgia"/>
                <a:cs typeface="Georgia"/>
              </a:rPr>
              <a:t>per</a:t>
            </a:r>
            <a:r>
              <a:rPr sz="2000" spc="-75" dirty="0">
                <a:latin typeface="Georgia"/>
                <a:cs typeface="Georgia"/>
              </a:rPr>
              <a:t> </a:t>
            </a:r>
            <a:r>
              <a:rPr sz="2000" spc="-20" dirty="0">
                <a:latin typeface="Georgia"/>
                <a:cs typeface="Georgia"/>
              </a:rPr>
              <a:t>cui:</a:t>
            </a:r>
            <a:r>
              <a:rPr sz="2000" spc="-9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si</a:t>
            </a:r>
            <a:r>
              <a:rPr sz="2000" spc="-100" dirty="0">
                <a:latin typeface="Georgia"/>
                <a:cs typeface="Georgia"/>
              </a:rPr>
              <a:t> </a:t>
            </a:r>
            <a:r>
              <a:rPr sz="2000" spc="-10" dirty="0">
                <a:latin typeface="Georgia"/>
                <a:cs typeface="Georgia"/>
              </a:rPr>
              <a:t>tratta</a:t>
            </a:r>
            <a:r>
              <a:rPr sz="2000" spc="-90" dirty="0">
                <a:latin typeface="Georgia"/>
                <a:cs typeface="Georgia"/>
              </a:rPr>
              <a:t> </a:t>
            </a:r>
            <a:r>
              <a:rPr sz="2000" spc="-30" dirty="0">
                <a:latin typeface="Georgia"/>
                <a:cs typeface="Georgia"/>
              </a:rPr>
              <a:t>di</a:t>
            </a:r>
            <a:r>
              <a:rPr sz="2000" spc="-95" dirty="0">
                <a:latin typeface="Georgia"/>
                <a:cs typeface="Georgia"/>
              </a:rPr>
              <a:t> </a:t>
            </a:r>
            <a:r>
              <a:rPr sz="2000" spc="-10" dirty="0">
                <a:latin typeface="Georgia"/>
                <a:cs typeface="Georgia"/>
              </a:rPr>
              <a:t>contratto</a:t>
            </a:r>
            <a:r>
              <a:rPr sz="2000" spc="-90" dirty="0">
                <a:latin typeface="Georgia"/>
                <a:cs typeface="Georgia"/>
              </a:rPr>
              <a:t> </a:t>
            </a:r>
            <a:r>
              <a:rPr sz="2000" spc="-20" dirty="0">
                <a:latin typeface="Georgia"/>
                <a:cs typeface="Georgia"/>
              </a:rPr>
              <a:t>nuovo,</a:t>
            </a:r>
            <a:r>
              <a:rPr sz="2000" spc="-100" dirty="0">
                <a:latin typeface="Georgia"/>
                <a:cs typeface="Georgia"/>
              </a:rPr>
              <a:t> </a:t>
            </a:r>
            <a:r>
              <a:rPr sz="2000" spc="-10" dirty="0">
                <a:latin typeface="Georgia"/>
                <a:cs typeface="Georgia"/>
              </a:rPr>
              <a:t>tipico, </a:t>
            </a:r>
            <a:r>
              <a:rPr sz="2000" dirty="0">
                <a:latin typeface="Georgia"/>
                <a:cs typeface="Georgia"/>
              </a:rPr>
              <a:t>unitario,</a:t>
            </a:r>
            <a:r>
              <a:rPr sz="2000" spc="254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a</a:t>
            </a:r>
            <a:r>
              <a:rPr sz="2000" spc="26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causa</a:t>
            </a:r>
            <a:r>
              <a:rPr sz="2000" spc="26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complessa</a:t>
            </a:r>
            <a:r>
              <a:rPr sz="2000" spc="26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(</a:t>
            </a:r>
            <a:r>
              <a:rPr sz="2000" dirty="0" err="1">
                <a:latin typeface="Georgia"/>
                <a:cs typeface="Georgia"/>
              </a:rPr>
              <a:t>attributiva</a:t>
            </a:r>
            <a:r>
              <a:rPr lang="it-IT" sz="2000" dirty="0">
                <a:latin typeface="Georgia"/>
                <a:cs typeface="Georgia"/>
              </a:rPr>
              <a:t> - </a:t>
            </a:r>
            <a:r>
              <a:rPr sz="2000" dirty="0" err="1">
                <a:latin typeface="Georgia"/>
                <a:cs typeface="Georgia"/>
              </a:rPr>
              <a:t>distributiva</a:t>
            </a:r>
            <a:r>
              <a:rPr lang="it-IT" sz="2000" dirty="0">
                <a:latin typeface="Georgia"/>
                <a:cs typeface="Georgia"/>
              </a:rPr>
              <a:t> – </a:t>
            </a:r>
            <a:r>
              <a:rPr sz="2000" dirty="0">
                <a:latin typeface="Georgia"/>
                <a:cs typeface="Georgia"/>
              </a:rPr>
              <a:t>solutoria</a:t>
            </a:r>
            <a:r>
              <a:rPr lang="it-IT" sz="2000" dirty="0">
                <a:latin typeface="Georgia"/>
                <a:cs typeface="Georgia"/>
              </a:rPr>
              <a:t> –transattiva)</a:t>
            </a:r>
          </a:p>
          <a:p>
            <a:pPr marL="12700" marR="5715" algn="just">
              <a:lnSpc>
                <a:spcPct val="150400"/>
              </a:lnSpc>
            </a:pPr>
            <a:r>
              <a:rPr sz="2000" dirty="0" err="1">
                <a:latin typeface="Georgia"/>
                <a:cs typeface="Georgia"/>
              </a:rPr>
              <a:t>resta</a:t>
            </a:r>
            <a:r>
              <a:rPr sz="2000" spc="265" dirty="0">
                <a:latin typeface="Georgia"/>
                <a:cs typeface="Georgia"/>
              </a:rPr>
              <a:t> </a:t>
            </a:r>
            <a:r>
              <a:rPr sz="2000" spc="-25" dirty="0">
                <a:latin typeface="Georgia"/>
                <a:cs typeface="Georgia"/>
              </a:rPr>
              <a:t>da </a:t>
            </a:r>
            <a:r>
              <a:rPr sz="2000" dirty="0">
                <a:latin typeface="Georgia"/>
                <a:cs typeface="Georgia"/>
              </a:rPr>
              <a:t>verificare</a:t>
            </a:r>
            <a:r>
              <a:rPr sz="2000" spc="9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se</a:t>
            </a:r>
            <a:r>
              <a:rPr sz="2000" spc="10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sia</a:t>
            </a:r>
            <a:r>
              <a:rPr sz="2000" spc="10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donativa</a:t>
            </a:r>
            <a:r>
              <a:rPr sz="2000" spc="10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l’assegnazione,</a:t>
            </a:r>
            <a:r>
              <a:rPr sz="2000" spc="9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donativo</a:t>
            </a:r>
            <a:r>
              <a:rPr sz="2000" spc="13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il</a:t>
            </a:r>
            <a:r>
              <a:rPr sz="2000" spc="10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diritto</a:t>
            </a:r>
            <a:r>
              <a:rPr sz="2000" spc="10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di</a:t>
            </a:r>
            <a:r>
              <a:rPr sz="2000" spc="9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credito</a:t>
            </a:r>
            <a:r>
              <a:rPr sz="2000" spc="105" dirty="0">
                <a:latin typeface="Georgia"/>
                <a:cs typeface="Georgia"/>
              </a:rPr>
              <a:t> </a:t>
            </a:r>
            <a:r>
              <a:rPr sz="2000" spc="-25" dirty="0">
                <a:latin typeface="Georgia"/>
                <a:cs typeface="Georgia"/>
              </a:rPr>
              <a:t>dei </a:t>
            </a:r>
            <a:r>
              <a:rPr sz="2000" dirty="0">
                <a:latin typeface="Georgia"/>
                <a:cs typeface="Georgia"/>
              </a:rPr>
              <a:t>legittimari</a:t>
            </a:r>
            <a:r>
              <a:rPr sz="2000" spc="-7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non</a:t>
            </a:r>
            <a:r>
              <a:rPr sz="2000" spc="-6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assegnatari,</a:t>
            </a:r>
            <a:r>
              <a:rPr sz="2000" spc="-5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divisionale</a:t>
            </a:r>
            <a:r>
              <a:rPr sz="2000" spc="-6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il</a:t>
            </a:r>
            <a:r>
              <a:rPr sz="2000" spc="-55" dirty="0">
                <a:latin typeface="Georgia"/>
                <a:cs typeface="Georgia"/>
              </a:rPr>
              <a:t> </a:t>
            </a:r>
            <a:r>
              <a:rPr sz="2000" spc="-10" dirty="0">
                <a:latin typeface="Georgia"/>
                <a:cs typeface="Georgia"/>
              </a:rPr>
              <a:t>risultato).</a:t>
            </a:r>
            <a:endParaRPr sz="2000" dirty="0">
              <a:latin typeface="Georgia"/>
              <a:cs typeface="Georgia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0EC665C-AC89-495D-E150-DC8BA33D8C9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39</a:t>
            </a:fld>
            <a:endParaRPr lang="it-IT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124460"/>
            <a:ext cx="8497570" cy="631307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0795" algn="ctr">
              <a:lnSpc>
                <a:spcPct val="100000"/>
              </a:lnSpc>
              <a:spcBef>
                <a:spcPts val="675"/>
              </a:spcBef>
            </a:pPr>
            <a:r>
              <a:rPr sz="2400" spc="-10" dirty="0">
                <a:solidFill>
                  <a:srgbClr val="FF0000"/>
                </a:solidFill>
                <a:latin typeface="Georgia"/>
                <a:cs typeface="Georgia"/>
              </a:rPr>
              <a:t>PRINCIPALI</a:t>
            </a:r>
            <a:r>
              <a:rPr sz="2400" spc="-9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DUBBI</a:t>
            </a:r>
            <a:r>
              <a:rPr sz="2400" spc="-8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Georgia"/>
                <a:cs typeface="Georgia"/>
              </a:rPr>
              <a:t>CIVILISTICI</a:t>
            </a:r>
            <a:endParaRPr sz="2400" dirty="0">
              <a:latin typeface="Georgia"/>
              <a:cs typeface="Georgia"/>
            </a:endParaRPr>
          </a:p>
          <a:p>
            <a:pPr marL="5715" algn="ctr">
              <a:lnSpc>
                <a:spcPct val="100000"/>
              </a:lnSpc>
              <a:spcBef>
                <a:spcPts val="575"/>
              </a:spcBef>
            </a:pP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Che</a:t>
            </a:r>
            <a:r>
              <a:rPr sz="2400" spc="-5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hanno</a:t>
            </a:r>
            <a:r>
              <a:rPr sz="2400" spc="-4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costituito</a:t>
            </a:r>
            <a:r>
              <a:rPr sz="2400" spc="-7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grave</a:t>
            </a:r>
            <a:r>
              <a:rPr sz="2400" b="1" u="sng" spc="-7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</a:t>
            </a:r>
            <a:r>
              <a:rPr sz="24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ostacolo</a:t>
            </a:r>
            <a:r>
              <a:rPr sz="2400" b="1" u="sng" spc="-6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al</a:t>
            </a:r>
            <a:r>
              <a:rPr sz="2400" spc="-3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suo</a:t>
            </a:r>
            <a:r>
              <a:rPr sz="2400" spc="-8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Georgia"/>
                <a:cs typeface="Georgia"/>
              </a:rPr>
              <a:t>utilizzo</a:t>
            </a:r>
            <a:endParaRPr sz="2400" dirty="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1300"/>
              </a:spcBef>
            </a:pPr>
            <a:endParaRPr sz="2400" dirty="0">
              <a:latin typeface="Georgia"/>
              <a:cs typeface="Georgia"/>
            </a:endParaRPr>
          </a:p>
          <a:p>
            <a:pPr marL="469265" marR="5715" indent="-457200" algn="just">
              <a:lnSpc>
                <a:spcPct val="100299"/>
              </a:lnSpc>
              <a:buSzPct val="85416"/>
              <a:buAutoNum type="arabicPeriod"/>
              <a:tabLst>
                <a:tab pos="469265" algn="l"/>
                <a:tab pos="471170" algn="l"/>
              </a:tabLst>
            </a:pPr>
            <a:r>
              <a:rPr sz="2400" dirty="0">
                <a:solidFill>
                  <a:srgbClr val="D16147"/>
                </a:solidFill>
                <a:latin typeface="Georgia"/>
                <a:cs typeface="Georgia"/>
              </a:rPr>
              <a:t>	</a:t>
            </a:r>
            <a:r>
              <a:rPr sz="2400" spc="-10" dirty="0">
                <a:latin typeface="Georgia"/>
                <a:cs typeface="Georgia"/>
              </a:rPr>
              <a:t>possibilità</a:t>
            </a:r>
            <a:r>
              <a:rPr sz="2400" spc="-8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che</a:t>
            </a:r>
            <a:r>
              <a:rPr sz="2400" spc="-7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la</a:t>
            </a:r>
            <a:r>
              <a:rPr sz="2400" spc="-80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liquidazione</a:t>
            </a:r>
            <a:r>
              <a:rPr sz="2400" spc="-5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dei</a:t>
            </a:r>
            <a:r>
              <a:rPr sz="2400" spc="-8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non</a:t>
            </a:r>
            <a:r>
              <a:rPr sz="2400" spc="-70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assegnatari</a:t>
            </a:r>
            <a:r>
              <a:rPr sz="2400" spc="-75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(prevista </a:t>
            </a:r>
            <a:r>
              <a:rPr sz="2400" dirty="0">
                <a:latin typeface="Georgia"/>
                <a:cs typeface="Georgia"/>
              </a:rPr>
              <a:t>dalla</a:t>
            </a:r>
            <a:r>
              <a:rPr sz="2400" spc="4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legge</a:t>
            </a:r>
            <a:r>
              <a:rPr sz="2400" spc="7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a</a:t>
            </a:r>
            <a:r>
              <a:rPr sz="2400" spc="4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carico</a:t>
            </a:r>
            <a:r>
              <a:rPr sz="2400" spc="7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dell’assegnatario)</a:t>
            </a:r>
            <a:r>
              <a:rPr sz="2400" spc="7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possa</a:t>
            </a:r>
            <a:r>
              <a:rPr sz="2400" spc="6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essere</a:t>
            </a:r>
            <a:r>
              <a:rPr sz="2400" spc="65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attuata </a:t>
            </a:r>
            <a:r>
              <a:rPr sz="2400" dirty="0">
                <a:latin typeface="Georgia"/>
                <a:cs typeface="Georgia"/>
              </a:rPr>
              <a:t>dal</a:t>
            </a:r>
            <a:r>
              <a:rPr sz="2400" spc="55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donante</a:t>
            </a:r>
            <a:r>
              <a:rPr sz="2400" spc="54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o</a:t>
            </a:r>
            <a:r>
              <a:rPr sz="2400" spc="54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comunque</a:t>
            </a:r>
            <a:r>
              <a:rPr sz="2400" spc="54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con</a:t>
            </a:r>
            <a:r>
              <a:rPr sz="2400" spc="54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beni</a:t>
            </a:r>
            <a:r>
              <a:rPr sz="2400" spc="54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altrimenti</a:t>
            </a:r>
            <a:r>
              <a:rPr sz="2400" spc="535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pervenuti all’assegnatario:</a:t>
            </a:r>
            <a:r>
              <a:rPr sz="2400" spc="-4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c.d.</a:t>
            </a:r>
            <a:r>
              <a:rPr sz="2400" spc="-40" dirty="0">
                <a:latin typeface="Georgia"/>
                <a:cs typeface="Georgia"/>
              </a:rPr>
              <a:t>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liquidazione</a:t>
            </a:r>
            <a:r>
              <a:rPr sz="2400" spc="-55" dirty="0">
                <a:latin typeface="Georgia"/>
                <a:cs typeface="Georgia"/>
              </a:rPr>
              <a:t> </a:t>
            </a:r>
            <a:r>
              <a:rPr sz="24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“verticale</a:t>
            </a:r>
            <a:r>
              <a:rPr sz="2400" spc="-10" dirty="0">
                <a:latin typeface="Georgia"/>
                <a:cs typeface="Georgia"/>
              </a:rPr>
              <a:t>”</a:t>
            </a:r>
            <a:endParaRPr sz="2400" dirty="0">
              <a:latin typeface="Georgia"/>
              <a:cs typeface="Georgia"/>
            </a:endParaRPr>
          </a:p>
          <a:p>
            <a:pPr marL="469265" marR="23495" indent="-457200" algn="just">
              <a:lnSpc>
                <a:spcPct val="100000"/>
              </a:lnSpc>
              <a:spcBef>
                <a:spcPts val="555"/>
              </a:spcBef>
              <a:buSzPct val="85416"/>
              <a:buAutoNum type="arabicPeriod"/>
              <a:tabLst>
                <a:tab pos="469265" algn="l"/>
                <a:tab pos="470534" algn="l"/>
              </a:tabLst>
            </a:pPr>
            <a:r>
              <a:rPr sz="2400" dirty="0">
                <a:solidFill>
                  <a:srgbClr val="D16147"/>
                </a:solidFill>
                <a:latin typeface="Georgia"/>
                <a:cs typeface="Georgia"/>
              </a:rPr>
              <a:t>	</a:t>
            </a:r>
            <a:r>
              <a:rPr lang="it-IT" sz="2400" spc="-10" dirty="0">
                <a:solidFill>
                  <a:schemeClr val="tx1"/>
                </a:solidFill>
                <a:latin typeface="Georgia"/>
                <a:cs typeface="Georgia"/>
              </a:rPr>
              <a:t>qual è la «natura» dell’attribuzione «compensativa» ai legittimari non assegnatari (e della eventuale «rinuncia»?) v. Cass. 16-7-2024 n. 19627: diritto di credito, di cui è stata riconosciuta la cedibilità;</a:t>
            </a:r>
          </a:p>
          <a:p>
            <a:pPr marL="469265" marR="5080" indent="-457200" algn="just">
              <a:lnSpc>
                <a:spcPct val="100899"/>
              </a:lnSpc>
              <a:buSzPct val="85416"/>
              <a:buAutoNum type="arabicPeriod"/>
              <a:tabLst>
                <a:tab pos="469265" algn="l"/>
                <a:tab pos="471170" algn="l"/>
              </a:tabLst>
            </a:pPr>
            <a:r>
              <a:rPr sz="2400" dirty="0">
                <a:solidFill>
                  <a:srgbClr val="D16147"/>
                </a:solidFill>
                <a:latin typeface="Georgia"/>
                <a:cs typeface="Georgia"/>
              </a:rPr>
              <a:t>	</a:t>
            </a:r>
            <a:r>
              <a:rPr lang="it-IT" sz="2400" dirty="0">
                <a:latin typeface="Georgia"/>
                <a:cs typeface="Georgia"/>
              </a:rPr>
              <a:t>qual</a:t>
            </a:r>
            <a:r>
              <a:rPr lang="it-IT" sz="2400" spc="-35" dirty="0">
                <a:latin typeface="Georgia"/>
                <a:cs typeface="Georgia"/>
              </a:rPr>
              <a:t> </a:t>
            </a:r>
            <a:r>
              <a:rPr lang="it-IT" sz="2400" dirty="0">
                <a:latin typeface="Georgia"/>
                <a:cs typeface="Georgia"/>
              </a:rPr>
              <a:t>è</a:t>
            </a:r>
            <a:r>
              <a:rPr lang="it-IT" sz="2400" spc="-50" dirty="0">
                <a:latin typeface="Georgia"/>
                <a:cs typeface="Georgia"/>
              </a:rPr>
              <a:t> </a:t>
            </a:r>
            <a:r>
              <a:rPr lang="it-IT" sz="2400" dirty="0">
                <a:latin typeface="Georgia"/>
                <a:cs typeface="Georgia"/>
              </a:rPr>
              <a:t>il</a:t>
            </a:r>
            <a:r>
              <a:rPr lang="it-IT" sz="2400" spc="-10" dirty="0">
                <a:latin typeface="Georgia"/>
                <a:cs typeface="Georgia"/>
              </a:rPr>
              <a:t> </a:t>
            </a:r>
            <a:r>
              <a:rPr lang="it-IT" sz="2400" dirty="0">
                <a:latin typeface="Georgia"/>
                <a:cs typeface="Georgia"/>
              </a:rPr>
              <a:t>ruolo</a:t>
            </a:r>
            <a:r>
              <a:rPr lang="it-IT" sz="2400" spc="-35" dirty="0">
                <a:latin typeface="Georgia"/>
                <a:cs typeface="Georgia"/>
              </a:rPr>
              <a:t> </a:t>
            </a:r>
            <a:r>
              <a:rPr lang="it-IT" sz="2400" dirty="0">
                <a:latin typeface="Georgia"/>
                <a:cs typeface="Georgia"/>
              </a:rPr>
              <a:t>dei</a:t>
            </a:r>
            <a:r>
              <a:rPr lang="it-IT" sz="2400" spc="-50" dirty="0">
                <a:latin typeface="Georgia"/>
                <a:cs typeface="Georgia"/>
              </a:rPr>
              <a:t> </a:t>
            </a:r>
            <a:r>
              <a:rPr lang="it-IT" sz="2400" dirty="0">
                <a:latin typeface="Georgia"/>
                <a:cs typeface="Georgia"/>
              </a:rPr>
              <a:t>legittimari</a:t>
            </a:r>
            <a:r>
              <a:rPr lang="it-IT" sz="2400" spc="-50" dirty="0">
                <a:latin typeface="Georgia"/>
                <a:cs typeface="Georgia"/>
              </a:rPr>
              <a:t> </a:t>
            </a:r>
            <a:r>
              <a:rPr lang="it-IT" sz="2400" dirty="0">
                <a:latin typeface="Georgia"/>
                <a:cs typeface="Georgia"/>
              </a:rPr>
              <a:t>non</a:t>
            </a:r>
            <a:r>
              <a:rPr lang="it-IT" sz="2400" spc="-5" dirty="0">
                <a:latin typeface="Georgia"/>
                <a:cs typeface="Georgia"/>
              </a:rPr>
              <a:t> </a:t>
            </a:r>
            <a:r>
              <a:rPr lang="it-IT" sz="2400" dirty="0">
                <a:latin typeface="Georgia"/>
                <a:cs typeface="Georgia"/>
              </a:rPr>
              <a:t>assegnatari,</a:t>
            </a:r>
            <a:r>
              <a:rPr lang="it-IT" sz="2400" spc="55" dirty="0">
                <a:latin typeface="Georgia"/>
                <a:cs typeface="Georgia"/>
              </a:rPr>
              <a:t> </a:t>
            </a:r>
            <a:r>
              <a:rPr lang="it-IT" sz="2400" dirty="0">
                <a:latin typeface="Georgia"/>
                <a:cs typeface="Georgia"/>
              </a:rPr>
              <a:t>che</a:t>
            </a:r>
            <a:r>
              <a:rPr lang="it-IT" sz="2400" spc="-35" dirty="0">
                <a:latin typeface="Georgia"/>
                <a:cs typeface="Georgia"/>
              </a:rPr>
              <a:t> </a:t>
            </a:r>
            <a:r>
              <a:rPr lang="it-IT" sz="2400" dirty="0">
                <a:latin typeface="Georgia"/>
                <a:cs typeface="Georgia"/>
              </a:rPr>
              <a:t>a</a:t>
            </a:r>
            <a:r>
              <a:rPr lang="it-IT" sz="2400" spc="-55" dirty="0">
                <a:latin typeface="Georgia"/>
                <a:cs typeface="Georgia"/>
              </a:rPr>
              <a:t> </a:t>
            </a:r>
            <a:r>
              <a:rPr lang="it-IT" sz="2400" spc="-10" dirty="0">
                <a:latin typeface="Georgia"/>
                <a:cs typeface="Georgia"/>
              </a:rPr>
              <a:t>norma </a:t>
            </a:r>
            <a:r>
              <a:rPr lang="it-IT" sz="2400" dirty="0">
                <a:latin typeface="Georgia"/>
                <a:cs typeface="Georgia"/>
              </a:rPr>
              <a:t>dell’art.</a:t>
            </a:r>
            <a:r>
              <a:rPr lang="it-IT" sz="2400" spc="-114" dirty="0">
                <a:latin typeface="Georgia"/>
                <a:cs typeface="Georgia"/>
              </a:rPr>
              <a:t> </a:t>
            </a:r>
            <a:r>
              <a:rPr lang="it-IT" sz="2400" dirty="0">
                <a:latin typeface="Georgia"/>
                <a:cs typeface="Georgia"/>
              </a:rPr>
              <a:t>768</a:t>
            </a:r>
            <a:r>
              <a:rPr lang="it-IT" sz="2400" spc="-110" dirty="0">
                <a:latin typeface="Georgia"/>
                <a:cs typeface="Georgia"/>
              </a:rPr>
              <a:t> </a:t>
            </a:r>
            <a:r>
              <a:rPr lang="it-IT" sz="2400" i="1" dirty="0">
                <a:latin typeface="Georgia"/>
                <a:cs typeface="Georgia"/>
              </a:rPr>
              <a:t>quater</a:t>
            </a:r>
            <a:r>
              <a:rPr lang="it-IT" sz="2400" spc="-95" dirty="0">
                <a:latin typeface="Georgia"/>
                <a:cs typeface="Georgia"/>
              </a:rPr>
              <a:t> </a:t>
            </a:r>
            <a:r>
              <a:rPr lang="it-IT" sz="2400" spc="-10" dirty="0">
                <a:latin typeface="Georgia"/>
                <a:cs typeface="Georgia"/>
              </a:rPr>
              <a:t>«devono</a:t>
            </a:r>
            <a:r>
              <a:rPr lang="it-IT" sz="2400" spc="-100" dirty="0">
                <a:latin typeface="Georgia"/>
                <a:cs typeface="Georgia"/>
              </a:rPr>
              <a:t> </a:t>
            </a:r>
            <a:r>
              <a:rPr lang="it-IT" sz="2400" dirty="0">
                <a:latin typeface="Georgia"/>
                <a:cs typeface="Georgia"/>
              </a:rPr>
              <a:t>partecipare»</a:t>
            </a:r>
            <a:r>
              <a:rPr lang="it-IT" sz="2400" spc="-35" dirty="0">
                <a:latin typeface="Georgia"/>
                <a:cs typeface="Georgia"/>
              </a:rPr>
              <a:t> </a:t>
            </a:r>
            <a:r>
              <a:rPr lang="it-IT" sz="2400" spc="-10" dirty="0">
                <a:latin typeface="Georgia"/>
                <a:cs typeface="Georgia"/>
              </a:rPr>
              <a:t>all’atto: </a:t>
            </a:r>
            <a:r>
              <a:rPr sz="2400" dirty="0">
                <a:latin typeface="Georgia"/>
                <a:cs typeface="Georgia"/>
              </a:rPr>
              <a:t>è</a:t>
            </a:r>
            <a:r>
              <a:rPr sz="2400" spc="14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possibile</a:t>
            </a:r>
            <a:r>
              <a:rPr sz="2400" spc="13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stipulare</a:t>
            </a:r>
            <a:r>
              <a:rPr sz="2400" spc="13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il</a:t>
            </a:r>
            <a:r>
              <a:rPr sz="2400" spc="13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patto</a:t>
            </a:r>
            <a:r>
              <a:rPr sz="2400" spc="13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se</a:t>
            </a:r>
            <a:r>
              <a:rPr sz="2400" spc="125" dirty="0">
                <a:latin typeface="Georgia"/>
                <a:cs typeface="Georgia"/>
              </a:rPr>
              <a:t>  </a:t>
            </a:r>
            <a:r>
              <a:rPr sz="2400" spc="-50" dirty="0">
                <a:latin typeface="Georgia"/>
                <a:cs typeface="Georgia"/>
              </a:rPr>
              <a:t>i </a:t>
            </a:r>
            <a:r>
              <a:rPr sz="2400" dirty="0">
                <a:latin typeface="Georgia"/>
                <a:cs typeface="Georgia"/>
              </a:rPr>
              <a:t>legittimari</a:t>
            </a:r>
            <a:r>
              <a:rPr sz="2400" spc="-6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non</a:t>
            </a:r>
            <a:r>
              <a:rPr sz="2400" spc="-6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assegnatari</a:t>
            </a:r>
            <a:r>
              <a:rPr sz="2400" spc="-50" dirty="0">
                <a:latin typeface="Georgia"/>
                <a:cs typeface="Georgia"/>
              </a:rPr>
              <a:t>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non</a:t>
            </a:r>
            <a:r>
              <a:rPr sz="2400" u="sng" spc="-6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spc="-10" dirty="0" err="1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partecipano</a:t>
            </a:r>
            <a:r>
              <a:rPr sz="2400" spc="-10" dirty="0">
                <a:latin typeface="Georgia"/>
                <a:cs typeface="Georgia"/>
              </a:rPr>
              <a:t>?</a:t>
            </a:r>
            <a:r>
              <a:rPr lang="it-IT" sz="2400" spc="-1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(se</a:t>
            </a:r>
            <a:r>
              <a:rPr sz="2400" spc="-11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fosse</a:t>
            </a:r>
            <a:r>
              <a:rPr sz="2400" spc="-7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NULLITA’</a:t>
            </a:r>
            <a:r>
              <a:rPr sz="2400" spc="-4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:</a:t>
            </a:r>
            <a:r>
              <a:rPr sz="2400" spc="-5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si</a:t>
            </a:r>
            <a:r>
              <a:rPr sz="2400" spc="-6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applica</a:t>
            </a:r>
            <a:r>
              <a:rPr sz="2400" spc="-1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l’art.</a:t>
            </a:r>
            <a:r>
              <a:rPr sz="2400" spc="-8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28</a:t>
            </a:r>
            <a:r>
              <a:rPr sz="2400" spc="-60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L.N.?)</a:t>
            </a:r>
            <a:endParaRPr sz="2400" dirty="0">
              <a:latin typeface="Georgia"/>
              <a:cs typeface="Georgia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C9143C42-8DD7-1C14-A84E-DC15D27CBCD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40</a:t>
            </a:fld>
            <a:endParaRPr lang="it-IT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5313" rIns="0" bIns="0" rtlCol="0">
            <a:spAutoFit/>
          </a:bodyPr>
          <a:lstStyle/>
          <a:p>
            <a:pPr marL="440055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DUBBI</a:t>
            </a:r>
            <a:r>
              <a:rPr sz="2400" spc="-55" dirty="0"/>
              <a:t> </a:t>
            </a:r>
            <a:r>
              <a:rPr sz="2400" spc="-10" dirty="0"/>
              <a:t>TRIBUTARI:</a:t>
            </a:r>
            <a:r>
              <a:rPr sz="2400" spc="-85" dirty="0"/>
              <a:t> </a:t>
            </a:r>
            <a:r>
              <a:rPr sz="2400" dirty="0"/>
              <a:t>rilievo</a:t>
            </a:r>
            <a:r>
              <a:rPr sz="2400" spc="-40" dirty="0"/>
              <a:t> </a:t>
            </a:r>
            <a:r>
              <a:rPr sz="2400" spc="-10" dirty="0"/>
              <a:t>pratico!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469188" y="1542669"/>
            <a:ext cx="8194675" cy="461023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69900" marR="11430" indent="-457200" algn="just">
              <a:lnSpc>
                <a:spcPct val="100299"/>
              </a:lnSpc>
              <a:spcBef>
                <a:spcPts val="90"/>
              </a:spcBef>
              <a:buSzPct val="85416"/>
              <a:buAutoNum type="arabicPeriod"/>
              <a:tabLst>
                <a:tab pos="469900" algn="l"/>
                <a:tab pos="471805" algn="l"/>
              </a:tabLst>
            </a:pPr>
            <a:r>
              <a:rPr sz="2400" dirty="0">
                <a:solidFill>
                  <a:srgbClr val="D16147"/>
                </a:solidFill>
                <a:latin typeface="Georgia"/>
                <a:cs typeface="Georgia"/>
              </a:rPr>
              <a:t>	</a:t>
            </a:r>
            <a:r>
              <a:rPr sz="2400" dirty="0">
                <a:latin typeface="Georgia"/>
                <a:cs typeface="Georgia"/>
              </a:rPr>
              <a:t>la</a:t>
            </a:r>
            <a:r>
              <a:rPr sz="2400" spc="21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liquidazione</a:t>
            </a:r>
            <a:r>
              <a:rPr sz="2400" spc="23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dell’assegnatario</a:t>
            </a:r>
            <a:r>
              <a:rPr sz="2400" spc="229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ai</a:t>
            </a:r>
            <a:r>
              <a:rPr sz="2400" spc="22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non</a:t>
            </a:r>
            <a:r>
              <a:rPr sz="2400" spc="24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assegnatari</a:t>
            </a:r>
            <a:r>
              <a:rPr sz="2400" spc="22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è</a:t>
            </a:r>
            <a:r>
              <a:rPr sz="2400" spc="215" dirty="0">
                <a:latin typeface="Georgia"/>
                <a:cs typeface="Georgia"/>
              </a:rPr>
              <a:t> </a:t>
            </a:r>
            <a:r>
              <a:rPr sz="2400" spc="-25" dirty="0">
                <a:latin typeface="Georgia"/>
                <a:cs typeface="Georgia"/>
              </a:rPr>
              <a:t>da </a:t>
            </a:r>
            <a:r>
              <a:rPr sz="2400" dirty="0">
                <a:latin typeface="Georgia"/>
                <a:cs typeface="Georgia"/>
              </a:rPr>
              <a:t>considerare</a:t>
            </a:r>
            <a:r>
              <a:rPr sz="2400" spc="54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donazione</a:t>
            </a:r>
            <a:r>
              <a:rPr sz="2400" spc="54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tra</a:t>
            </a:r>
            <a:r>
              <a:rPr sz="2400" spc="52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fratelli</a:t>
            </a:r>
            <a:r>
              <a:rPr sz="2400" spc="52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o,</a:t>
            </a:r>
            <a:r>
              <a:rPr sz="2400" spc="53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invece,</a:t>
            </a:r>
            <a:r>
              <a:rPr sz="2400" spc="530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donazione </a:t>
            </a:r>
            <a:r>
              <a:rPr sz="2400" dirty="0">
                <a:latin typeface="Georgia"/>
                <a:cs typeface="Georgia"/>
              </a:rPr>
              <a:t>indiretta</a:t>
            </a:r>
            <a:r>
              <a:rPr sz="2400" spc="9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dal</a:t>
            </a:r>
            <a:r>
              <a:rPr sz="2400" spc="9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donante/imprenditore</a:t>
            </a:r>
            <a:r>
              <a:rPr sz="2400" spc="9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ai</a:t>
            </a:r>
            <a:r>
              <a:rPr sz="2400" spc="9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legittimari</a:t>
            </a:r>
            <a:r>
              <a:rPr sz="2400" spc="85" dirty="0">
                <a:latin typeface="Georgia"/>
                <a:cs typeface="Georgia"/>
              </a:rPr>
              <a:t>  </a:t>
            </a:r>
            <a:r>
              <a:rPr sz="2400" spc="-25" dirty="0">
                <a:latin typeface="Georgia"/>
                <a:cs typeface="Georgia"/>
              </a:rPr>
              <a:t>non </a:t>
            </a:r>
            <a:r>
              <a:rPr sz="2400" dirty="0">
                <a:latin typeface="Georgia"/>
                <a:cs typeface="Georgia"/>
              </a:rPr>
              <a:t>assegnatari?</a:t>
            </a:r>
            <a:r>
              <a:rPr sz="2400" spc="27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Dalla</a:t>
            </a:r>
            <a:r>
              <a:rPr sz="2400" spc="26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risposta</a:t>
            </a:r>
            <a:r>
              <a:rPr sz="2400" spc="27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dipendono</a:t>
            </a:r>
            <a:r>
              <a:rPr sz="2400" spc="27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le</a:t>
            </a:r>
            <a:r>
              <a:rPr sz="2400" spc="27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franchigie</a:t>
            </a:r>
            <a:r>
              <a:rPr sz="2400" spc="26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e</a:t>
            </a:r>
            <a:r>
              <a:rPr sz="2400" spc="290" dirty="0">
                <a:latin typeface="Georgia"/>
                <a:cs typeface="Georgia"/>
              </a:rPr>
              <a:t> </a:t>
            </a:r>
            <a:r>
              <a:rPr sz="2400" spc="-25" dirty="0">
                <a:latin typeface="Georgia"/>
                <a:cs typeface="Georgia"/>
              </a:rPr>
              <a:t>le </a:t>
            </a:r>
            <a:r>
              <a:rPr sz="2400" spc="-10" dirty="0">
                <a:latin typeface="Georgia"/>
                <a:cs typeface="Georgia"/>
              </a:rPr>
              <a:t>aliquote</a:t>
            </a:r>
            <a:endParaRPr sz="2400" dirty="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1250"/>
              </a:spcBef>
              <a:buClr>
                <a:srgbClr val="D16147"/>
              </a:buClr>
              <a:buFont typeface="Georgia"/>
              <a:buAutoNum type="arabicPeriod"/>
            </a:pPr>
            <a:endParaRPr sz="2400" dirty="0">
              <a:latin typeface="Georgia"/>
              <a:cs typeface="Georgia"/>
            </a:endParaRPr>
          </a:p>
          <a:p>
            <a:pPr marL="469900" marR="5080" indent="-457200" algn="just">
              <a:lnSpc>
                <a:spcPct val="100200"/>
              </a:lnSpc>
              <a:spcBef>
                <a:spcPts val="5"/>
              </a:spcBef>
              <a:buSzPct val="85416"/>
              <a:buAutoNum type="arabicPeriod"/>
              <a:tabLst>
                <a:tab pos="469900" algn="l"/>
                <a:tab pos="471170" algn="l"/>
              </a:tabLst>
            </a:pPr>
            <a:r>
              <a:rPr sz="2400" dirty="0">
                <a:solidFill>
                  <a:srgbClr val="D16147"/>
                </a:solidFill>
                <a:latin typeface="Georgia"/>
                <a:cs typeface="Georgia"/>
              </a:rPr>
              <a:t>	</a:t>
            </a:r>
            <a:r>
              <a:rPr sz="2400" dirty="0">
                <a:latin typeface="Georgia"/>
                <a:cs typeface="Georgia"/>
              </a:rPr>
              <a:t>Il</a:t>
            </a:r>
            <a:r>
              <a:rPr sz="2400" spc="3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patto</a:t>
            </a:r>
            <a:r>
              <a:rPr sz="2400" spc="3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è</a:t>
            </a:r>
            <a:r>
              <a:rPr sz="2400" spc="2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tale</a:t>
            </a:r>
            <a:r>
              <a:rPr sz="2400" spc="5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–</a:t>
            </a:r>
            <a:r>
              <a:rPr sz="2400" spc="3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almeno</a:t>
            </a:r>
            <a:r>
              <a:rPr sz="2400" spc="3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dal</a:t>
            </a:r>
            <a:r>
              <a:rPr sz="2400" spc="3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punto</a:t>
            </a:r>
            <a:r>
              <a:rPr sz="2400" spc="3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di</a:t>
            </a:r>
            <a:r>
              <a:rPr sz="2400" spc="2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vista</a:t>
            </a:r>
            <a:r>
              <a:rPr sz="2400" spc="2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fiscale</a:t>
            </a:r>
            <a:r>
              <a:rPr sz="2400" spc="7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-</a:t>
            </a:r>
            <a:r>
              <a:rPr sz="2400" spc="3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solo</a:t>
            </a:r>
            <a:r>
              <a:rPr sz="2400" spc="30" dirty="0">
                <a:latin typeface="Georgia"/>
                <a:cs typeface="Georgia"/>
              </a:rPr>
              <a:t> </a:t>
            </a:r>
            <a:r>
              <a:rPr sz="2400" spc="-25" dirty="0">
                <a:latin typeface="Georgia"/>
                <a:cs typeface="Georgia"/>
              </a:rPr>
              <a:t>se </a:t>
            </a:r>
            <a:r>
              <a:rPr sz="2400" dirty="0">
                <a:latin typeface="Georgia"/>
                <a:cs typeface="Georgia"/>
              </a:rPr>
              <a:t>ha</a:t>
            </a:r>
            <a:r>
              <a:rPr sz="2400" spc="31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ad</a:t>
            </a:r>
            <a:r>
              <a:rPr sz="2400" spc="31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oggetto</a:t>
            </a:r>
            <a:r>
              <a:rPr sz="2400" spc="32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il</a:t>
            </a:r>
            <a:r>
              <a:rPr sz="2400" spc="32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trasferimento</a:t>
            </a:r>
            <a:r>
              <a:rPr sz="2400" spc="32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di</a:t>
            </a:r>
            <a:r>
              <a:rPr sz="2400" spc="31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un’azienda</a:t>
            </a:r>
            <a:r>
              <a:rPr sz="2400" spc="32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o</a:t>
            </a:r>
            <a:r>
              <a:rPr sz="2400" spc="335" dirty="0">
                <a:latin typeface="Georgia"/>
                <a:cs typeface="Georgia"/>
              </a:rPr>
              <a:t>  </a:t>
            </a:r>
            <a:r>
              <a:rPr sz="2400" spc="-25" dirty="0">
                <a:latin typeface="Georgia"/>
                <a:cs typeface="Georgia"/>
              </a:rPr>
              <a:t>di </a:t>
            </a:r>
            <a:r>
              <a:rPr sz="2400" dirty="0">
                <a:latin typeface="Georgia"/>
                <a:cs typeface="Georgia"/>
              </a:rPr>
              <a:t>partecipazioni</a:t>
            </a:r>
            <a:r>
              <a:rPr sz="2400" spc="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societarie</a:t>
            </a:r>
            <a:r>
              <a:rPr sz="2400" spc="10" dirty="0">
                <a:latin typeface="Georgia"/>
                <a:cs typeface="Georgia"/>
              </a:rPr>
              <a:t>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in</a:t>
            </a:r>
            <a:r>
              <a:rPr sz="2400" u="sng" spc="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presenza di</a:t>
            </a:r>
            <a:r>
              <a:rPr sz="2400" u="sng" spc="-1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esercizio</a:t>
            </a:r>
            <a:r>
              <a:rPr sz="24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effettivo</a:t>
            </a:r>
            <a:r>
              <a:rPr sz="2400" spc="-1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di</a:t>
            </a:r>
            <a:r>
              <a:rPr sz="2400" spc="-8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attività</a:t>
            </a:r>
            <a:r>
              <a:rPr sz="2400" spc="-9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di</a:t>
            </a:r>
            <a:r>
              <a:rPr sz="2400" spc="-8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impresa?</a:t>
            </a:r>
            <a:r>
              <a:rPr sz="2400" spc="-5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E</a:t>
            </a:r>
            <a:r>
              <a:rPr sz="2400" spc="-8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quindi</a:t>
            </a:r>
            <a:r>
              <a:rPr sz="2400" spc="-6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non</a:t>
            </a:r>
            <a:r>
              <a:rPr sz="2400" spc="-7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lo</a:t>
            </a:r>
            <a:r>
              <a:rPr sz="2400" spc="-7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è</a:t>
            </a:r>
            <a:r>
              <a:rPr sz="2400" spc="-6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se</a:t>
            </a:r>
            <a:r>
              <a:rPr sz="2400" spc="-8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vi</a:t>
            </a:r>
            <a:r>
              <a:rPr sz="2400" spc="-5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sia</a:t>
            </a:r>
            <a:r>
              <a:rPr sz="2400" spc="-6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attività</a:t>
            </a:r>
            <a:r>
              <a:rPr sz="2400" spc="-85" dirty="0">
                <a:latin typeface="Georgia"/>
                <a:cs typeface="Georgia"/>
              </a:rPr>
              <a:t> </a:t>
            </a:r>
            <a:r>
              <a:rPr sz="2400" spc="-25" dirty="0">
                <a:latin typeface="Georgia"/>
                <a:cs typeface="Georgia"/>
              </a:rPr>
              <a:t>di </a:t>
            </a:r>
            <a:r>
              <a:rPr sz="2400" dirty="0">
                <a:latin typeface="Georgia"/>
                <a:cs typeface="Georgia"/>
              </a:rPr>
              <a:t>puro</a:t>
            </a:r>
            <a:r>
              <a:rPr sz="2400" spc="22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godimento?</a:t>
            </a:r>
            <a:r>
              <a:rPr sz="2400" spc="229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(AE</a:t>
            </a:r>
            <a:r>
              <a:rPr sz="2400" spc="22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Interpello</a:t>
            </a:r>
            <a:r>
              <a:rPr sz="2400" spc="22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n.</a:t>
            </a:r>
            <a:r>
              <a:rPr sz="2400" spc="22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552/2021;</a:t>
            </a:r>
            <a:r>
              <a:rPr sz="2400" spc="225" dirty="0">
                <a:latin typeface="Georgia"/>
                <a:cs typeface="Georgia"/>
              </a:rPr>
              <a:t>  </a:t>
            </a:r>
            <a:r>
              <a:rPr sz="2400" spc="-10" dirty="0">
                <a:latin typeface="Georgia"/>
                <a:cs typeface="Georgia"/>
              </a:rPr>
              <a:t>Cass. 6082/2023</a:t>
            </a:r>
            <a:r>
              <a:rPr lang="it-IT" sz="2400" spc="-10" dirty="0">
                <a:latin typeface="Georgia"/>
                <a:cs typeface="Georgia"/>
              </a:rPr>
              <a:t>)</a:t>
            </a:r>
            <a:endParaRPr sz="2400" dirty="0">
              <a:latin typeface="Georgia"/>
              <a:cs typeface="Georgia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8DDCE24-E300-7CEA-4E83-97DB97EF9B0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41</a:t>
            </a:fld>
            <a:endParaRPr lang="it-IT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43200" y="-47858"/>
            <a:ext cx="2971800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dirty="0"/>
              <a:t>…..</a:t>
            </a:r>
            <a:r>
              <a:rPr sz="2800" spc="-25" dirty="0"/>
              <a:t> </a:t>
            </a:r>
            <a:r>
              <a:rPr sz="2000" dirty="0"/>
              <a:t>e</a:t>
            </a:r>
            <a:r>
              <a:rPr sz="2000" spc="-45" dirty="0"/>
              <a:t> </a:t>
            </a:r>
            <a:r>
              <a:rPr lang="it-IT" sz="2000" spc="-10" dirty="0"/>
              <a:t>RISPOSTE da</a:t>
            </a:r>
            <a:endParaRPr sz="2000" dirty="0"/>
          </a:p>
        </p:txBody>
      </p:sp>
      <p:sp>
        <p:nvSpPr>
          <p:cNvPr id="3" name="object 3"/>
          <p:cNvSpPr txBox="1"/>
          <p:nvPr/>
        </p:nvSpPr>
        <p:spPr>
          <a:xfrm>
            <a:off x="76200" y="269017"/>
            <a:ext cx="8991600" cy="66018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40"/>
              </a:spcBef>
              <a:tabLst>
                <a:tab pos="1689100" algn="l"/>
                <a:tab pos="4391025" algn="l"/>
              </a:tabLst>
            </a:pPr>
            <a:endParaRPr lang="it-IT" dirty="0">
              <a:solidFill>
                <a:srgbClr val="FF0000"/>
              </a:solidFill>
              <a:latin typeface="Georgia"/>
            </a:endParaRPr>
          </a:p>
          <a:p>
            <a:pPr marL="12700" marR="5080">
              <a:spcBef>
                <a:spcPts val="140"/>
              </a:spcBef>
              <a:tabLst>
                <a:tab pos="1689100" algn="l"/>
                <a:tab pos="4391025" algn="l"/>
              </a:tabLst>
            </a:pPr>
            <a:r>
              <a:rPr dirty="0">
                <a:solidFill>
                  <a:srgbClr val="FF0000"/>
                </a:solidFill>
                <a:latin typeface="Georgia"/>
              </a:rPr>
              <a:t>R</a:t>
            </a:r>
            <a:r>
              <a:rPr lang="it-IT" dirty="0" err="1">
                <a:solidFill>
                  <a:srgbClr val="FF0000"/>
                </a:solidFill>
                <a:latin typeface="Georgia"/>
              </a:rPr>
              <a:t>acc</a:t>
            </a:r>
            <a:r>
              <a:rPr lang="it-IT" dirty="0">
                <a:solidFill>
                  <a:srgbClr val="FF0000"/>
                </a:solidFill>
                <a:latin typeface="Georgia"/>
              </a:rPr>
              <a:t>. </a:t>
            </a:r>
            <a:r>
              <a:rPr dirty="0">
                <a:solidFill>
                  <a:srgbClr val="FF0000"/>
                </a:solidFill>
                <a:latin typeface="Georgia"/>
              </a:rPr>
              <a:t> C</a:t>
            </a:r>
            <a:r>
              <a:rPr lang="it-IT" dirty="0" err="1">
                <a:solidFill>
                  <a:srgbClr val="FF0000"/>
                </a:solidFill>
                <a:latin typeface="Georgia"/>
              </a:rPr>
              <a:t>omm</a:t>
            </a:r>
            <a:r>
              <a:rPr lang="it-IT" dirty="0">
                <a:solidFill>
                  <a:srgbClr val="FF0000"/>
                </a:solidFill>
                <a:latin typeface="Georgia"/>
              </a:rPr>
              <a:t>. Europea 19</a:t>
            </a:r>
            <a:r>
              <a:rPr dirty="0">
                <a:solidFill>
                  <a:srgbClr val="FF0000"/>
                </a:solidFill>
                <a:latin typeface="Georgia"/>
              </a:rPr>
              <a:t>94/1069/CE</a:t>
            </a:r>
            <a:r>
              <a:rPr lang="it-IT" dirty="0">
                <a:solidFill>
                  <a:srgbClr val="FF0000"/>
                </a:solidFill>
                <a:latin typeface="Georgia"/>
              </a:rPr>
              <a:t> e  </a:t>
            </a:r>
            <a:r>
              <a:rPr dirty="0" err="1">
                <a:solidFill>
                  <a:srgbClr val="FF0000"/>
                </a:solidFill>
                <a:latin typeface="Georgia"/>
              </a:rPr>
              <a:t>Comunic</a:t>
            </a:r>
            <a:r>
              <a:rPr lang="it-IT" dirty="0">
                <a:solidFill>
                  <a:srgbClr val="FF0000"/>
                </a:solidFill>
                <a:latin typeface="Georgia"/>
              </a:rPr>
              <a:t>. su </a:t>
            </a:r>
            <a:r>
              <a:rPr dirty="0">
                <a:solidFill>
                  <a:srgbClr val="FF0000"/>
                </a:solidFill>
                <a:latin typeface="Georgia"/>
              </a:rPr>
              <a:t>succession</a:t>
            </a:r>
            <a:r>
              <a:rPr lang="it-IT" dirty="0">
                <a:solidFill>
                  <a:srgbClr val="FF0000"/>
                </a:solidFill>
                <a:latin typeface="Georgia"/>
              </a:rPr>
              <a:t>i </a:t>
            </a:r>
            <a:r>
              <a:rPr dirty="0">
                <a:solidFill>
                  <a:srgbClr val="FF0000"/>
                </a:solidFill>
                <a:latin typeface="Georgia"/>
              </a:rPr>
              <a:t> delle SMEs del 1998</a:t>
            </a:r>
          </a:p>
          <a:p>
            <a:pPr marL="12700" marR="5080">
              <a:spcBef>
                <a:spcPts val="140"/>
              </a:spcBef>
              <a:tabLst>
                <a:tab pos="2061210" algn="l"/>
              </a:tabLst>
            </a:pPr>
            <a:endParaRPr lang="it-IT" dirty="0">
              <a:latin typeface="Georgia"/>
            </a:endParaRPr>
          </a:p>
          <a:p>
            <a:pPr marL="12700" marR="5080">
              <a:spcBef>
                <a:spcPts val="140"/>
              </a:spcBef>
              <a:tabLst>
                <a:tab pos="2061210" algn="l"/>
              </a:tabLst>
            </a:pPr>
            <a:r>
              <a:rPr dirty="0">
                <a:latin typeface="Georgia"/>
              </a:rPr>
              <a:t>C</a:t>
            </a:r>
            <a:r>
              <a:rPr lang="it-IT" dirty="0">
                <a:latin typeface="Georgia"/>
              </a:rPr>
              <a:t>ass. </a:t>
            </a:r>
            <a:r>
              <a:rPr dirty="0">
                <a:latin typeface="Georgia"/>
              </a:rPr>
              <a:t>n. </a:t>
            </a:r>
            <a:r>
              <a:rPr dirty="0">
                <a:solidFill>
                  <a:srgbClr val="FF0000"/>
                </a:solidFill>
                <a:latin typeface="Georgia"/>
              </a:rPr>
              <a:t>29506/202</a:t>
            </a:r>
            <a:r>
              <a:rPr lang="it-IT" dirty="0">
                <a:solidFill>
                  <a:srgbClr val="FF0000"/>
                </a:solidFill>
                <a:latin typeface="Georgia"/>
              </a:rPr>
              <a:t>0</a:t>
            </a:r>
            <a:r>
              <a:rPr lang="it-IT" dirty="0">
                <a:latin typeface="Georgia"/>
              </a:rPr>
              <a:t>: compensazioni donazioni indirette dal disponente, </a:t>
            </a:r>
            <a:r>
              <a:rPr lang="it-IT" dirty="0" err="1">
                <a:latin typeface="Georgia"/>
              </a:rPr>
              <a:t>eff.preclusivo</a:t>
            </a:r>
            <a:endParaRPr lang="it-IT" dirty="0">
              <a:latin typeface="Georgia"/>
            </a:endParaRPr>
          </a:p>
          <a:p>
            <a:pPr marL="12700" marR="5080">
              <a:spcBef>
                <a:spcPts val="140"/>
              </a:spcBef>
              <a:tabLst>
                <a:tab pos="2061210" algn="l"/>
              </a:tabLst>
            </a:pPr>
            <a:r>
              <a:rPr lang="it-IT" dirty="0">
                <a:latin typeface="Georgia"/>
              </a:rPr>
              <a:t>Cass. 7429/2021: </a:t>
            </a:r>
            <a:r>
              <a:rPr lang="it-IT" u="sng" dirty="0">
                <a:latin typeface="Georgia"/>
              </a:rPr>
              <a:t>Effetto preclusivo  - STABILITA’</a:t>
            </a:r>
            <a:r>
              <a:rPr lang="it-IT" dirty="0">
                <a:latin typeface="Georgia"/>
              </a:rPr>
              <a:t>: beni del patto sottratti a collazione e riduzione</a:t>
            </a:r>
          </a:p>
          <a:p>
            <a:pPr marL="12700" marR="5080">
              <a:spcBef>
                <a:spcPts val="140"/>
              </a:spcBef>
            </a:pPr>
            <a:r>
              <a:rPr dirty="0">
                <a:latin typeface="Georgia"/>
              </a:rPr>
              <a:t>C</a:t>
            </a:r>
            <a:r>
              <a:rPr lang="it-IT" dirty="0">
                <a:latin typeface="Georgia"/>
              </a:rPr>
              <a:t>ass. </a:t>
            </a:r>
            <a:r>
              <a:rPr dirty="0">
                <a:latin typeface="Georgia"/>
              </a:rPr>
              <a:t>19561/2022 </a:t>
            </a:r>
            <a:r>
              <a:rPr lang="it-IT" dirty="0">
                <a:latin typeface="Georgia"/>
              </a:rPr>
              <a:t>: conferma integralmente la 29506/2020</a:t>
            </a:r>
          </a:p>
          <a:p>
            <a:pPr marL="12700" marR="5080">
              <a:spcBef>
                <a:spcPts val="140"/>
              </a:spcBef>
            </a:pPr>
            <a:r>
              <a:rPr dirty="0">
                <a:latin typeface="Georgia"/>
              </a:rPr>
              <a:t>C</a:t>
            </a:r>
            <a:r>
              <a:rPr lang="it-IT" dirty="0">
                <a:latin typeface="Georgia"/>
              </a:rPr>
              <a:t>ass. </a:t>
            </a:r>
            <a:r>
              <a:rPr dirty="0">
                <a:latin typeface="Georgia"/>
              </a:rPr>
              <a:t>6082/2023</a:t>
            </a:r>
            <a:r>
              <a:rPr lang="it-IT" dirty="0">
                <a:latin typeface="Georgia"/>
              </a:rPr>
              <a:t>: </a:t>
            </a:r>
            <a:r>
              <a:rPr dirty="0" err="1">
                <a:latin typeface="Georgia"/>
              </a:rPr>
              <a:t>esercizio</a:t>
            </a:r>
            <a:r>
              <a:rPr lang="it-IT" dirty="0">
                <a:latin typeface="Georgia"/>
              </a:rPr>
              <a:t> </a:t>
            </a:r>
            <a:r>
              <a:rPr dirty="0" err="1">
                <a:latin typeface="Georgia"/>
              </a:rPr>
              <a:t>effettivo</a:t>
            </a:r>
            <a:r>
              <a:rPr dirty="0">
                <a:latin typeface="Georgia"/>
              </a:rPr>
              <a:t> </a:t>
            </a:r>
            <a:r>
              <a:rPr dirty="0" err="1">
                <a:latin typeface="Georgia"/>
              </a:rPr>
              <a:t>dell’impresa</a:t>
            </a:r>
            <a:r>
              <a:rPr lang="it-IT" dirty="0">
                <a:latin typeface="Georgia"/>
              </a:rPr>
              <a:t> </a:t>
            </a:r>
            <a:r>
              <a:rPr lang="it-IT" dirty="0">
                <a:latin typeface="Georgia"/>
                <a:cs typeface="Georgia"/>
              </a:rPr>
              <a:t>requisito essenziale per l’agevolazione </a:t>
            </a:r>
          </a:p>
          <a:p>
            <a:pPr marL="12700" marR="5080">
              <a:spcBef>
                <a:spcPts val="140"/>
              </a:spcBef>
            </a:pPr>
            <a:r>
              <a:rPr lang="it-IT" dirty="0" err="1">
                <a:latin typeface="Georgia"/>
                <a:cs typeface="Georgia"/>
              </a:rPr>
              <a:t>Trib</a:t>
            </a:r>
            <a:r>
              <a:rPr lang="it-IT" dirty="0">
                <a:latin typeface="Georgia"/>
                <a:cs typeface="Georgia"/>
              </a:rPr>
              <a:t>. Milano, 9 maggio 2023: ammissibilità della liquidazione «verticale» con provvista del disponente</a:t>
            </a:r>
          </a:p>
          <a:p>
            <a:pPr marL="12700" marR="5080">
              <a:spcBef>
                <a:spcPts val="140"/>
              </a:spcBef>
            </a:pPr>
            <a:r>
              <a:rPr lang="it-IT" dirty="0">
                <a:latin typeface="Georgia"/>
                <a:cs typeface="Georgia"/>
              </a:rPr>
              <a:t>Cass. civ., 17663/2023: </a:t>
            </a:r>
            <a:r>
              <a:rPr lang="it-IT" dirty="0">
                <a:latin typeface="Georgia"/>
              </a:rPr>
              <a:t>conguagli donazioni indirette dal disponente ai non assegnatari</a:t>
            </a:r>
            <a:r>
              <a:rPr lang="it-IT" dirty="0">
                <a:latin typeface="Georgia"/>
                <a:cs typeface="Georgia"/>
              </a:rPr>
              <a:t>;</a:t>
            </a:r>
          </a:p>
          <a:p>
            <a:pPr marL="12700" marR="5080">
              <a:spcBef>
                <a:spcPts val="140"/>
              </a:spcBef>
            </a:pPr>
            <a:r>
              <a:rPr lang="it-IT" dirty="0">
                <a:latin typeface="Georgia"/>
                <a:cs typeface="Georgia"/>
              </a:rPr>
              <a:t>Cass. 18732/2024: se assegnatari più soggetti, attribuzione unitaria e nomina </a:t>
            </a:r>
            <a:r>
              <a:rPr lang="it-IT" dirty="0" err="1">
                <a:latin typeface="Georgia"/>
                <a:cs typeface="Georgia"/>
              </a:rPr>
              <a:t>Rappr</a:t>
            </a:r>
            <a:r>
              <a:rPr lang="it-IT" dirty="0">
                <a:latin typeface="Georgia"/>
                <a:cs typeface="Georgia"/>
              </a:rPr>
              <a:t>. Comune; esenzione se controllo societario anche per somma quote; </a:t>
            </a:r>
          </a:p>
          <a:p>
            <a:pPr marL="12700" marR="5080">
              <a:spcBef>
                <a:spcPts val="140"/>
              </a:spcBef>
            </a:pPr>
            <a:r>
              <a:rPr lang="it-IT" dirty="0">
                <a:latin typeface="Georgia"/>
                <a:cs typeface="Georgia"/>
              </a:rPr>
              <a:t>Cass. 19267/2024: attribuzioni ai legittimari non assegnatari come donazioni indirette dal disponente; </a:t>
            </a:r>
            <a:r>
              <a:rPr lang="it-IT" u="sng" dirty="0">
                <a:latin typeface="Georgia"/>
                <a:cs typeface="Georgia"/>
              </a:rPr>
              <a:t>cedibilità del «credito» spettante ad un legittimario </a:t>
            </a:r>
            <a:r>
              <a:rPr lang="it-IT" dirty="0">
                <a:latin typeface="Georgia"/>
                <a:cs typeface="Georgia"/>
              </a:rPr>
              <a:t>non assegnatario;</a:t>
            </a:r>
          </a:p>
          <a:p>
            <a:pPr marL="12700" marR="5080">
              <a:spcBef>
                <a:spcPts val="140"/>
              </a:spcBef>
            </a:pPr>
            <a:r>
              <a:rPr lang="it-IT" dirty="0">
                <a:latin typeface="Georgia"/>
                <a:cs typeface="Georgia"/>
              </a:rPr>
              <a:t>Cass. </a:t>
            </a:r>
            <a:r>
              <a:rPr lang="it-IT" u="sng" dirty="0">
                <a:latin typeface="Georgia"/>
                <a:cs typeface="Georgia"/>
              </a:rPr>
              <a:t>21796/2024</a:t>
            </a:r>
            <a:r>
              <a:rPr lang="it-IT" dirty="0">
                <a:latin typeface="Georgia"/>
                <a:cs typeface="Georgia"/>
              </a:rPr>
              <a:t>: sarà importante, è rinviata “ad udienza pubblica”</a:t>
            </a:r>
          </a:p>
          <a:p>
            <a:pPr marL="12700" marR="5080">
              <a:spcBef>
                <a:spcPts val="140"/>
              </a:spcBef>
            </a:pPr>
            <a:r>
              <a:rPr lang="it-IT" dirty="0">
                <a:latin typeface="Georgia"/>
                <a:cs typeface="Georgia"/>
              </a:rPr>
              <a:t>Cass. 10536/2025: revocabilità del </a:t>
            </a:r>
            <a:r>
              <a:rPr lang="it-IT" dirty="0" err="1">
                <a:latin typeface="Georgia"/>
                <a:cs typeface="Georgia"/>
              </a:rPr>
              <a:t>PdF</a:t>
            </a:r>
            <a:endParaRPr lang="it-IT" dirty="0">
              <a:latin typeface="Georgia"/>
              <a:cs typeface="Georgia"/>
            </a:endParaRPr>
          </a:p>
          <a:p>
            <a:pPr marL="12700" marR="5080">
              <a:spcBef>
                <a:spcPts val="140"/>
              </a:spcBef>
            </a:pPr>
            <a:r>
              <a:rPr lang="it-IT" dirty="0">
                <a:latin typeface="Georgia"/>
              </a:rPr>
              <a:t>Cass. 12268/2025 (lunghissima):</a:t>
            </a:r>
          </a:p>
          <a:p>
            <a:pPr marL="298450" marR="5080" indent="-285750">
              <a:spcBef>
                <a:spcPts val="140"/>
              </a:spcBef>
              <a:buFont typeface="Arial" panose="020B0604020202020204" pitchFamily="34" charset="0"/>
              <a:buChar char="•"/>
            </a:pPr>
            <a:r>
              <a:rPr lang="it-IT" dirty="0">
                <a:latin typeface="Georgia"/>
              </a:rPr>
              <a:t>specifica l’ambito dei patti successori </a:t>
            </a:r>
          </a:p>
          <a:p>
            <a:pPr marL="298450" marR="5080" indent="-285750">
              <a:spcBef>
                <a:spcPts val="140"/>
              </a:spcBef>
              <a:buFont typeface="Arial" panose="020B0604020202020204" pitchFamily="34" charset="0"/>
              <a:buChar char="•"/>
            </a:pPr>
            <a:r>
              <a:rPr lang="it-IT" dirty="0">
                <a:latin typeface="Georgia"/>
                <a:cs typeface="Georgia"/>
              </a:rPr>
              <a:t>richiama la Racc. Europea del 1994 e conferma il </a:t>
            </a:r>
            <a:r>
              <a:rPr lang="it-IT" dirty="0" err="1">
                <a:latin typeface="Georgia"/>
                <a:cs typeface="Georgia"/>
              </a:rPr>
              <a:t>PdF</a:t>
            </a:r>
            <a:r>
              <a:rPr lang="it-IT" dirty="0">
                <a:latin typeface="Georgia"/>
                <a:cs typeface="Georgia"/>
              </a:rPr>
              <a:t> come deroga al 458 </a:t>
            </a:r>
            <a:r>
              <a:rPr lang="it-IT" dirty="0" err="1">
                <a:latin typeface="Georgia"/>
                <a:cs typeface="Georgia"/>
              </a:rPr>
              <a:t>c.c</a:t>
            </a:r>
            <a:endParaRPr lang="it-IT" dirty="0">
              <a:latin typeface="Georgia"/>
              <a:cs typeface="Georgia"/>
            </a:endParaRPr>
          </a:p>
          <a:p>
            <a:pPr marL="12700" marR="5080">
              <a:spcBef>
                <a:spcPts val="140"/>
              </a:spcBef>
            </a:pPr>
            <a:r>
              <a:rPr lang="it-IT" dirty="0">
                <a:latin typeface="Georgia"/>
                <a:cs typeface="Georgia"/>
              </a:rPr>
              <a:t>Agenzia Entrate, </a:t>
            </a:r>
            <a:r>
              <a:rPr lang="it-IT" dirty="0" err="1">
                <a:latin typeface="Georgia"/>
                <a:cs typeface="Georgia"/>
              </a:rPr>
              <a:t>Ris</a:t>
            </a:r>
            <a:r>
              <a:rPr lang="it-IT" dirty="0">
                <a:latin typeface="Georgia"/>
                <a:cs typeface="Georgia"/>
              </a:rPr>
              <a:t>. 12/E del 14.02.2025: Recepiti principi Cassazione:</a:t>
            </a:r>
          </a:p>
          <a:p>
            <a:pPr marL="12700" marR="5080" defTabSz="355600">
              <a:spcBef>
                <a:spcPts val="140"/>
              </a:spcBef>
            </a:pPr>
            <a:r>
              <a:rPr lang="it-IT" dirty="0">
                <a:latin typeface="Georgia"/>
                <a:cs typeface="Georgia"/>
              </a:rPr>
              <a:t>      attribuzioni ai non assegnatari come donazione del disponente, quindi   franchigia e    	aliquota calcolate sul rapporto disponente-legittimario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BFB8C54-8ACC-BCF1-D2B9-BD0580B0E3B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42</a:t>
            </a:fld>
            <a:endParaRPr lang="it-IT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7715" y="219202"/>
            <a:ext cx="8480425" cy="52937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241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Georgia"/>
                <a:cs typeface="Georgia"/>
              </a:rPr>
              <a:t>Cass.</a:t>
            </a:r>
            <a:r>
              <a:rPr sz="1800" spc="34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Sez.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Trib.:</a:t>
            </a:r>
            <a:r>
              <a:rPr sz="1800" spc="360" dirty="0">
                <a:latin typeface="Georgia"/>
                <a:cs typeface="Georgia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Sentenza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n.</a:t>
            </a:r>
            <a:r>
              <a:rPr sz="1800" spc="-4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29506/2020,</a:t>
            </a:r>
            <a:r>
              <a:rPr sz="1800" spc="-5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confermata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da</a:t>
            </a:r>
            <a:r>
              <a:rPr sz="1800" spc="-75" dirty="0">
                <a:latin typeface="Georgia"/>
                <a:cs typeface="Georgia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Ord</a:t>
            </a:r>
            <a:r>
              <a:rPr sz="1800" dirty="0">
                <a:latin typeface="Georgia"/>
                <a:cs typeface="Georgia"/>
              </a:rPr>
              <a:t>.</a:t>
            </a:r>
            <a:r>
              <a:rPr sz="1800" spc="-6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n.</a:t>
            </a:r>
            <a:r>
              <a:rPr sz="1800" spc="-1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19561/2022</a:t>
            </a:r>
            <a:endParaRPr sz="1800" dirty="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z="1800" dirty="0">
              <a:latin typeface="Georgia"/>
              <a:cs typeface="Georgia"/>
            </a:endParaRPr>
          </a:p>
          <a:p>
            <a:pPr marL="137160" algn="ctr">
              <a:lnSpc>
                <a:spcPct val="100000"/>
              </a:lnSpc>
            </a:pPr>
            <a:r>
              <a:rPr sz="1800" dirty="0">
                <a:latin typeface="Georgia"/>
                <a:cs typeface="Georgia"/>
              </a:rPr>
              <a:t>RISPOSTE</a:t>
            </a:r>
            <a:r>
              <a:rPr sz="1800" spc="-80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CIVILISTICHE</a:t>
            </a:r>
            <a:endParaRPr sz="1800" dirty="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1939"/>
              </a:spcBef>
            </a:pPr>
            <a:endParaRPr sz="1800" dirty="0">
              <a:latin typeface="Georgia"/>
              <a:cs typeface="Georgia"/>
            </a:endParaRPr>
          </a:p>
          <a:p>
            <a:pPr marL="356870" marR="43815" indent="-344805" algn="just">
              <a:lnSpc>
                <a:spcPct val="100000"/>
              </a:lnSpc>
              <a:buAutoNum type="arabicPeriod"/>
              <a:tabLst>
                <a:tab pos="356870" algn="l"/>
              </a:tabLst>
            </a:pPr>
            <a:r>
              <a:rPr sz="1800" dirty="0">
                <a:latin typeface="Georgia"/>
                <a:cs typeface="Georgia"/>
              </a:rPr>
              <a:t>Il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patto</a:t>
            </a:r>
            <a:r>
              <a:rPr sz="1800" spc="4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di</a:t>
            </a:r>
            <a:r>
              <a:rPr sz="1800" spc="4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famiglia</a:t>
            </a:r>
            <a:r>
              <a:rPr sz="1800" spc="5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di</a:t>
            </a:r>
            <a:r>
              <a:rPr sz="1800" spc="2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cui</a:t>
            </a:r>
            <a:r>
              <a:rPr sz="1800" spc="4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agli</a:t>
            </a:r>
            <a:r>
              <a:rPr sz="1800" spc="1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artt.</a:t>
            </a:r>
            <a:r>
              <a:rPr sz="1800" spc="2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768</a:t>
            </a:r>
            <a:r>
              <a:rPr sz="1800" spc="5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bis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e</a:t>
            </a:r>
            <a:r>
              <a:rPr sz="1800" spc="3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ss.</a:t>
            </a:r>
            <a:r>
              <a:rPr sz="1800" spc="3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c.c.</a:t>
            </a:r>
            <a:r>
              <a:rPr sz="1800" spc="4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è</a:t>
            </a:r>
            <a:r>
              <a:rPr sz="1800" spc="3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un</a:t>
            </a:r>
            <a:r>
              <a:rPr sz="1800" spc="3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contratto</a:t>
            </a:r>
            <a:r>
              <a:rPr sz="1800" spc="2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nuovo,</a:t>
            </a:r>
            <a:r>
              <a:rPr sz="1800" spc="6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tipico, unitario,</a:t>
            </a:r>
            <a:r>
              <a:rPr sz="1800" spc="-6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a</a:t>
            </a:r>
            <a:r>
              <a:rPr sz="1800" spc="-4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causa</a:t>
            </a:r>
            <a:r>
              <a:rPr sz="1800" spc="-2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complessa: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attributivo/distributiva/solutoria;</a:t>
            </a:r>
            <a:endParaRPr sz="1800" dirty="0">
              <a:latin typeface="Georgia"/>
              <a:cs typeface="Georgia"/>
            </a:endParaRPr>
          </a:p>
          <a:p>
            <a:pPr>
              <a:lnSpc>
                <a:spcPct val="100000"/>
              </a:lnSpc>
              <a:buFont typeface="Georgia"/>
              <a:buAutoNum type="arabicPeriod"/>
            </a:pPr>
            <a:endParaRPr sz="1800" dirty="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225"/>
              </a:spcBef>
              <a:buFont typeface="Georgia"/>
              <a:buAutoNum type="arabicPeriod"/>
            </a:pPr>
            <a:endParaRPr sz="1800" dirty="0">
              <a:latin typeface="Georgia"/>
              <a:cs typeface="Georgia"/>
            </a:endParaRPr>
          </a:p>
          <a:p>
            <a:pPr marL="356870" marR="5080" indent="-344805" algn="just">
              <a:lnSpc>
                <a:spcPct val="100299"/>
              </a:lnSpc>
              <a:spcBef>
                <a:spcPts val="5"/>
              </a:spcBef>
              <a:buAutoNum type="arabicPeriod"/>
              <a:tabLst>
                <a:tab pos="356870" algn="l"/>
              </a:tabLst>
            </a:pPr>
            <a:r>
              <a:rPr sz="1800" dirty="0">
                <a:latin typeface="Georgia"/>
                <a:cs typeface="Georgia"/>
              </a:rPr>
              <a:t>da</a:t>
            </a:r>
            <a:r>
              <a:rPr sz="1800" spc="3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esso</a:t>
            </a:r>
            <a:r>
              <a:rPr sz="1800" spc="4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scaturiscono</a:t>
            </a:r>
            <a:r>
              <a:rPr sz="1800" spc="2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due</a:t>
            </a:r>
            <a:r>
              <a:rPr sz="1800" spc="2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rapporti:</a:t>
            </a:r>
            <a:r>
              <a:rPr sz="1800" spc="3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il</a:t>
            </a:r>
            <a:r>
              <a:rPr sz="1800" spc="3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trasferimento</a:t>
            </a:r>
            <a:r>
              <a:rPr sz="1800" spc="2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dell’azienda</a:t>
            </a:r>
            <a:r>
              <a:rPr sz="1800" spc="4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o</a:t>
            </a:r>
            <a:r>
              <a:rPr sz="1800" spc="2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partecipazioni all’assegnatario,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a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cui è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u="sng" dirty="0">
                <a:latin typeface="Georgia"/>
                <a:cs typeface="Georgia"/>
              </a:rPr>
              <a:t>essenzialmente collegato</a:t>
            </a:r>
            <a:r>
              <a:rPr sz="1800" u="sng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(come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dirty="0">
                <a:solidFill>
                  <a:srgbClr val="FF0000"/>
                </a:solidFill>
                <a:latin typeface="Georgia"/>
                <a:cs typeface="Georgia"/>
              </a:rPr>
              <a:t>onere</a:t>
            </a:r>
            <a:r>
              <a:rPr sz="1800" spc="2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1800" i="1" dirty="0">
                <a:solidFill>
                  <a:srgbClr val="FF0000"/>
                </a:solidFill>
                <a:latin typeface="Georgia"/>
                <a:cs typeface="Georgia"/>
              </a:rPr>
              <a:t>ex</a:t>
            </a:r>
            <a:r>
              <a:rPr sz="1800" i="1" spc="1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1800" i="1" dirty="0">
                <a:solidFill>
                  <a:srgbClr val="FF0000"/>
                </a:solidFill>
                <a:latin typeface="Georgia"/>
                <a:cs typeface="Georgia"/>
              </a:rPr>
              <a:t>lege, </a:t>
            </a:r>
            <a:r>
              <a:rPr sz="1800" i="1" spc="-10" dirty="0">
                <a:solidFill>
                  <a:srgbClr val="FF0000"/>
                </a:solidFill>
                <a:latin typeface="Georgia"/>
                <a:cs typeface="Georgia"/>
              </a:rPr>
              <a:t>essenziale </a:t>
            </a:r>
            <a:r>
              <a:rPr sz="1800" i="1" dirty="0">
                <a:solidFill>
                  <a:srgbClr val="FF0000"/>
                </a:solidFill>
                <a:latin typeface="Georgia"/>
                <a:cs typeface="Georgia"/>
              </a:rPr>
              <a:t>per</a:t>
            </a:r>
            <a:r>
              <a:rPr sz="1800" i="1" spc="20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1800" i="1" dirty="0">
                <a:solidFill>
                  <a:srgbClr val="FF0000"/>
                </a:solidFill>
                <a:latin typeface="Georgia"/>
                <a:cs typeface="Georgia"/>
              </a:rPr>
              <a:t>la</a:t>
            </a:r>
            <a:r>
              <a:rPr sz="1800" i="1" spc="19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1800" i="1" dirty="0">
                <a:solidFill>
                  <a:srgbClr val="FF0000"/>
                </a:solidFill>
                <a:latin typeface="Georgia"/>
                <a:cs typeface="Georgia"/>
              </a:rPr>
              <a:t>esclusione</a:t>
            </a:r>
            <a:r>
              <a:rPr sz="1800" i="1" spc="19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1800" i="1" dirty="0">
                <a:solidFill>
                  <a:srgbClr val="FF0000"/>
                </a:solidFill>
                <a:latin typeface="Georgia"/>
                <a:cs typeface="Georgia"/>
              </a:rPr>
              <a:t>di</a:t>
            </a:r>
            <a:r>
              <a:rPr sz="1800" i="1" spc="18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1800" i="1" dirty="0">
                <a:solidFill>
                  <a:srgbClr val="FF0000"/>
                </a:solidFill>
                <a:latin typeface="Georgia"/>
                <a:cs typeface="Georgia"/>
              </a:rPr>
              <a:t>collazione</a:t>
            </a:r>
            <a:r>
              <a:rPr sz="1800" i="1" spc="19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1800" i="1" dirty="0">
                <a:solidFill>
                  <a:srgbClr val="FF0000"/>
                </a:solidFill>
                <a:latin typeface="Georgia"/>
                <a:cs typeface="Georgia"/>
              </a:rPr>
              <a:t>e</a:t>
            </a:r>
            <a:r>
              <a:rPr sz="1800" i="1" spc="18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1800" i="1" dirty="0">
                <a:solidFill>
                  <a:srgbClr val="FF0000"/>
                </a:solidFill>
                <a:latin typeface="Georgia"/>
                <a:cs typeface="Georgia"/>
              </a:rPr>
              <a:t>riduzione</a:t>
            </a:r>
            <a:r>
              <a:rPr sz="1800" dirty="0">
                <a:latin typeface="Georgia"/>
                <a:cs typeface="Georgia"/>
              </a:rPr>
              <a:t>)</a:t>
            </a:r>
            <a:r>
              <a:rPr sz="1800" spc="19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il</a:t>
            </a:r>
            <a:r>
              <a:rPr sz="1800" spc="18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sorgere</a:t>
            </a:r>
            <a:r>
              <a:rPr sz="1800" spc="210" dirty="0">
                <a:latin typeface="Georgia"/>
                <a:cs typeface="Georgia"/>
              </a:rPr>
              <a:t> </a:t>
            </a:r>
            <a:r>
              <a:rPr sz="1800" dirty="0">
                <a:solidFill>
                  <a:srgbClr val="FF0000"/>
                </a:solidFill>
                <a:latin typeface="Georgia"/>
                <a:cs typeface="Georgia"/>
              </a:rPr>
              <a:t>del</a:t>
            </a:r>
            <a:r>
              <a:rPr sz="1800" spc="18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1800" dirty="0">
                <a:solidFill>
                  <a:srgbClr val="FF0000"/>
                </a:solidFill>
                <a:latin typeface="Georgia"/>
                <a:cs typeface="Georgia"/>
              </a:rPr>
              <a:t>diritto</a:t>
            </a:r>
            <a:r>
              <a:rPr sz="1800" spc="19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1800" dirty="0">
                <a:solidFill>
                  <a:srgbClr val="FF0000"/>
                </a:solidFill>
                <a:latin typeface="Georgia"/>
                <a:cs typeface="Georgia"/>
              </a:rPr>
              <a:t>di</a:t>
            </a:r>
            <a:r>
              <a:rPr sz="1800" spc="19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1800" dirty="0">
                <a:solidFill>
                  <a:srgbClr val="FF0000"/>
                </a:solidFill>
                <a:latin typeface="Georgia"/>
                <a:cs typeface="Georgia"/>
              </a:rPr>
              <a:t>credito</a:t>
            </a:r>
            <a:r>
              <a:rPr sz="1800" spc="204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1800" spc="-25" dirty="0">
                <a:latin typeface="Georgia"/>
                <a:cs typeface="Georgia"/>
              </a:rPr>
              <a:t>dei </a:t>
            </a:r>
            <a:r>
              <a:rPr sz="1800" spc="-10" dirty="0">
                <a:latin typeface="Georgia"/>
                <a:cs typeface="Georgia"/>
              </a:rPr>
              <a:t>legittimari</a:t>
            </a:r>
            <a:r>
              <a:rPr sz="1800" spc="-6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non</a:t>
            </a:r>
            <a:r>
              <a:rPr sz="1800" spc="-6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assegnatari</a:t>
            </a:r>
            <a:r>
              <a:rPr sz="1800" spc="-6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alla</a:t>
            </a:r>
            <a:r>
              <a:rPr sz="1800" spc="-3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immediata</a:t>
            </a:r>
            <a:r>
              <a:rPr sz="1800" spc="-5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liquidazione</a:t>
            </a:r>
            <a:r>
              <a:rPr sz="1800" spc="-6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del</a:t>
            </a:r>
            <a:r>
              <a:rPr sz="1800" spc="-6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valore</a:t>
            </a:r>
            <a:r>
              <a:rPr sz="1800" spc="-6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in</a:t>
            </a:r>
            <a:r>
              <a:rPr sz="1800" spc="-6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denaro</a:t>
            </a:r>
            <a:r>
              <a:rPr sz="1800" spc="-7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(o</a:t>
            </a:r>
            <a:r>
              <a:rPr sz="1800" spc="-70" dirty="0">
                <a:latin typeface="Georgia"/>
                <a:cs typeface="Georgia"/>
              </a:rPr>
              <a:t> </a:t>
            </a:r>
            <a:r>
              <a:rPr sz="1800" spc="-25" dirty="0">
                <a:latin typeface="Georgia"/>
                <a:cs typeface="Georgia"/>
              </a:rPr>
              <a:t>in </a:t>
            </a:r>
            <a:r>
              <a:rPr sz="1800" dirty="0">
                <a:latin typeface="Georgia"/>
                <a:cs typeface="Georgia"/>
              </a:rPr>
              <a:t>natura)</a:t>
            </a:r>
            <a:r>
              <a:rPr sz="1800" spc="-6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della</a:t>
            </a:r>
            <a:r>
              <a:rPr sz="1800" spc="-6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quota</a:t>
            </a:r>
            <a:r>
              <a:rPr sz="1800" spc="-5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di</a:t>
            </a:r>
            <a:r>
              <a:rPr sz="1800" spc="-5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legittima</a:t>
            </a:r>
            <a:r>
              <a:rPr sz="1800" spc="-6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(conversione</a:t>
            </a:r>
            <a:r>
              <a:rPr sz="1800" spc="-25" dirty="0">
                <a:latin typeface="Georgia"/>
                <a:cs typeface="Georgia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ex</a:t>
            </a:r>
            <a:r>
              <a:rPr sz="1800" u="sng" spc="-6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lege);</a:t>
            </a:r>
            <a:endParaRPr sz="1800" dirty="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800" dirty="0">
              <a:latin typeface="Georgia"/>
              <a:cs typeface="Georgia"/>
            </a:endParaRPr>
          </a:p>
          <a:p>
            <a:pPr marL="12700" marR="12065" algn="just">
              <a:lnSpc>
                <a:spcPct val="100400"/>
              </a:lnSpc>
              <a:spcBef>
                <a:spcPts val="5"/>
              </a:spcBef>
            </a:pPr>
            <a:r>
              <a:rPr sz="1800" dirty="0">
                <a:latin typeface="Georgia"/>
                <a:cs typeface="Georgia"/>
              </a:rPr>
              <a:t>(</a:t>
            </a:r>
            <a:r>
              <a:rPr sz="1800" i="1" dirty="0">
                <a:latin typeface="Georgia"/>
                <a:cs typeface="Georgia"/>
              </a:rPr>
              <a:t>NDR:</a:t>
            </a:r>
            <a:r>
              <a:rPr sz="1800" i="1" spc="100" dirty="0">
                <a:latin typeface="Georgia"/>
                <a:cs typeface="Georgia"/>
              </a:rPr>
              <a:t>  </a:t>
            </a:r>
            <a:r>
              <a:rPr sz="1800" i="1" dirty="0">
                <a:latin typeface="Georgia"/>
                <a:cs typeface="Georgia"/>
              </a:rPr>
              <a:t>è</a:t>
            </a:r>
            <a:r>
              <a:rPr sz="1800" i="1" spc="95" dirty="0">
                <a:latin typeface="Georgia"/>
                <a:cs typeface="Georgia"/>
              </a:rPr>
              <a:t>  </a:t>
            </a:r>
            <a:r>
              <a:rPr sz="1800" i="1" dirty="0">
                <a:latin typeface="Georgia"/>
                <a:cs typeface="Georgia"/>
              </a:rPr>
              <a:t>a</a:t>
            </a:r>
            <a:r>
              <a:rPr sz="1800" i="1" spc="100" dirty="0">
                <a:latin typeface="Georgia"/>
                <a:cs typeface="Georgia"/>
              </a:rPr>
              <a:t>  </a:t>
            </a:r>
            <a:r>
              <a:rPr sz="1800" i="1" dirty="0">
                <a:latin typeface="Georgia"/>
                <a:cs typeface="Georgia"/>
              </a:rPr>
              <a:t>questa</a:t>
            </a:r>
            <a:r>
              <a:rPr sz="1800" i="1" spc="100" dirty="0">
                <a:latin typeface="Georgia"/>
                <a:cs typeface="Georgia"/>
              </a:rPr>
              <a:t>  </a:t>
            </a:r>
            <a:r>
              <a:rPr sz="1800" i="1" dirty="0">
                <a:latin typeface="Georgia"/>
                <a:cs typeface="Georgia"/>
              </a:rPr>
              <a:t>«conversione</a:t>
            </a:r>
            <a:r>
              <a:rPr sz="1800" i="1" spc="95" dirty="0">
                <a:latin typeface="Georgia"/>
                <a:cs typeface="Georgia"/>
              </a:rPr>
              <a:t>  </a:t>
            </a:r>
            <a:r>
              <a:rPr sz="1800" i="1" dirty="0">
                <a:latin typeface="Georgia"/>
                <a:cs typeface="Georgia"/>
              </a:rPr>
              <a:t>in</a:t>
            </a:r>
            <a:r>
              <a:rPr sz="1800" i="1" spc="95" dirty="0">
                <a:latin typeface="Georgia"/>
                <a:cs typeface="Georgia"/>
              </a:rPr>
              <a:t>  </a:t>
            </a:r>
            <a:r>
              <a:rPr sz="1800" i="1" dirty="0">
                <a:latin typeface="Georgia"/>
                <a:cs typeface="Georgia"/>
              </a:rPr>
              <a:t>diritto</a:t>
            </a:r>
            <a:r>
              <a:rPr sz="1800" i="1" spc="95" dirty="0">
                <a:latin typeface="Georgia"/>
                <a:cs typeface="Georgia"/>
              </a:rPr>
              <a:t>  </a:t>
            </a:r>
            <a:r>
              <a:rPr sz="1800" i="1" dirty="0">
                <a:latin typeface="Georgia"/>
                <a:cs typeface="Georgia"/>
              </a:rPr>
              <a:t>con</a:t>
            </a:r>
            <a:r>
              <a:rPr sz="1800" i="1" spc="100" dirty="0">
                <a:latin typeface="Georgia"/>
                <a:cs typeface="Georgia"/>
              </a:rPr>
              <a:t>  </a:t>
            </a:r>
            <a:r>
              <a:rPr sz="1800" i="1" dirty="0">
                <a:latin typeface="Georgia"/>
                <a:cs typeface="Georgia"/>
              </a:rPr>
              <a:t>immediata</a:t>
            </a:r>
            <a:r>
              <a:rPr sz="1800" i="1" spc="100" dirty="0">
                <a:latin typeface="Georgia"/>
                <a:cs typeface="Georgia"/>
              </a:rPr>
              <a:t>  </a:t>
            </a:r>
            <a:r>
              <a:rPr sz="1800" i="1" dirty="0">
                <a:latin typeface="Georgia"/>
                <a:cs typeface="Georgia"/>
              </a:rPr>
              <a:t>esigibilità»</a:t>
            </a:r>
            <a:r>
              <a:rPr sz="1800" i="1" spc="100" dirty="0">
                <a:latin typeface="Georgia"/>
                <a:cs typeface="Georgia"/>
              </a:rPr>
              <a:t>  </a:t>
            </a:r>
            <a:r>
              <a:rPr sz="1800" i="1" dirty="0">
                <a:latin typeface="Georgia"/>
                <a:cs typeface="Georgia"/>
              </a:rPr>
              <a:t>che</a:t>
            </a:r>
            <a:r>
              <a:rPr sz="1800" i="1" spc="95" dirty="0">
                <a:latin typeface="Georgia"/>
                <a:cs typeface="Georgia"/>
              </a:rPr>
              <a:t>  </a:t>
            </a:r>
            <a:r>
              <a:rPr sz="1800" i="1" spc="-25" dirty="0">
                <a:latin typeface="Georgia"/>
                <a:cs typeface="Georgia"/>
              </a:rPr>
              <a:t>il </a:t>
            </a:r>
            <a:r>
              <a:rPr sz="1800" i="1" dirty="0">
                <a:latin typeface="Georgia"/>
                <a:cs typeface="Georgia"/>
              </a:rPr>
              <a:t>legittimario</a:t>
            </a:r>
            <a:r>
              <a:rPr sz="1800" i="1" spc="110" dirty="0">
                <a:latin typeface="Georgia"/>
                <a:cs typeface="Georgia"/>
              </a:rPr>
              <a:t> </a:t>
            </a:r>
            <a:r>
              <a:rPr sz="1800" i="1" dirty="0">
                <a:latin typeface="Georgia"/>
                <a:cs typeface="Georgia"/>
              </a:rPr>
              <a:t>non</a:t>
            </a:r>
            <a:r>
              <a:rPr sz="1800" i="1" spc="114" dirty="0">
                <a:latin typeface="Georgia"/>
                <a:cs typeface="Georgia"/>
              </a:rPr>
              <a:t> </a:t>
            </a:r>
            <a:r>
              <a:rPr sz="1800" i="1" dirty="0">
                <a:latin typeface="Georgia"/>
                <a:cs typeface="Georgia"/>
              </a:rPr>
              <a:t>assegnatario</a:t>
            </a:r>
            <a:r>
              <a:rPr sz="1800" i="1" spc="114" dirty="0">
                <a:latin typeface="Georgia"/>
                <a:cs typeface="Georgia"/>
              </a:rPr>
              <a:t> </a:t>
            </a:r>
            <a:r>
              <a:rPr sz="1800" i="1" dirty="0" err="1">
                <a:latin typeface="Georgia"/>
                <a:cs typeface="Georgia"/>
              </a:rPr>
              <a:t>può</a:t>
            </a:r>
            <a:r>
              <a:rPr sz="1800" i="1" spc="95" dirty="0">
                <a:latin typeface="Georgia"/>
                <a:cs typeface="Georgia"/>
              </a:rPr>
              <a:t> </a:t>
            </a:r>
            <a:r>
              <a:rPr sz="1800" i="1" dirty="0" err="1">
                <a:latin typeface="Georgia"/>
                <a:cs typeface="Georgia"/>
              </a:rPr>
              <a:t>rinunciare</a:t>
            </a:r>
            <a:r>
              <a:rPr lang="it-IT" sz="1800" i="1" dirty="0">
                <a:latin typeface="Georgia"/>
                <a:cs typeface="Georgia"/>
              </a:rPr>
              <a:t> – v. Cass.</a:t>
            </a:r>
            <a:r>
              <a:rPr lang="it-IT" dirty="0">
                <a:latin typeface="Georgia"/>
                <a:cs typeface="Georgia"/>
              </a:rPr>
              <a:t> 19267/2024 - </a:t>
            </a:r>
            <a:r>
              <a:rPr sz="1800" i="1" dirty="0" err="1">
                <a:latin typeface="Georgia"/>
                <a:cs typeface="Georgia"/>
              </a:rPr>
              <a:t>nel</a:t>
            </a:r>
            <a:r>
              <a:rPr sz="1800" i="1" spc="110" dirty="0">
                <a:latin typeface="Georgia"/>
                <a:cs typeface="Georgia"/>
              </a:rPr>
              <a:t> </a:t>
            </a:r>
            <a:r>
              <a:rPr sz="1800" i="1" dirty="0">
                <a:latin typeface="Georgia"/>
                <a:cs typeface="Georgia"/>
              </a:rPr>
              <a:t>qual</a:t>
            </a:r>
            <a:r>
              <a:rPr sz="1800" i="1" spc="90" dirty="0">
                <a:latin typeface="Georgia"/>
                <a:cs typeface="Georgia"/>
              </a:rPr>
              <a:t> </a:t>
            </a:r>
            <a:r>
              <a:rPr sz="1800" i="1" dirty="0">
                <a:latin typeface="Georgia"/>
                <a:cs typeface="Georgia"/>
              </a:rPr>
              <a:t>caso,</a:t>
            </a:r>
            <a:r>
              <a:rPr sz="1800" i="1" spc="95" dirty="0">
                <a:latin typeface="Georgia"/>
                <a:cs typeface="Georgia"/>
              </a:rPr>
              <a:t> </a:t>
            </a:r>
            <a:r>
              <a:rPr sz="1800" i="1" dirty="0">
                <a:latin typeface="Georgia"/>
                <a:cs typeface="Georgia"/>
              </a:rPr>
              <a:t>quindi,</a:t>
            </a:r>
            <a:r>
              <a:rPr sz="1800" i="1" spc="95" dirty="0">
                <a:latin typeface="Georgia"/>
                <a:cs typeface="Georgia"/>
              </a:rPr>
              <a:t> </a:t>
            </a:r>
            <a:r>
              <a:rPr sz="1800" i="1" dirty="0">
                <a:latin typeface="Georgia"/>
                <a:cs typeface="Georgia"/>
              </a:rPr>
              <a:t>il</a:t>
            </a:r>
            <a:r>
              <a:rPr sz="1800" i="1" spc="90" dirty="0">
                <a:latin typeface="Georgia"/>
                <a:cs typeface="Georgia"/>
              </a:rPr>
              <a:t> </a:t>
            </a:r>
            <a:r>
              <a:rPr sz="1800" i="1" dirty="0">
                <a:latin typeface="Georgia"/>
                <a:cs typeface="Georgia"/>
              </a:rPr>
              <a:t>suo</a:t>
            </a:r>
            <a:r>
              <a:rPr sz="1800" i="1" spc="95" dirty="0">
                <a:latin typeface="Georgia"/>
                <a:cs typeface="Georgia"/>
              </a:rPr>
              <a:t> </a:t>
            </a:r>
            <a:r>
              <a:rPr sz="1800" i="1" spc="-10" dirty="0">
                <a:latin typeface="Georgia"/>
                <a:cs typeface="Georgia"/>
              </a:rPr>
              <a:t>diritto </a:t>
            </a:r>
            <a:r>
              <a:rPr sz="1800" i="1" dirty="0">
                <a:latin typeface="Georgia"/>
                <a:cs typeface="Georgia"/>
              </a:rPr>
              <a:t>alla</a:t>
            </a:r>
            <a:r>
              <a:rPr sz="1800" i="1" spc="15" dirty="0">
                <a:latin typeface="Georgia"/>
                <a:cs typeface="Georgia"/>
              </a:rPr>
              <a:t> </a:t>
            </a:r>
            <a:r>
              <a:rPr sz="1800" i="1" dirty="0">
                <a:latin typeface="Georgia"/>
                <a:cs typeface="Georgia"/>
              </a:rPr>
              <a:t>quota</a:t>
            </a:r>
            <a:r>
              <a:rPr sz="1800" i="1" spc="15" dirty="0">
                <a:latin typeface="Georgia"/>
                <a:cs typeface="Georgia"/>
              </a:rPr>
              <a:t> </a:t>
            </a:r>
            <a:r>
              <a:rPr sz="1800" i="1" dirty="0">
                <a:latin typeface="Georgia"/>
                <a:cs typeface="Georgia"/>
              </a:rPr>
              <a:t>di</a:t>
            </a:r>
            <a:r>
              <a:rPr sz="1800" i="1" spc="30" dirty="0">
                <a:latin typeface="Georgia"/>
                <a:cs typeface="Georgia"/>
              </a:rPr>
              <a:t> </a:t>
            </a:r>
            <a:r>
              <a:rPr sz="1800" i="1" dirty="0">
                <a:latin typeface="Georgia"/>
                <a:cs typeface="Georgia"/>
              </a:rPr>
              <a:t>legittima</a:t>
            </a:r>
            <a:r>
              <a:rPr sz="1800" i="1" spc="30" dirty="0">
                <a:latin typeface="Georgia"/>
                <a:cs typeface="Georgia"/>
              </a:rPr>
              <a:t> </a:t>
            </a:r>
            <a:r>
              <a:rPr sz="1800" i="1" dirty="0">
                <a:latin typeface="Georgia"/>
                <a:cs typeface="Georgia"/>
              </a:rPr>
              <a:t>–</a:t>
            </a:r>
            <a:r>
              <a:rPr sz="1800" i="1" spc="30" dirty="0">
                <a:latin typeface="Georgia"/>
                <a:cs typeface="Georgia"/>
              </a:rPr>
              <a:t> </a:t>
            </a:r>
            <a:r>
              <a:rPr sz="1800" i="1" dirty="0">
                <a:latin typeface="Georgia"/>
                <a:cs typeface="Georgia"/>
              </a:rPr>
              <a:t>nel</a:t>
            </a:r>
            <a:r>
              <a:rPr sz="1800" i="1" spc="30" dirty="0">
                <a:latin typeface="Georgia"/>
                <a:cs typeface="Georgia"/>
              </a:rPr>
              <a:t> </a:t>
            </a:r>
            <a:r>
              <a:rPr sz="1800" i="1" dirty="0">
                <a:latin typeface="Georgia"/>
                <a:cs typeface="Georgia"/>
              </a:rPr>
              <a:t>valore</a:t>
            </a:r>
            <a:r>
              <a:rPr sz="1800" i="1" spc="5" dirty="0">
                <a:latin typeface="Georgia"/>
                <a:cs typeface="Georgia"/>
              </a:rPr>
              <a:t> </a:t>
            </a:r>
            <a:r>
              <a:rPr sz="1800" i="1" dirty="0">
                <a:latin typeface="Georgia"/>
                <a:cs typeface="Georgia"/>
              </a:rPr>
              <a:t>determinato</a:t>
            </a:r>
            <a:r>
              <a:rPr sz="1800" i="1" spc="10" dirty="0">
                <a:latin typeface="Georgia"/>
                <a:cs typeface="Georgia"/>
              </a:rPr>
              <a:t> </a:t>
            </a:r>
            <a:r>
              <a:rPr sz="1800" i="1" dirty="0">
                <a:latin typeface="Georgia"/>
                <a:cs typeface="Georgia"/>
              </a:rPr>
              <a:t>nel</a:t>
            </a:r>
            <a:r>
              <a:rPr sz="1800" i="1" spc="25" dirty="0">
                <a:latin typeface="Georgia"/>
                <a:cs typeface="Georgia"/>
              </a:rPr>
              <a:t> </a:t>
            </a:r>
            <a:r>
              <a:rPr sz="1800" i="1" dirty="0">
                <a:latin typeface="Georgia"/>
                <a:cs typeface="Georgia"/>
              </a:rPr>
              <a:t>patto,</a:t>
            </a:r>
            <a:r>
              <a:rPr sz="1800" i="1" spc="30" dirty="0">
                <a:latin typeface="Georgia"/>
                <a:cs typeface="Georgia"/>
              </a:rPr>
              <a:t> </a:t>
            </a:r>
            <a:r>
              <a:rPr sz="1800" i="1" dirty="0">
                <a:latin typeface="Georgia"/>
                <a:cs typeface="Georgia"/>
              </a:rPr>
              <a:t>se</a:t>
            </a:r>
            <a:r>
              <a:rPr sz="1800" i="1" spc="10" dirty="0">
                <a:latin typeface="Georgia"/>
                <a:cs typeface="Georgia"/>
              </a:rPr>
              <a:t> </a:t>
            </a:r>
            <a:r>
              <a:rPr sz="1800" i="1" dirty="0">
                <a:latin typeface="Georgia"/>
                <a:cs typeface="Georgia"/>
              </a:rPr>
              <a:t>da</a:t>
            </a:r>
            <a:r>
              <a:rPr sz="1800" i="1" spc="10" dirty="0">
                <a:latin typeface="Georgia"/>
                <a:cs typeface="Georgia"/>
              </a:rPr>
              <a:t> </a:t>
            </a:r>
            <a:r>
              <a:rPr sz="1800" i="1" dirty="0">
                <a:latin typeface="Georgia"/>
                <a:cs typeface="Georgia"/>
              </a:rPr>
              <a:t>lui</a:t>
            </a:r>
            <a:r>
              <a:rPr sz="1800" i="1" spc="10" dirty="0">
                <a:latin typeface="Georgia"/>
                <a:cs typeface="Georgia"/>
              </a:rPr>
              <a:t> </a:t>
            </a:r>
            <a:r>
              <a:rPr sz="1800" i="1" dirty="0">
                <a:latin typeface="Georgia"/>
                <a:cs typeface="Georgia"/>
              </a:rPr>
              <a:t>non</a:t>
            </a:r>
            <a:r>
              <a:rPr sz="1800" i="1" spc="30" dirty="0">
                <a:latin typeface="Georgia"/>
                <a:cs typeface="Georgia"/>
              </a:rPr>
              <a:t> </a:t>
            </a:r>
            <a:r>
              <a:rPr sz="1800" i="1" spc="-10" dirty="0">
                <a:latin typeface="Georgia"/>
                <a:cs typeface="Georgia"/>
              </a:rPr>
              <a:t>contestato </a:t>
            </a:r>
            <a:r>
              <a:rPr sz="1800" i="1" dirty="0">
                <a:latin typeface="Georgia"/>
                <a:cs typeface="Georgia"/>
              </a:rPr>
              <a:t>–</a:t>
            </a:r>
            <a:r>
              <a:rPr sz="1800" i="1" spc="-50" dirty="0">
                <a:latin typeface="Georgia"/>
                <a:cs typeface="Georgia"/>
              </a:rPr>
              <a:t> </a:t>
            </a:r>
            <a:r>
              <a:rPr sz="1800" i="1" dirty="0">
                <a:latin typeface="Georgia"/>
                <a:cs typeface="Georgia"/>
              </a:rPr>
              <a:t>rimarrà</a:t>
            </a:r>
            <a:r>
              <a:rPr sz="1800" i="1" spc="-35" dirty="0">
                <a:latin typeface="Georgia"/>
                <a:cs typeface="Georgia"/>
              </a:rPr>
              <a:t> </a:t>
            </a:r>
            <a:r>
              <a:rPr sz="1800" i="1" dirty="0">
                <a:latin typeface="Georgia"/>
                <a:cs typeface="Georgia"/>
              </a:rPr>
              <a:t>intatto</a:t>
            </a:r>
            <a:r>
              <a:rPr sz="1800" i="1" spc="-50" dirty="0">
                <a:latin typeface="Georgia"/>
                <a:cs typeface="Georgia"/>
              </a:rPr>
              <a:t> </a:t>
            </a:r>
            <a:r>
              <a:rPr sz="1800" i="1" dirty="0">
                <a:latin typeface="Georgia"/>
                <a:cs typeface="Georgia"/>
              </a:rPr>
              <a:t>all’apertura</a:t>
            </a:r>
            <a:r>
              <a:rPr sz="1800" i="1" spc="-20" dirty="0">
                <a:latin typeface="Georgia"/>
                <a:cs typeface="Georgia"/>
              </a:rPr>
              <a:t> </a:t>
            </a:r>
            <a:r>
              <a:rPr sz="1800" i="1" dirty="0">
                <a:latin typeface="Georgia"/>
                <a:cs typeface="Georgia"/>
              </a:rPr>
              <a:t>della</a:t>
            </a:r>
            <a:r>
              <a:rPr sz="1800" i="1" spc="-20" dirty="0">
                <a:latin typeface="Georgia"/>
                <a:cs typeface="Georgia"/>
              </a:rPr>
              <a:t> </a:t>
            </a:r>
            <a:r>
              <a:rPr sz="1800" i="1" spc="-10" dirty="0">
                <a:latin typeface="Georgia"/>
                <a:cs typeface="Georgia"/>
              </a:rPr>
              <a:t>successione);</a:t>
            </a:r>
            <a:endParaRPr sz="1800" dirty="0">
              <a:latin typeface="Georgia"/>
              <a:cs typeface="Georgia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749ED133-2237-6D40-5022-3FAC68FC6B1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43</a:t>
            </a:fld>
            <a:endParaRPr lang="it-IT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9388" y="459580"/>
            <a:ext cx="7227012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tabLst>
                <a:tab pos="3088640" algn="l"/>
              </a:tabLst>
            </a:pPr>
            <a:r>
              <a:rPr sz="2400" dirty="0">
                <a:solidFill>
                  <a:srgbClr val="000000"/>
                </a:solidFill>
              </a:rPr>
              <a:t>C.D.</a:t>
            </a:r>
            <a:r>
              <a:rPr sz="2400" spc="-80" dirty="0">
                <a:solidFill>
                  <a:srgbClr val="000000"/>
                </a:solidFill>
              </a:rPr>
              <a:t> </a:t>
            </a:r>
            <a:r>
              <a:rPr sz="2400" spc="-10" dirty="0">
                <a:solidFill>
                  <a:srgbClr val="000000"/>
                </a:solidFill>
              </a:rPr>
              <a:t>LIQUIDAZIONE</a:t>
            </a:r>
            <a:r>
              <a:rPr sz="2400" dirty="0">
                <a:solidFill>
                  <a:srgbClr val="000000"/>
                </a:solidFill>
              </a:rPr>
              <a:t>	</a:t>
            </a:r>
            <a:r>
              <a:rPr sz="2400" spc="-10" dirty="0">
                <a:solidFill>
                  <a:srgbClr val="000000"/>
                </a:solidFill>
              </a:rPr>
              <a:t>VERTICALE</a:t>
            </a:r>
            <a:r>
              <a:rPr lang="it-IT" sz="2400" spc="-10" dirty="0">
                <a:solidFill>
                  <a:srgbClr val="000000"/>
                </a:solidFill>
              </a:rPr>
              <a:t>: </a:t>
            </a:r>
            <a:r>
              <a:rPr lang="it-IT" sz="2400" spc="-10" dirty="0"/>
              <a:t>SI</a:t>
            </a:r>
            <a:r>
              <a:rPr lang="it-IT" sz="2400" spc="-10" dirty="0">
                <a:solidFill>
                  <a:srgbClr val="000000"/>
                </a:solidFill>
              </a:rPr>
              <a:t> </a:t>
            </a:r>
            <a:endParaRPr sz="2400" dirty="0"/>
          </a:p>
        </p:txBody>
      </p:sp>
      <p:sp>
        <p:nvSpPr>
          <p:cNvPr id="3" name="object 3"/>
          <p:cNvSpPr txBox="1"/>
          <p:nvPr/>
        </p:nvSpPr>
        <p:spPr>
          <a:xfrm>
            <a:off x="609244" y="879836"/>
            <a:ext cx="7607300" cy="51962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200"/>
              </a:lnSpc>
              <a:spcBef>
                <a:spcPts val="100"/>
              </a:spcBef>
            </a:pPr>
            <a:r>
              <a:rPr sz="2800" dirty="0">
                <a:latin typeface="Georgia"/>
                <a:cs typeface="Georgia"/>
              </a:rPr>
              <a:t>La</a:t>
            </a:r>
            <a:r>
              <a:rPr sz="2800" spc="135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Corte</a:t>
            </a:r>
            <a:r>
              <a:rPr sz="2800" spc="140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osserva</a:t>
            </a:r>
            <a:r>
              <a:rPr sz="2800" spc="150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–</a:t>
            </a:r>
            <a:r>
              <a:rPr sz="2800" spc="135" dirty="0">
                <a:latin typeface="Georgia"/>
                <a:cs typeface="Georgia"/>
              </a:rPr>
              <a:t>  </a:t>
            </a:r>
            <a:r>
              <a:rPr lang="it-IT" sz="2800" dirty="0">
                <a:latin typeface="Georgia"/>
                <a:cs typeface="Georgia"/>
              </a:rPr>
              <a:t>chiaramente trattandola come ipotesi pacifica</a:t>
            </a:r>
            <a:r>
              <a:rPr sz="2800" spc="-1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assolutamente</a:t>
            </a:r>
            <a:r>
              <a:rPr sz="2800" spc="15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pacifica</a:t>
            </a:r>
            <a:r>
              <a:rPr sz="2800" spc="18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-</a:t>
            </a:r>
            <a:r>
              <a:rPr sz="2800" spc="18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che,</a:t>
            </a:r>
            <a:r>
              <a:rPr sz="2800" spc="16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nel</a:t>
            </a:r>
            <a:r>
              <a:rPr sz="2800" spc="16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caso</a:t>
            </a:r>
            <a:r>
              <a:rPr sz="2800" spc="12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di</a:t>
            </a:r>
            <a:r>
              <a:rPr sz="2800" spc="160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specie, </a:t>
            </a:r>
            <a:r>
              <a:rPr sz="2800" dirty="0">
                <a:latin typeface="Georgia"/>
                <a:cs typeface="Georgia"/>
              </a:rPr>
              <a:t>per</a:t>
            </a:r>
            <a:r>
              <a:rPr sz="2800" spc="275" dirty="0">
                <a:latin typeface="Georgia"/>
                <a:cs typeface="Georgia"/>
              </a:rPr>
              <a:t>   </a:t>
            </a:r>
            <a:r>
              <a:rPr sz="2800" dirty="0">
                <a:latin typeface="Georgia"/>
                <a:cs typeface="Georgia"/>
              </a:rPr>
              <a:t>la</a:t>
            </a:r>
            <a:r>
              <a:rPr sz="2800" spc="280" dirty="0">
                <a:latin typeface="Georgia"/>
                <a:cs typeface="Georgia"/>
              </a:rPr>
              <a:t>   </a:t>
            </a:r>
            <a:r>
              <a:rPr sz="2800" dirty="0">
                <a:latin typeface="Georgia"/>
                <a:cs typeface="Georgia"/>
              </a:rPr>
              <a:t>liquidazione</a:t>
            </a:r>
            <a:r>
              <a:rPr sz="2800" spc="280" dirty="0">
                <a:latin typeface="Georgia"/>
                <a:cs typeface="Georgia"/>
              </a:rPr>
              <a:t>   </a:t>
            </a:r>
            <a:r>
              <a:rPr sz="2800" dirty="0">
                <a:latin typeface="Georgia"/>
                <a:cs typeface="Georgia"/>
              </a:rPr>
              <a:t>delle</a:t>
            </a:r>
            <a:r>
              <a:rPr sz="2800" spc="275" dirty="0">
                <a:latin typeface="Georgia"/>
                <a:cs typeface="Georgia"/>
              </a:rPr>
              <a:t>   </a:t>
            </a:r>
            <a:r>
              <a:rPr sz="2800" dirty="0">
                <a:latin typeface="Georgia"/>
                <a:cs typeface="Georgia"/>
              </a:rPr>
              <a:t>spettanze</a:t>
            </a:r>
            <a:r>
              <a:rPr sz="2800" spc="280" dirty="0">
                <a:latin typeface="Georgia"/>
                <a:cs typeface="Georgia"/>
              </a:rPr>
              <a:t>   </a:t>
            </a:r>
            <a:r>
              <a:rPr sz="2800" spc="-10" dirty="0">
                <a:latin typeface="Georgia"/>
                <a:cs typeface="Georgia"/>
              </a:rPr>
              <a:t>delle </a:t>
            </a:r>
            <a:r>
              <a:rPr sz="2800" dirty="0">
                <a:latin typeface="Georgia"/>
                <a:cs typeface="Georgia"/>
              </a:rPr>
              <a:t>legittimarie</a:t>
            </a:r>
            <a:r>
              <a:rPr sz="2800" spc="325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il</a:t>
            </a:r>
            <a:r>
              <a:rPr sz="2800" spc="330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fratello</a:t>
            </a:r>
            <a:r>
              <a:rPr sz="2800" spc="350" dirty="0">
                <a:latin typeface="Georgia"/>
                <a:cs typeface="Georgia"/>
              </a:rPr>
              <a:t> 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non</a:t>
            </a:r>
            <a:r>
              <a:rPr sz="2800" u="sng" spc="33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aveva</a:t>
            </a:r>
            <a:r>
              <a:rPr sz="2800" u="sng" spc="33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 </a:t>
            </a:r>
            <a:r>
              <a:rPr sz="2800" i="1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“utilizzato</a:t>
            </a:r>
            <a:r>
              <a:rPr sz="2800" i="1" spc="-10" dirty="0">
                <a:latin typeface="Georgia"/>
                <a:cs typeface="Georgia"/>
              </a:rPr>
              <a:t> </a:t>
            </a:r>
            <a:r>
              <a:rPr sz="2800" i="1" dirty="0">
                <a:latin typeface="Georgia"/>
                <a:cs typeface="Georgia"/>
              </a:rPr>
              <a:t>alcuna</a:t>
            </a:r>
            <a:r>
              <a:rPr sz="2800" i="1" spc="355" dirty="0">
                <a:latin typeface="Georgia"/>
                <a:cs typeface="Georgia"/>
              </a:rPr>
              <a:t>    </a:t>
            </a:r>
            <a:r>
              <a:rPr sz="2800" i="1" dirty="0">
                <a:latin typeface="Georgia"/>
                <a:cs typeface="Georgia"/>
              </a:rPr>
              <a:t>provvista</a:t>
            </a:r>
            <a:r>
              <a:rPr sz="2800" i="1" spc="360" dirty="0">
                <a:latin typeface="Georgia"/>
                <a:cs typeface="Georgia"/>
              </a:rPr>
              <a:t>    </a:t>
            </a:r>
            <a:r>
              <a:rPr sz="2800" i="1" dirty="0">
                <a:latin typeface="Georgia"/>
                <a:cs typeface="Georgia"/>
              </a:rPr>
              <a:t>attinta</a:t>
            </a:r>
            <a:r>
              <a:rPr sz="2800" i="1" spc="355" dirty="0">
                <a:latin typeface="Georgia"/>
                <a:cs typeface="Georgia"/>
              </a:rPr>
              <a:t>    </a:t>
            </a:r>
            <a:r>
              <a:rPr sz="2800" i="1" dirty="0">
                <a:latin typeface="Georgia"/>
                <a:cs typeface="Georgia"/>
              </a:rPr>
              <a:t>dal</a:t>
            </a:r>
            <a:r>
              <a:rPr sz="2800" i="1" spc="695" dirty="0">
                <a:latin typeface="Georgia"/>
                <a:cs typeface="Georgia"/>
              </a:rPr>
              <a:t>   </a:t>
            </a:r>
            <a:r>
              <a:rPr sz="2800" i="1" spc="-10" dirty="0">
                <a:latin typeface="Georgia"/>
                <a:cs typeface="Georgia"/>
              </a:rPr>
              <a:t>proprio </a:t>
            </a:r>
            <a:r>
              <a:rPr sz="2800" i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patrimonio</a:t>
            </a:r>
            <a:r>
              <a:rPr sz="2800" i="1" u="sng" spc="63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 </a:t>
            </a:r>
            <a:r>
              <a:rPr sz="2800" i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personale,</a:t>
            </a:r>
            <a:r>
              <a:rPr sz="2800" i="1" u="sng" spc="64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 </a:t>
            </a:r>
            <a:r>
              <a:rPr sz="2800" i="1" dirty="0">
                <a:latin typeface="Georgia"/>
                <a:cs typeface="Georgia"/>
              </a:rPr>
              <a:t>utilizzando</a:t>
            </a:r>
            <a:r>
              <a:rPr sz="2800" i="1" spc="635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-</a:t>
            </a:r>
            <a:r>
              <a:rPr sz="2800" spc="645" dirty="0">
                <a:latin typeface="Georgia"/>
                <a:cs typeface="Georgia"/>
              </a:rPr>
              <a:t>  </a:t>
            </a:r>
            <a:r>
              <a:rPr sz="2800" spc="-20" dirty="0">
                <a:latin typeface="Georgia"/>
                <a:cs typeface="Georgia"/>
              </a:rPr>
              <a:t>come </a:t>
            </a:r>
            <a:r>
              <a:rPr sz="2800" dirty="0">
                <a:latin typeface="Georgia"/>
                <a:cs typeface="Georgia"/>
              </a:rPr>
              <a:t>rimarca</a:t>
            </a:r>
            <a:r>
              <a:rPr sz="2800" spc="50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la</a:t>
            </a:r>
            <a:r>
              <a:rPr sz="2800" spc="55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Suprema</a:t>
            </a:r>
            <a:r>
              <a:rPr sz="2800" spc="50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Corte</a:t>
            </a:r>
            <a:r>
              <a:rPr sz="2800" spc="60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-</a:t>
            </a:r>
            <a:r>
              <a:rPr sz="2800" spc="350" dirty="0">
                <a:latin typeface="Georgia"/>
                <a:cs typeface="Georgia"/>
              </a:rPr>
              <a:t>  </a:t>
            </a:r>
            <a:r>
              <a:rPr sz="2800" i="1" dirty="0">
                <a:latin typeface="Georgia"/>
                <a:cs typeface="Georgia"/>
              </a:rPr>
              <a:t>quota</a:t>
            </a:r>
            <a:r>
              <a:rPr sz="2800" i="1" spc="40" dirty="0">
                <a:latin typeface="Georgia"/>
                <a:cs typeface="Georgia"/>
              </a:rPr>
              <a:t>  </a:t>
            </a:r>
            <a:r>
              <a:rPr sz="2800" i="1" dirty="0">
                <a:latin typeface="Georgia"/>
                <a:cs typeface="Georgia"/>
              </a:rPr>
              <a:t>parte</a:t>
            </a:r>
            <a:r>
              <a:rPr sz="2800" i="1" spc="55" dirty="0">
                <a:latin typeface="Georgia"/>
                <a:cs typeface="Georgia"/>
              </a:rPr>
              <a:t>  </a:t>
            </a:r>
            <a:r>
              <a:rPr sz="2800" i="1" spc="-25" dirty="0">
                <a:latin typeface="Georgia"/>
                <a:cs typeface="Georgia"/>
              </a:rPr>
              <a:t>del </a:t>
            </a:r>
            <a:r>
              <a:rPr sz="2800" i="1" dirty="0">
                <a:latin typeface="Georgia"/>
                <a:cs typeface="Georgia"/>
              </a:rPr>
              <a:t>patrimonio</a:t>
            </a:r>
            <a:r>
              <a:rPr sz="2800" i="1" spc="350" dirty="0">
                <a:latin typeface="Georgia"/>
                <a:cs typeface="Georgia"/>
              </a:rPr>
              <a:t> </a:t>
            </a:r>
            <a:r>
              <a:rPr sz="2800" i="1" dirty="0">
                <a:latin typeface="Georgia"/>
                <a:cs typeface="Georgia"/>
              </a:rPr>
              <a:t>materno,</a:t>
            </a:r>
            <a:r>
              <a:rPr sz="2800" i="1" spc="405" dirty="0">
                <a:latin typeface="Georgia"/>
                <a:cs typeface="Georgia"/>
              </a:rPr>
              <a:t> </a:t>
            </a:r>
            <a:r>
              <a:rPr sz="2800" i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in</a:t>
            </a:r>
            <a:r>
              <a:rPr sz="2800" i="1" u="sng" spc="37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800" i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evidente</a:t>
            </a:r>
            <a:r>
              <a:rPr sz="2800" i="1" u="sng" spc="37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800" i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ossequio</a:t>
            </a:r>
            <a:r>
              <a:rPr sz="2800" i="1" u="sng" spc="37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800" i="1" u="sng" spc="-2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alle</a:t>
            </a:r>
            <a:r>
              <a:rPr sz="2800" i="1" spc="-20" dirty="0">
                <a:latin typeface="Georgia"/>
                <a:cs typeface="Georgia"/>
              </a:rPr>
              <a:t> </a:t>
            </a:r>
            <a:r>
              <a:rPr sz="2800" i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disposizioni</a:t>
            </a:r>
            <a:r>
              <a:rPr sz="2800" i="1" u="sng" spc="-7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800" i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della</a:t>
            </a:r>
            <a:r>
              <a:rPr sz="2800" i="1" u="sng" spc="-7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800" i="1" u="sng" spc="-10" dirty="0" err="1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donante</a:t>
            </a:r>
            <a:r>
              <a:rPr sz="2800" i="1" spc="-10" dirty="0">
                <a:latin typeface="Georgia"/>
                <a:cs typeface="Georgia"/>
              </a:rPr>
              <a:t>”</a:t>
            </a:r>
            <a:r>
              <a:rPr lang="it-IT" sz="2800" i="1" spc="-10" dirty="0">
                <a:latin typeface="Georgia"/>
                <a:cs typeface="Georgia"/>
              </a:rPr>
              <a:t>, </a:t>
            </a:r>
          </a:p>
          <a:p>
            <a:pPr marL="12700" marR="5080" algn="just">
              <a:lnSpc>
                <a:spcPct val="100200"/>
              </a:lnSpc>
              <a:spcBef>
                <a:spcPts val="100"/>
              </a:spcBef>
            </a:pPr>
            <a:r>
              <a:rPr lang="it-IT" sz="2800" i="1" spc="-10" dirty="0">
                <a:solidFill>
                  <a:srgbClr val="FF0000"/>
                </a:solidFill>
                <a:latin typeface="Georgia"/>
                <a:cs typeface="Georgia"/>
              </a:rPr>
              <a:t>Conclusione perfettamente coerente con quanto previsto dalla Racc. 1994 </a:t>
            </a:r>
            <a:endParaRPr sz="2800" dirty="0">
              <a:solidFill>
                <a:srgbClr val="FF0000"/>
              </a:solidFill>
              <a:latin typeface="Georgia"/>
              <a:cs typeface="Georgia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5AAEE04-B114-4DAB-8A94-F436D3D86A0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44</a:t>
            </a:fld>
            <a:endParaRPr lang="it-IT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7715" y="219202"/>
            <a:ext cx="8655685" cy="63796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241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Georgia"/>
                <a:cs typeface="Georgia"/>
              </a:rPr>
              <a:t>Cass.</a:t>
            </a:r>
            <a:r>
              <a:rPr sz="1800" spc="13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Sez.</a:t>
            </a:r>
            <a:r>
              <a:rPr sz="1800" spc="-2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Trib.:</a:t>
            </a:r>
            <a:r>
              <a:rPr sz="1800" spc="135" dirty="0">
                <a:latin typeface="Georgia"/>
                <a:cs typeface="Georgia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Sentenza</a:t>
            </a:r>
            <a:r>
              <a:rPr sz="1800" spc="-2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n.</a:t>
            </a:r>
            <a:r>
              <a:rPr sz="1800" spc="-4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29506/2020,</a:t>
            </a:r>
            <a:r>
              <a:rPr sz="1800" spc="-6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confermata</a:t>
            </a:r>
            <a:r>
              <a:rPr sz="1800" spc="-3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da</a:t>
            </a:r>
            <a:r>
              <a:rPr sz="1800" spc="-90" dirty="0">
                <a:latin typeface="Georgia"/>
                <a:cs typeface="Georgia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Ord</a:t>
            </a:r>
            <a:r>
              <a:rPr sz="1800" dirty="0">
                <a:latin typeface="Georgia"/>
                <a:cs typeface="Georgia"/>
              </a:rPr>
              <a:t>.</a:t>
            </a:r>
            <a:r>
              <a:rPr sz="1800" spc="-6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n.</a:t>
            </a:r>
            <a:r>
              <a:rPr sz="1800" spc="-40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19561/2022</a:t>
            </a:r>
            <a:endParaRPr sz="1800" dirty="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z="1800" dirty="0">
              <a:latin typeface="Georgia"/>
              <a:cs typeface="Georgia"/>
            </a:endParaRPr>
          </a:p>
          <a:p>
            <a:pPr marR="35560" algn="ctr">
              <a:lnSpc>
                <a:spcPct val="100000"/>
              </a:lnSpc>
            </a:pPr>
            <a:r>
              <a:rPr sz="1800" dirty="0">
                <a:solidFill>
                  <a:srgbClr val="FF0000"/>
                </a:solidFill>
                <a:latin typeface="Georgia"/>
                <a:cs typeface="Georgia"/>
              </a:rPr>
              <a:t>ALTRE</a:t>
            </a:r>
            <a:r>
              <a:rPr sz="1800" spc="-7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1800" dirty="0">
                <a:solidFill>
                  <a:srgbClr val="FF0000"/>
                </a:solidFill>
                <a:latin typeface="Georgia"/>
                <a:cs typeface="Georgia"/>
              </a:rPr>
              <a:t>RISPOSTE</a:t>
            </a:r>
            <a:r>
              <a:rPr sz="1800" spc="-7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Georgia"/>
                <a:cs typeface="Georgia"/>
              </a:rPr>
              <a:t>CIVILISTICHE</a:t>
            </a:r>
            <a:endParaRPr sz="1800" dirty="0">
              <a:solidFill>
                <a:srgbClr val="FF0000"/>
              </a:solidFill>
              <a:latin typeface="Georgia"/>
              <a:cs typeface="Georgia"/>
            </a:endParaRPr>
          </a:p>
          <a:p>
            <a:pPr>
              <a:lnSpc>
                <a:spcPct val="100000"/>
              </a:lnSpc>
            </a:pPr>
            <a:endParaRPr sz="1800" dirty="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800" dirty="0">
              <a:latin typeface="Georgia"/>
              <a:cs typeface="Georgia"/>
            </a:endParaRPr>
          </a:p>
          <a:p>
            <a:pPr marL="356870" marR="5080" indent="-344805">
              <a:lnSpc>
                <a:spcPct val="95900"/>
              </a:lnSpc>
              <a:buAutoNum type="arabicPeriod" startAt="3"/>
              <a:tabLst>
                <a:tab pos="356870" algn="l"/>
              </a:tabLst>
            </a:pPr>
            <a:r>
              <a:rPr sz="1800" dirty="0">
                <a:latin typeface="Georgia"/>
                <a:cs typeface="Georgia"/>
              </a:rPr>
              <a:t>è</a:t>
            </a:r>
            <a:r>
              <a:rPr sz="1800" spc="14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irrilevante</a:t>
            </a:r>
            <a:r>
              <a:rPr sz="1800" spc="18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da</a:t>
            </a:r>
            <a:r>
              <a:rPr sz="1800" spc="18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chi</a:t>
            </a:r>
            <a:r>
              <a:rPr sz="1800" spc="18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«provenga»</a:t>
            </a:r>
            <a:r>
              <a:rPr sz="1800" spc="19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il</a:t>
            </a:r>
            <a:r>
              <a:rPr sz="1800" spc="14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denaro</a:t>
            </a:r>
            <a:r>
              <a:rPr sz="1800" spc="17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(o</a:t>
            </a:r>
            <a:r>
              <a:rPr sz="1800" spc="14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il</a:t>
            </a:r>
            <a:r>
              <a:rPr sz="1800" spc="16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bene)</a:t>
            </a:r>
            <a:r>
              <a:rPr sz="1800" spc="18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che</a:t>
            </a:r>
            <a:r>
              <a:rPr sz="1800" spc="16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soddisfa</a:t>
            </a:r>
            <a:r>
              <a:rPr sz="1800" spc="18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il</a:t>
            </a:r>
            <a:r>
              <a:rPr sz="1800" spc="16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diritto</a:t>
            </a:r>
            <a:r>
              <a:rPr sz="1800" spc="170" dirty="0">
                <a:latin typeface="Georgia"/>
                <a:cs typeface="Georgia"/>
              </a:rPr>
              <a:t> </a:t>
            </a:r>
            <a:r>
              <a:rPr sz="1800" spc="-25" dirty="0">
                <a:latin typeface="Georgia"/>
                <a:cs typeface="Georgia"/>
              </a:rPr>
              <a:t>dei </a:t>
            </a:r>
            <a:r>
              <a:rPr sz="1800" spc="-10" dirty="0">
                <a:latin typeface="Georgia"/>
                <a:cs typeface="Georgia"/>
              </a:rPr>
              <a:t>legittimari</a:t>
            </a:r>
            <a:r>
              <a:rPr sz="1800" spc="-7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non</a:t>
            </a:r>
            <a:r>
              <a:rPr sz="1800" spc="-5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assegnatari,</a:t>
            </a:r>
            <a:r>
              <a:rPr sz="1800" spc="-2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salvo</a:t>
            </a:r>
            <a:r>
              <a:rPr sz="1800" spc="-5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poi</a:t>
            </a:r>
            <a:r>
              <a:rPr sz="1800" spc="-7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valutarne</a:t>
            </a:r>
            <a:r>
              <a:rPr sz="1800" spc="-3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il</a:t>
            </a:r>
            <a:r>
              <a:rPr sz="1800" spc="-80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titolo;</a:t>
            </a:r>
            <a:r>
              <a:rPr sz="1800" spc="-7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confermato</a:t>
            </a:r>
            <a:r>
              <a:rPr sz="1800" spc="-7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anche</a:t>
            </a:r>
            <a:r>
              <a:rPr sz="1800" spc="-5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da</a:t>
            </a:r>
            <a:r>
              <a:rPr sz="1800" spc="-35" dirty="0">
                <a:latin typeface="Georgia"/>
                <a:cs typeface="Georgia"/>
              </a:rPr>
              <a:t> </a:t>
            </a:r>
            <a:r>
              <a:rPr sz="1800" u="sng" spc="-10" dirty="0">
                <a:latin typeface="Georgia"/>
                <a:cs typeface="Georgia"/>
              </a:rPr>
              <a:t>Trib. Milano,</a:t>
            </a:r>
            <a:r>
              <a:rPr sz="1800" u="sng" spc="-80" dirty="0">
                <a:latin typeface="Georgia"/>
                <a:cs typeface="Georgia"/>
              </a:rPr>
              <a:t> </a:t>
            </a:r>
            <a:r>
              <a:rPr sz="1800" u="sng" dirty="0">
                <a:latin typeface="Georgia"/>
                <a:cs typeface="Georgia"/>
              </a:rPr>
              <a:t>sez.</a:t>
            </a:r>
            <a:r>
              <a:rPr sz="1800" u="sng" spc="-80" dirty="0">
                <a:latin typeface="Georgia"/>
                <a:cs typeface="Georgia"/>
              </a:rPr>
              <a:t> </a:t>
            </a:r>
            <a:r>
              <a:rPr sz="1800" u="sng" dirty="0">
                <a:latin typeface="Georgia"/>
                <a:cs typeface="Georgia"/>
              </a:rPr>
              <a:t>imprese,</a:t>
            </a:r>
            <a:r>
              <a:rPr sz="1800" u="sng" spc="-50" dirty="0">
                <a:latin typeface="Georgia"/>
                <a:cs typeface="Georgia"/>
              </a:rPr>
              <a:t> </a:t>
            </a:r>
            <a:r>
              <a:rPr sz="1800" u="sng" dirty="0">
                <a:latin typeface="Georgia"/>
                <a:cs typeface="Georgia"/>
              </a:rPr>
              <a:t>9</a:t>
            </a:r>
            <a:r>
              <a:rPr sz="1800" u="sng" spc="-85" dirty="0">
                <a:latin typeface="Georgia"/>
                <a:cs typeface="Georgia"/>
              </a:rPr>
              <a:t> </a:t>
            </a:r>
            <a:r>
              <a:rPr sz="1800" u="sng" spc="-10" dirty="0" err="1">
                <a:latin typeface="Georgia"/>
                <a:cs typeface="Georgia"/>
              </a:rPr>
              <a:t>maggio</a:t>
            </a:r>
            <a:r>
              <a:rPr sz="1800" u="sng" spc="-75" dirty="0">
                <a:latin typeface="Georgia"/>
                <a:cs typeface="Georgia"/>
              </a:rPr>
              <a:t> </a:t>
            </a:r>
            <a:r>
              <a:rPr sz="1800" u="sng" dirty="0">
                <a:latin typeface="Georgia"/>
                <a:cs typeface="Georgia"/>
              </a:rPr>
              <a:t>2023</a:t>
            </a:r>
            <a:r>
              <a:rPr lang="it-IT" sz="1800" dirty="0">
                <a:latin typeface="Georgia"/>
                <a:cs typeface="Georgia"/>
              </a:rPr>
              <a:t>, che </a:t>
            </a:r>
            <a:r>
              <a:rPr sz="1800" spc="-8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ha</a:t>
            </a:r>
            <a:r>
              <a:rPr sz="1800" spc="-50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confermato</a:t>
            </a:r>
            <a:r>
              <a:rPr sz="1800" spc="-5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la</a:t>
            </a:r>
            <a:r>
              <a:rPr sz="1800" spc="-55" dirty="0">
                <a:latin typeface="Georgia"/>
                <a:cs typeface="Georgia"/>
              </a:rPr>
              <a:t> </a:t>
            </a:r>
            <a:r>
              <a:rPr sz="1800" spc="-20" dirty="0">
                <a:latin typeface="Georgia"/>
                <a:cs typeface="Georgia"/>
              </a:rPr>
              <a:t>legittimità</a:t>
            </a:r>
            <a:r>
              <a:rPr sz="1800" spc="-6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della</a:t>
            </a:r>
            <a:r>
              <a:rPr sz="1800" spc="-6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liquidazione 'verticale'</a:t>
            </a:r>
            <a:r>
              <a:rPr sz="1800" spc="-45" dirty="0">
                <a:latin typeface="Georgia"/>
                <a:cs typeface="Georgia"/>
              </a:rPr>
              <a:t> </a:t>
            </a:r>
            <a:r>
              <a:rPr sz="1800" spc="-20" dirty="0">
                <a:latin typeface="Georgia"/>
                <a:cs typeface="Georgia"/>
              </a:rPr>
              <a:t>effettuata</a:t>
            </a:r>
            <a:r>
              <a:rPr sz="1800" spc="-4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con</a:t>
            </a:r>
            <a:r>
              <a:rPr sz="1800" spc="-7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provvista</a:t>
            </a:r>
            <a:r>
              <a:rPr sz="1800" spc="-5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del</a:t>
            </a:r>
            <a:r>
              <a:rPr sz="1800" spc="-80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disponente,</a:t>
            </a:r>
            <a:r>
              <a:rPr sz="1800" spc="-70" dirty="0">
                <a:latin typeface="Georgia"/>
                <a:cs typeface="Georgia"/>
              </a:rPr>
              <a:t> </a:t>
            </a:r>
            <a:r>
              <a:rPr sz="1800" spc="-20" dirty="0">
                <a:latin typeface="Georgia"/>
                <a:cs typeface="Georgia"/>
              </a:rPr>
              <a:t>valorizzando</a:t>
            </a:r>
            <a:r>
              <a:rPr sz="1800" spc="-5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l'interesse</a:t>
            </a:r>
            <a:r>
              <a:rPr sz="1800" spc="-70" dirty="0">
                <a:latin typeface="Georgia"/>
                <a:cs typeface="Georgia"/>
              </a:rPr>
              <a:t> </a:t>
            </a:r>
            <a:r>
              <a:rPr sz="1800" spc="-20" dirty="0">
                <a:latin typeface="Georgia"/>
                <a:cs typeface="Georgia"/>
              </a:rPr>
              <a:t>alla </a:t>
            </a:r>
            <a:r>
              <a:rPr sz="1800" spc="-10" dirty="0">
                <a:latin typeface="Georgia"/>
                <a:cs typeface="Georgia"/>
              </a:rPr>
              <a:t>continuità</a:t>
            </a:r>
            <a:r>
              <a:rPr sz="1800" spc="-40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aziendale</a:t>
            </a:r>
            <a:endParaRPr sz="1800" dirty="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110"/>
              </a:spcBef>
              <a:buFont typeface="Georgia"/>
              <a:buAutoNum type="arabicPeriod" startAt="3"/>
            </a:pPr>
            <a:endParaRPr sz="1800" dirty="0">
              <a:latin typeface="Georgia"/>
              <a:cs typeface="Georgia"/>
            </a:endParaRPr>
          </a:p>
          <a:p>
            <a:pPr marL="356870" marR="182245" indent="-344805" algn="just">
              <a:lnSpc>
                <a:spcPct val="100400"/>
              </a:lnSpc>
              <a:buAutoNum type="arabicPeriod" startAt="3"/>
              <a:tabLst>
                <a:tab pos="356870" algn="l"/>
              </a:tabLst>
            </a:pPr>
            <a:r>
              <a:rPr sz="1800" dirty="0">
                <a:latin typeface="Georgia"/>
                <a:cs typeface="Georgia"/>
              </a:rPr>
              <a:t>i</a:t>
            </a:r>
            <a:r>
              <a:rPr sz="1800" spc="6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legittimari</a:t>
            </a:r>
            <a:r>
              <a:rPr sz="1800" spc="6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non</a:t>
            </a:r>
            <a:r>
              <a:rPr sz="1800" spc="5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assegnatari</a:t>
            </a:r>
            <a:r>
              <a:rPr sz="1800" spc="85" dirty="0">
                <a:latin typeface="Georgia"/>
                <a:cs typeface="Georgia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devono</a:t>
            </a:r>
            <a:r>
              <a:rPr sz="1800" spc="6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partecipare</a:t>
            </a:r>
            <a:r>
              <a:rPr sz="1800" spc="65" dirty="0">
                <a:latin typeface="Georgia"/>
                <a:cs typeface="Georgia"/>
              </a:rPr>
              <a:t> </a:t>
            </a:r>
            <a:r>
              <a:rPr sz="1800" dirty="0">
                <a:solidFill>
                  <a:srgbClr val="FF0000"/>
                </a:solidFill>
                <a:latin typeface="Georgia"/>
                <a:cs typeface="Georgia"/>
              </a:rPr>
              <a:t>a</a:t>
            </a:r>
            <a:r>
              <a:rPr sz="1800" spc="7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1800" dirty="0">
                <a:solidFill>
                  <a:srgbClr val="FF0000"/>
                </a:solidFill>
                <a:latin typeface="Georgia"/>
                <a:cs typeface="Georgia"/>
              </a:rPr>
              <a:t>fini</a:t>
            </a:r>
            <a:r>
              <a:rPr sz="1800" spc="6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1800" dirty="0">
                <a:solidFill>
                  <a:srgbClr val="FF0000"/>
                </a:solidFill>
                <a:latin typeface="Georgia"/>
                <a:cs typeface="Georgia"/>
              </a:rPr>
              <a:t>di</a:t>
            </a:r>
            <a:r>
              <a:rPr sz="1800" spc="6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1800" dirty="0">
                <a:solidFill>
                  <a:srgbClr val="FF0000"/>
                </a:solidFill>
                <a:latin typeface="Georgia"/>
                <a:cs typeface="Georgia"/>
              </a:rPr>
              <a:t>opponibilità</a:t>
            </a:r>
            <a:r>
              <a:rPr sz="1800" spc="8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del</a:t>
            </a:r>
            <a:r>
              <a:rPr sz="1800" spc="60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patto, </a:t>
            </a:r>
            <a:r>
              <a:rPr sz="1800" dirty="0">
                <a:latin typeface="Georgia"/>
                <a:cs typeface="Georgia"/>
              </a:rPr>
              <a:t>partecipazione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che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«…soprattutto,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assolve</a:t>
            </a:r>
            <a:r>
              <a:rPr sz="1800" spc="60" dirty="0">
                <a:latin typeface="Georgia"/>
                <a:cs typeface="Georgia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allo</a:t>
            </a:r>
            <a:r>
              <a:rPr sz="1800" b="1" u="sng" spc="2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scopo</a:t>
            </a:r>
            <a:r>
              <a:rPr sz="1800" b="1" u="sng" spc="2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di</a:t>
            </a:r>
            <a:r>
              <a:rPr sz="1800" b="1" u="sng" spc="3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consentire</a:t>
            </a:r>
            <a:r>
              <a:rPr sz="1800" b="1" u="sng" spc="4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b="1" dirty="0">
                <a:latin typeface="Georgia"/>
                <a:cs typeface="Georgia"/>
              </a:rPr>
              <a:t>nei</a:t>
            </a:r>
            <a:r>
              <a:rPr sz="1800" b="1" spc="10" dirty="0">
                <a:latin typeface="Georgia"/>
                <a:cs typeface="Georgia"/>
              </a:rPr>
              <a:t> </a:t>
            </a:r>
            <a:r>
              <a:rPr sz="1800" b="1" spc="-10" dirty="0">
                <a:latin typeface="Georgia"/>
                <a:cs typeface="Georgia"/>
              </a:rPr>
              <a:t>confronti </a:t>
            </a:r>
            <a:r>
              <a:rPr sz="1800" b="1" dirty="0">
                <a:latin typeface="Georgia"/>
                <a:cs typeface="Georgia"/>
              </a:rPr>
              <a:t>dei</a:t>
            </a:r>
            <a:r>
              <a:rPr sz="1800" b="1" spc="-45" dirty="0">
                <a:latin typeface="Georgia"/>
                <a:cs typeface="Georgia"/>
              </a:rPr>
              <a:t> </a:t>
            </a:r>
            <a:r>
              <a:rPr sz="1800" b="1" dirty="0">
                <a:latin typeface="Georgia"/>
                <a:cs typeface="Georgia"/>
              </a:rPr>
              <a:t>legittimari</a:t>
            </a:r>
            <a:r>
              <a:rPr sz="1800" b="1" spc="-15" dirty="0">
                <a:latin typeface="Georgia"/>
                <a:cs typeface="Georgia"/>
              </a:rPr>
              <a:t> </a:t>
            </a:r>
            <a:r>
              <a:rPr sz="1800" b="1" dirty="0">
                <a:latin typeface="Georgia"/>
                <a:cs typeface="Georgia"/>
              </a:rPr>
              <a:t>non</a:t>
            </a:r>
            <a:r>
              <a:rPr sz="1800" b="1" spc="-45" dirty="0">
                <a:latin typeface="Georgia"/>
                <a:cs typeface="Georgia"/>
              </a:rPr>
              <a:t> </a:t>
            </a:r>
            <a:r>
              <a:rPr sz="1800" b="1" dirty="0">
                <a:latin typeface="Georgia"/>
                <a:cs typeface="Georgia"/>
              </a:rPr>
              <a:t>assegnatari</a:t>
            </a:r>
            <a:r>
              <a:rPr sz="1800" b="1" spc="-15" dirty="0">
                <a:latin typeface="Georgia"/>
                <a:cs typeface="Georgia"/>
              </a:rPr>
              <a:t> 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l'adempimento</a:t>
            </a:r>
            <a:r>
              <a:rPr sz="1800" b="1" u="sng" spc="-5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degli</a:t>
            </a:r>
            <a:r>
              <a:rPr sz="1800" b="1" u="sng" spc="-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obblighi</a:t>
            </a:r>
            <a:r>
              <a:rPr sz="1800" b="1" u="sng" spc="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previsti</a:t>
            </a:r>
            <a:r>
              <a:rPr sz="1800" b="1" u="sng" spc="-3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a</a:t>
            </a:r>
            <a:r>
              <a:rPr sz="1800" spc="-1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carico</a:t>
            </a:r>
            <a:r>
              <a:rPr sz="1800" spc="-35" dirty="0">
                <a:latin typeface="Georgia"/>
                <a:cs typeface="Georgia"/>
              </a:rPr>
              <a:t> </a:t>
            </a:r>
            <a:r>
              <a:rPr sz="1800" spc="-25" dirty="0">
                <a:latin typeface="Georgia"/>
                <a:cs typeface="Georgia"/>
              </a:rPr>
              <a:t>del </a:t>
            </a:r>
            <a:r>
              <a:rPr sz="1800" spc="-10" dirty="0">
                <a:latin typeface="Georgia"/>
                <a:cs typeface="Georgia"/>
              </a:rPr>
              <a:t>beneficiario…»;</a:t>
            </a:r>
            <a:endParaRPr sz="1800" dirty="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Georgia"/>
              <a:buAutoNum type="arabicPeriod" startAt="3"/>
            </a:pPr>
            <a:endParaRPr sz="1800" dirty="0">
              <a:latin typeface="Georgia"/>
              <a:cs typeface="Georgia"/>
            </a:endParaRPr>
          </a:p>
          <a:p>
            <a:pPr marL="356870" marR="183515" indent="-344805" algn="just">
              <a:lnSpc>
                <a:spcPct val="100200"/>
              </a:lnSpc>
              <a:buAutoNum type="arabicPeriod" startAt="3"/>
              <a:tabLst>
                <a:tab pos="356870" algn="l"/>
              </a:tabLst>
            </a:pPr>
            <a:r>
              <a:rPr sz="1800" spc="-5" dirty="0">
                <a:latin typeface="Georgia"/>
                <a:cs typeface="Georgia"/>
              </a:rPr>
              <a:t>i</a:t>
            </a:r>
            <a:r>
              <a:rPr sz="1800" dirty="0">
                <a:latin typeface="Georgia"/>
                <a:cs typeface="Georgia"/>
              </a:rPr>
              <a:t>l</a:t>
            </a:r>
            <a:r>
              <a:rPr sz="1800" spc="10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patto</a:t>
            </a:r>
            <a:r>
              <a:rPr sz="1800" spc="10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di</a:t>
            </a:r>
            <a:r>
              <a:rPr sz="1800" spc="110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famiglia</a:t>
            </a:r>
            <a:r>
              <a:rPr sz="1800" spc="135" dirty="0">
                <a:latin typeface="Georgia"/>
                <a:cs typeface="Georgia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s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i</a:t>
            </a:r>
            <a:r>
              <a:rPr sz="1800" u="sng" spc="114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caratterizza</a:t>
            </a:r>
            <a:r>
              <a:rPr sz="1800" u="sng" spc="12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u="sng" spc="-1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essenzialmente</a:t>
            </a:r>
            <a:r>
              <a:rPr sz="1800" u="sng" spc="1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per</a:t>
            </a:r>
            <a:r>
              <a:rPr sz="1800" u="sng" spc="14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u="sng" spc="-10" dirty="0" err="1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l'effetto</a:t>
            </a:r>
            <a:r>
              <a:rPr sz="1800" u="sng" spc="10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u="sng" spc="-10" dirty="0" err="1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preclusivo</a:t>
            </a:r>
            <a:r>
              <a:rPr lang="it-IT" sz="18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– </a:t>
            </a:r>
            <a:r>
              <a:rPr lang="it-IT" sz="1800" b="1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la stabilità </a:t>
            </a:r>
            <a:r>
              <a:rPr lang="it-IT" sz="18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- </a:t>
            </a:r>
            <a:r>
              <a:rPr sz="1800" u="sng" spc="14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di</a:t>
            </a:r>
            <a:r>
              <a:rPr sz="1800" spc="110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ogni</a:t>
            </a:r>
            <a:r>
              <a:rPr sz="1800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possibile</a:t>
            </a:r>
            <a:r>
              <a:rPr sz="1800" spc="-10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contestazione</a:t>
            </a:r>
            <a:r>
              <a:rPr sz="1800" spc="-10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e</a:t>
            </a:r>
            <a:r>
              <a:rPr sz="1800" spc="-10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revisione</a:t>
            </a:r>
            <a:r>
              <a:rPr sz="1800" spc="-10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dell'operazione</a:t>
            </a:r>
            <a:r>
              <a:rPr sz="1800" spc="-10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al</a:t>
            </a:r>
            <a:r>
              <a:rPr sz="1800" spc="-10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momento</a:t>
            </a:r>
            <a:r>
              <a:rPr sz="1800" spc="-110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dell'apertura</a:t>
            </a:r>
            <a:r>
              <a:rPr sz="1800" spc="-95" dirty="0">
                <a:latin typeface="Georgia"/>
                <a:cs typeface="Georgia"/>
              </a:rPr>
              <a:t> </a:t>
            </a:r>
            <a:r>
              <a:rPr sz="1800" spc="-15" dirty="0">
                <a:latin typeface="Georgia"/>
                <a:cs typeface="Georgia"/>
              </a:rPr>
              <a:t>della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successione</a:t>
            </a:r>
            <a:r>
              <a:rPr sz="1800" spc="18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(in</a:t>
            </a:r>
            <a:r>
              <a:rPr sz="1800" spc="17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termini</a:t>
            </a:r>
            <a:r>
              <a:rPr sz="1800" spc="185" dirty="0">
                <a:latin typeface="Georgia"/>
                <a:cs typeface="Georgia"/>
              </a:rPr>
              <a:t> </a:t>
            </a:r>
            <a:r>
              <a:rPr sz="1800" spc="-15" dirty="0">
                <a:latin typeface="Georgia"/>
                <a:cs typeface="Georgia"/>
              </a:rPr>
              <a:t>anche</a:t>
            </a:r>
            <a:r>
              <a:rPr sz="1800" spc="18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Cass.</a:t>
            </a:r>
            <a:r>
              <a:rPr sz="1800" spc="180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7429/2021),</a:t>
            </a:r>
            <a:r>
              <a:rPr sz="1800" spc="180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effetto</a:t>
            </a:r>
            <a:r>
              <a:rPr sz="1800" spc="175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che</a:t>
            </a:r>
            <a:r>
              <a:rPr sz="1800" spc="180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è</a:t>
            </a:r>
            <a:r>
              <a:rPr sz="1800" spc="220" dirty="0">
                <a:latin typeface="Georgia"/>
                <a:cs typeface="Georgia"/>
              </a:rPr>
              <a:t> 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inscindibilmente</a:t>
            </a:r>
            <a:r>
              <a:rPr sz="1800" b="1" spc="-5" dirty="0">
                <a:latin typeface="Georgia"/>
                <a:cs typeface="Georgia"/>
              </a:rPr>
              <a:t> </a:t>
            </a:r>
            <a:r>
              <a:rPr sz="1800" b="1" u="sng" spc="-1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collegato</a:t>
            </a:r>
            <a:r>
              <a:rPr sz="1800" b="1" u="sng" spc="3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b="1" u="sng" spc="-1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alla</a:t>
            </a:r>
            <a:r>
              <a:rPr sz="1800" b="1" u="sng" spc="4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b="1" u="sng" spc="-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nascita</a:t>
            </a:r>
            <a:r>
              <a:rPr sz="1800" b="1" u="sng" spc="5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b="1" u="sng" spc="-1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dell’obbligo</a:t>
            </a:r>
            <a:r>
              <a:rPr sz="1800" b="1" u="sng" spc="3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b="1" u="sng" spc="-1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(ex</a:t>
            </a:r>
            <a:r>
              <a:rPr sz="1800" b="1" u="sng" spc="4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lege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)</a:t>
            </a:r>
            <a:r>
              <a:rPr sz="1800" u="sng" spc="29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a</a:t>
            </a:r>
            <a:r>
              <a:rPr sz="1800" u="sng" spc="4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carico</a:t>
            </a:r>
            <a:r>
              <a:rPr sz="1800" spc="40" dirty="0">
                <a:latin typeface="Georgia"/>
                <a:cs typeface="Georgia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dell’assegnatario</a:t>
            </a:r>
            <a:r>
              <a:rPr sz="1800" u="sng" spc="3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di</a:t>
            </a:r>
            <a:r>
              <a:rPr sz="1800" u="sng" spc="4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liquidare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u="sng" spc="-1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immediatamente</a:t>
            </a:r>
            <a:r>
              <a:rPr sz="1800" u="sng" spc="509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ai</a:t>
            </a:r>
            <a:r>
              <a:rPr sz="1800" spc="50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legittimari</a:t>
            </a:r>
            <a:r>
              <a:rPr sz="1800" spc="500" dirty="0">
                <a:latin typeface="Georgia"/>
                <a:cs typeface="Georgia"/>
              </a:rPr>
              <a:t> </a:t>
            </a:r>
            <a:r>
              <a:rPr sz="1800" spc="-15" dirty="0">
                <a:latin typeface="Georgia"/>
                <a:cs typeface="Georgia"/>
              </a:rPr>
              <a:t>non</a:t>
            </a:r>
            <a:r>
              <a:rPr sz="1800" spc="490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assegnatari</a:t>
            </a:r>
            <a:r>
              <a:rPr sz="1800" spc="500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i</a:t>
            </a:r>
            <a:r>
              <a:rPr sz="1800" dirty="0">
                <a:latin typeface="Georgia"/>
                <a:cs typeface="Georgia"/>
              </a:rPr>
              <a:t>l</a:t>
            </a:r>
            <a:r>
              <a:rPr sz="1800" spc="484" dirty="0">
                <a:latin typeface="Georgia"/>
                <a:cs typeface="Georgia"/>
              </a:rPr>
              <a:t> </a:t>
            </a:r>
            <a:r>
              <a:rPr sz="1800" spc="-15" dirty="0">
                <a:latin typeface="Georgia"/>
                <a:cs typeface="Georgia"/>
              </a:rPr>
              <a:t>valore</a:t>
            </a:r>
            <a:r>
              <a:rPr sz="1800" spc="515" dirty="0">
                <a:latin typeface="Georgia"/>
                <a:cs typeface="Georgia"/>
              </a:rPr>
              <a:t> </a:t>
            </a:r>
            <a:r>
              <a:rPr sz="1800" spc="-15" dirty="0">
                <a:latin typeface="Georgia"/>
                <a:cs typeface="Georgia"/>
              </a:rPr>
              <a:t>della</a:t>
            </a:r>
            <a:r>
              <a:rPr sz="1800" spc="50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loro</a:t>
            </a:r>
            <a:r>
              <a:rPr sz="1800" spc="484" dirty="0">
                <a:latin typeface="Georgia"/>
                <a:cs typeface="Georgia"/>
              </a:rPr>
              <a:t> </a:t>
            </a:r>
            <a:r>
              <a:rPr sz="1800" spc="-15" dirty="0">
                <a:latin typeface="Georgia"/>
                <a:cs typeface="Georgia"/>
              </a:rPr>
              <a:t>quota</a:t>
            </a:r>
            <a:r>
              <a:rPr sz="1800" spc="50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di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legittima</a:t>
            </a:r>
            <a:r>
              <a:rPr sz="1800" spc="70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(riferita</a:t>
            </a:r>
            <a:r>
              <a:rPr sz="1800" spc="7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a</a:t>
            </a:r>
            <a:r>
              <a:rPr sz="1800" spc="70" dirty="0">
                <a:latin typeface="Georgia"/>
                <a:cs typeface="Georgia"/>
              </a:rPr>
              <a:t> </a:t>
            </a:r>
            <a:r>
              <a:rPr sz="1800" spc="-15" dirty="0">
                <a:latin typeface="Georgia"/>
                <a:cs typeface="Georgia"/>
              </a:rPr>
              <a:t>quanto</a:t>
            </a:r>
            <a:r>
              <a:rPr sz="1800" spc="60" dirty="0">
                <a:latin typeface="Georgia"/>
                <a:cs typeface="Georgia"/>
              </a:rPr>
              <a:t> </a:t>
            </a:r>
            <a:r>
              <a:rPr sz="1800" spc="-15" dirty="0">
                <a:latin typeface="Georgia"/>
                <a:cs typeface="Georgia"/>
              </a:rPr>
              <a:t>oggetto</a:t>
            </a:r>
            <a:r>
              <a:rPr sz="1800" spc="55" dirty="0">
                <a:latin typeface="Georgia"/>
                <a:cs typeface="Georgia"/>
              </a:rPr>
              <a:t> </a:t>
            </a:r>
            <a:r>
              <a:rPr sz="1800" spc="-15" dirty="0">
                <a:latin typeface="Georgia"/>
                <a:cs typeface="Georgia"/>
              </a:rPr>
              <a:t>del</a:t>
            </a:r>
            <a:r>
              <a:rPr sz="1800" spc="5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patto)</a:t>
            </a:r>
            <a:r>
              <a:rPr sz="1800" spc="60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e</a:t>
            </a:r>
            <a:r>
              <a:rPr sz="1800" spc="60" dirty="0">
                <a:latin typeface="Georgia"/>
                <a:cs typeface="Georgia"/>
              </a:rPr>
              <a:t> </a:t>
            </a:r>
            <a:r>
              <a:rPr sz="1800" spc="-15" dirty="0">
                <a:latin typeface="Georgia"/>
                <a:cs typeface="Georgia"/>
              </a:rPr>
              <a:t>differenzia</a:t>
            </a:r>
            <a:r>
              <a:rPr sz="1800" spc="70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l’attribuzione</a:t>
            </a:r>
            <a:r>
              <a:rPr sz="1800" spc="60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pattizia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da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qualsiasi altra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donazione.</a:t>
            </a:r>
            <a:endParaRPr sz="1800" dirty="0">
              <a:latin typeface="Georgia"/>
              <a:cs typeface="Georgia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52026EA4-451E-D7BF-DA40-D5DC15F06E9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45</a:t>
            </a:fld>
            <a:endParaRPr lang="it-IT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7715" y="219202"/>
            <a:ext cx="8477250" cy="59452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241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Georgia"/>
                <a:cs typeface="Georgia"/>
              </a:rPr>
              <a:t>Cass.</a:t>
            </a:r>
            <a:r>
              <a:rPr sz="1800" spc="34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Sez.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Trib.:</a:t>
            </a:r>
            <a:r>
              <a:rPr sz="1800" spc="360" dirty="0">
                <a:latin typeface="Georgia"/>
                <a:cs typeface="Georgia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Sentenza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n.</a:t>
            </a:r>
            <a:r>
              <a:rPr sz="1800" spc="-4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29506/2020,</a:t>
            </a:r>
            <a:r>
              <a:rPr sz="1800" spc="-5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confermata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da</a:t>
            </a:r>
            <a:r>
              <a:rPr sz="1800" spc="-75" dirty="0">
                <a:latin typeface="Georgia"/>
                <a:cs typeface="Georgia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Ord</a:t>
            </a:r>
            <a:r>
              <a:rPr sz="1800" dirty="0">
                <a:latin typeface="Georgia"/>
                <a:cs typeface="Georgia"/>
              </a:rPr>
              <a:t>.</a:t>
            </a:r>
            <a:r>
              <a:rPr sz="1800" spc="-6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n.</a:t>
            </a:r>
            <a:r>
              <a:rPr sz="1800" spc="-1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19561/2022</a:t>
            </a:r>
            <a:endParaRPr sz="1800" dirty="0">
              <a:latin typeface="Georgia"/>
              <a:cs typeface="Georgia"/>
            </a:endParaRPr>
          </a:p>
          <a:p>
            <a:pPr marL="133350" algn="ctr">
              <a:lnSpc>
                <a:spcPct val="100000"/>
              </a:lnSpc>
            </a:pPr>
            <a:r>
              <a:rPr sz="1800" dirty="0">
                <a:solidFill>
                  <a:srgbClr val="FF0000"/>
                </a:solidFill>
                <a:latin typeface="Georgia"/>
                <a:cs typeface="Georgia"/>
              </a:rPr>
              <a:t>RISPOSTE</a:t>
            </a:r>
            <a:r>
              <a:rPr sz="1800" spc="-10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Georgia"/>
                <a:cs typeface="Georgia"/>
              </a:rPr>
              <a:t>TRIBUTARIE</a:t>
            </a:r>
            <a:endParaRPr sz="1800" dirty="0">
              <a:solidFill>
                <a:srgbClr val="FF0000"/>
              </a:solidFill>
              <a:latin typeface="Georgia"/>
              <a:cs typeface="Georgia"/>
            </a:endParaRPr>
          </a:p>
          <a:p>
            <a:pPr marL="12700" marR="6985" indent="271145" algn="just">
              <a:lnSpc>
                <a:spcPct val="100299"/>
              </a:lnSpc>
              <a:spcBef>
                <a:spcPts val="715"/>
              </a:spcBef>
              <a:buAutoNum type="arabicParenR"/>
              <a:tabLst>
                <a:tab pos="283845" algn="l"/>
              </a:tabLst>
            </a:pPr>
            <a:r>
              <a:rPr sz="1800" dirty="0">
                <a:latin typeface="Georgia"/>
                <a:cs typeface="Georgia"/>
              </a:rPr>
              <a:t>Il</a:t>
            </a:r>
            <a:r>
              <a:rPr sz="1800" spc="-7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patto</a:t>
            </a:r>
            <a:r>
              <a:rPr sz="1800" spc="-7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di</a:t>
            </a:r>
            <a:r>
              <a:rPr sz="1800" spc="-5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famiglia</a:t>
            </a:r>
            <a:r>
              <a:rPr sz="1800" spc="-5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di</a:t>
            </a:r>
            <a:r>
              <a:rPr sz="1800" spc="-6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cui</a:t>
            </a:r>
            <a:r>
              <a:rPr sz="1800" spc="-6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agli</a:t>
            </a:r>
            <a:r>
              <a:rPr sz="1800" spc="-6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artt.</a:t>
            </a:r>
            <a:r>
              <a:rPr sz="1800" spc="-6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768</a:t>
            </a:r>
            <a:r>
              <a:rPr sz="1800" spc="-5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bis</a:t>
            </a:r>
            <a:r>
              <a:rPr sz="1800" spc="-6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e</a:t>
            </a:r>
            <a:r>
              <a:rPr sz="1800" spc="-6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ss.</a:t>
            </a:r>
            <a:r>
              <a:rPr sz="1800" spc="-6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c.c.</a:t>
            </a:r>
            <a:r>
              <a:rPr sz="1800" spc="-4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è</a:t>
            </a:r>
            <a:r>
              <a:rPr sz="1800" spc="-6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assoggettato</a:t>
            </a:r>
            <a:r>
              <a:rPr sz="1800" spc="-30" dirty="0">
                <a:latin typeface="Georgia"/>
                <a:cs typeface="Georgia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all’imposta</a:t>
            </a:r>
            <a:r>
              <a:rPr sz="1800" spc="130" dirty="0">
                <a:latin typeface="Georgia"/>
                <a:cs typeface="Georgia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sulle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donazioni</a:t>
            </a:r>
            <a:r>
              <a:rPr sz="1800" spc="-60" dirty="0">
                <a:latin typeface="Georgia"/>
                <a:cs typeface="Georgia"/>
              </a:rPr>
              <a:t> </a:t>
            </a:r>
            <a:r>
              <a:rPr sz="1800" dirty="0">
                <a:solidFill>
                  <a:srgbClr val="FF0000"/>
                </a:solidFill>
                <a:latin typeface="Georgia"/>
                <a:cs typeface="Georgia"/>
              </a:rPr>
              <a:t>sia</a:t>
            </a:r>
            <a:r>
              <a:rPr sz="1800" spc="-6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per</a:t>
            </a:r>
            <a:r>
              <a:rPr sz="1800" spc="-60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quanto</a:t>
            </a:r>
            <a:r>
              <a:rPr sz="1800" spc="-7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concerne</a:t>
            </a:r>
            <a:r>
              <a:rPr sz="1800" spc="-7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il</a:t>
            </a:r>
            <a:r>
              <a:rPr sz="1800" spc="-80" dirty="0">
                <a:latin typeface="Georgia"/>
                <a:cs typeface="Georgia"/>
              </a:rPr>
              <a:t> </a:t>
            </a:r>
            <a:r>
              <a:rPr sz="1800" spc="-20" dirty="0">
                <a:latin typeface="Georgia"/>
                <a:cs typeface="Georgia"/>
              </a:rPr>
              <a:t>trasferimento</a:t>
            </a:r>
            <a:r>
              <a:rPr sz="1800" spc="-7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dell’azienda</a:t>
            </a:r>
            <a:r>
              <a:rPr sz="1800" spc="-6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o</a:t>
            </a:r>
            <a:r>
              <a:rPr sz="1800" spc="-85" dirty="0">
                <a:latin typeface="Georgia"/>
                <a:cs typeface="Georgia"/>
              </a:rPr>
              <a:t> </a:t>
            </a:r>
            <a:r>
              <a:rPr sz="1800" spc="-20" dirty="0">
                <a:latin typeface="Georgia"/>
                <a:cs typeface="Georgia"/>
              </a:rPr>
              <a:t>delle</a:t>
            </a:r>
            <a:r>
              <a:rPr sz="1800" spc="-7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partecipazioni </a:t>
            </a:r>
            <a:r>
              <a:rPr sz="1800" dirty="0">
                <a:latin typeface="Georgia"/>
                <a:cs typeface="Georgia"/>
              </a:rPr>
              <a:t>societarie,</a:t>
            </a:r>
            <a:r>
              <a:rPr sz="1800" spc="6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operata</a:t>
            </a:r>
            <a:r>
              <a:rPr sz="1800" spc="7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dall’imprenditore</a:t>
            </a:r>
            <a:r>
              <a:rPr sz="1800" spc="6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in</a:t>
            </a:r>
            <a:r>
              <a:rPr sz="1800" spc="6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favore</a:t>
            </a:r>
            <a:r>
              <a:rPr sz="1800" spc="6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del</a:t>
            </a:r>
            <a:r>
              <a:rPr sz="1800" spc="5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discendente</a:t>
            </a:r>
            <a:r>
              <a:rPr sz="1800" spc="6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beneficiario,</a:t>
            </a:r>
            <a:r>
              <a:rPr sz="1800" spc="130" dirty="0">
                <a:latin typeface="Georgia"/>
                <a:cs typeface="Georgia"/>
              </a:rPr>
              <a:t> </a:t>
            </a:r>
            <a:r>
              <a:rPr sz="1800" dirty="0">
                <a:solidFill>
                  <a:srgbClr val="FF0000"/>
                </a:solidFill>
                <a:latin typeface="Georgia"/>
                <a:cs typeface="Georgia"/>
              </a:rPr>
              <a:t>sia</a:t>
            </a:r>
            <a:r>
              <a:rPr sz="1800" spc="7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1800" spc="-25" dirty="0">
                <a:latin typeface="Georgia"/>
                <a:cs typeface="Georgia"/>
              </a:rPr>
              <a:t>per </a:t>
            </a:r>
            <a:r>
              <a:rPr sz="1800" dirty="0">
                <a:latin typeface="Georgia"/>
                <a:cs typeface="Georgia"/>
              </a:rPr>
              <a:t>quanto</a:t>
            </a:r>
            <a:r>
              <a:rPr sz="1800" spc="12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riguarda</a:t>
            </a:r>
            <a:r>
              <a:rPr sz="1800" spc="13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la</a:t>
            </a:r>
            <a:r>
              <a:rPr sz="1800" spc="13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liquidazione</a:t>
            </a:r>
            <a:r>
              <a:rPr sz="1800" spc="12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della</a:t>
            </a:r>
            <a:r>
              <a:rPr sz="1800" spc="13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somma</a:t>
            </a:r>
            <a:r>
              <a:rPr sz="1800" spc="12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corrispondente</a:t>
            </a:r>
            <a:r>
              <a:rPr sz="1800" spc="12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alla</a:t>
            </a:r>
            <a:r>
              <a:rPr sz="1800" spc="13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quota</a:t>
            </a:r>
            <a:r>
              <a:rPr sz="1800" spc="13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di</a:t>
            </a:r>
            <a:r>
              <a:rPr sz="1800" spc="12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riserva, </a:t>
            </a:r>
            <a:r>
              <a:rPr sz="1800" dirty="0">
                <a:latin typeface="Georgia"/>
                <a:cs typeface="Georgia"/>
              </a:rPr>
              <a:t>calcolata</a:t>
            </a:r>
            <a:r>
              <a:rPr sz="1800" spc="47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sul</a:t>
            </a:r>
            <a:r>
              <a:rPr sz="1800" spc="45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valore</a:t>
            </a:r>
            <a:r>
              <a:rPr sz="1800" spc="459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dei</a:t>
            </a:r>
            <a:r>
              <a:rPr sz="1800" spc="47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beni</a:t>
            </a:r>
            <a:r>
              <a:rPr sz="1800" spc="49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trasferiti,</a:t>
            </a:r>
            <a:r>
              <a:rPr sz="1800" spc="46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effettuata</a:t>
            </a:r>
            <a:r>
              <a:rPr sz="1800" spc="47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dal</a:t>
            </a:r>
            <a:r>
              <a:rPr sz="1800" spc="459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beneficiario</a:t>
            </a:r>
            <a:r>
              <a:rPr sz="1800" spc="46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in</a:t>
            </a:r>
            <a:r>
              <a:rPr sz="1800" spc="459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favore</a:t>
            </a:r>
            <a:r>
              <a:rPr sz="1800" spc="459" dirty="0">
                <a:latin typeface="Georgia"/>
                <a:cs typeface="Georgia"/>
              </a:rPr>
              <a:t> </a:t>
            </a:r>
            <a:r>
              <a:rPr sz="1800" spc="-25" dirty="0">
                <a:latin typeface="Georgia"/>
                <a:cs typeface="Georgia"/>
              </a:rPr>
              <a:t>dei </a:t>
            </a:r>
            <a:r>
              <a:rPr sz="1800" dirty="0">
                <a:latin typeface="Georgia"/>
                <a:cs typeface="Georgia"/>
              </a:rPr>
              <a:t>legittimari</a:t>
            </a:r>
            <a:r>
              <a:rPr sz="1800" spc="-7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non</a:t>
            </a:r>
            <a:r>
              <a:rPr sz="1800" spc="-7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assegnatari;</a:t>
            </a:r>
            <a:endParaRPr sz="1800" dirty="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Font typeface="Georgia"/>
              <a:buAutoNum type="arabicParenR"/>
            </a:pPr>
            <a:endParaRPr sz="1800" dirty="0">
              <a:latin typeface="Georgia"/>
              <a:cs typeface="Georgia"/>
            </a:endParaRPr>
          </a:p>
          <a:p>
            <a:pPr marL="12700" marR="6350" indent="314325" algn="just">
              <a:lnSpc>
                <a:spcPct val="100400"/>
              </a:lnSpc>
              <a:buAutoNum type="arabicParenR"/>
              <a:tabLst>
                <a:tab pos="327025" algn="l"/>
              </a:tabLst>
            </a:pPr>
            <a:r>
              <a:rPr sz="1800" dirty="0">
                <a:latin typeface="Georgia"/>
                <a:cs typeface="Georgia"/>
              </a:rPr>
              <a:t>la</a:t>
            </a:r>
            <a:r>
              <a:rPr sz="1800" spc="31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liquidazione</a:t>
            </a:r>
            <a:r>
              <a:rPr sz="1800" spc="32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operata</a:t>
            </a:r>
            <a:r>
              <a:rPr sz="1800" spc="32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dal</a:t>
            </a:r>
            <a:r>
              <a:rPr sz="1800" spc="30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beneficiario</a:t>
            </a:r>
            <a:r>
              <a:rPr sz="1800" spc="32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del</a:t>
            </a:r>
            <a:r>
              <a:rPr sz="1800" spc="35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trasferimento</a:t>
            </a:r>
            <a:r>
              <a:rPr sz="1800" spc="32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dell’azienda</a:t>
            </a:r>
            <a:r>
              <a:rPr sz="1800" spc="31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o</a:t>
            </a:r>
            <a:r>
              <a:rPr sz="1800" spc="320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delle partecipazioni</a:t>
            </a:r>
            <a:r>
              <a:rPr sz="1800" spc="-50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societarie</a:t>
            </a:r>
            <a:r>
              <a:rPr sz="1800" spc="-6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in</a:t>
            </a:r>
            <a:r>
              <a:rPr sz="1800" spc="-40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favore</a:t>
            </a:r>
            <a:r>
              <a:rPr sz="1800" spc="-5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del</a:t>
            </a:r>
            <a:r>
              <a:rPr sz="1800" spc="-40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legittimario</a:t>
            </a:r>
            <a:r>
              <a:rPr sz="1800" spc="-3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non</a:t>
            </a:r>
            <a:r>
              <a:rPr sz="1800" spc="-40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assegnatario,</a:t>
            </a:r>
            <a:r>
              <a:rPr sz="1800" spc="-5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ai</a:t>
            </a:r>
            <a:r>
              <a:rPr sz="1800" spc="-5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sensi</a:t>
            </a:r>
            <a:r>
              <a:rPr sz="1800" spc="190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dell’art. </a:t>
            </a:r>
            <a:r>
              <a:rPr sz="1800" dirty="0">
                <a:latin typeface="Georgia"/>
                <a:cs typeface="Georgia"/>
              </a:rPr>
              <a:t>768</a:t>
            </a:r>
            <a:r>
              <a:rPr sz="1800" spc="4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quater</a:t>
            </a:r>
            <a:r>
              <a:rPr sz="1800" spc="5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c.c.,</a:t>
            </a:r>
            <a:r>
              <a:rPr sz="1800" spc="45" dirty="0">
                <a:latin typeface="Georgia"/>
                <a:cs typeface="Georgia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si</a:t>
            </a:r>
            <a:r>
              <a:rPr sz="1800" u="sng" spc="4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intende</a:t>
            </a:r>
            <a:r>
              <a:rPr sz="1800" dirty="0">
                <a:latin typeface="Georgia"/>
                <a:cs typeface="Georgia"/>
              </a:rPr>
              <a:t>,</a:t>
            </a:r>
            <a:r>
              <a:rPr sz="1800" spc="40" dirty="0">
                <a:latin typeface="Georgia"/>
                <a:cs typeface="Georgia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ai</a:t>
            </a:r>
            <a:r>
              <a:rPr sz="1800" b="1" u="sng" spc="5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soli</a:t>
            </a:r>
            <a:r>
              <a:rPr sz="1800" b="1" u="sng" spc="4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fini</a:t>
            </a:r>
            <a:r>
              <a:rPr sz="1800" b="1" u="sng" spc="4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impositivi</a:t>
            </a:r>
            <a:r>
              <a:rPr sz="1800" dirty="0">
                <a:latin typeface="Georgia"/>
                <a:cs typeface="Georgia"/>
              </a:rPr>
              <a:t>,</a:t>
            </a:r>
            <a:r>
              <a:rPr sz="1800" spc="4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come</a:t>
            </a:r>
            <a:r>
              <a:rPr sz="1800" spc="45" dirty="0">
                <a:latin typeface="Georgia"/>
                <a:cs typeface="Georgia"/>
              </a:rPr>
              <a:t> </a:t>
            </a:r>
            <a:r>
              <a:rPr sz="18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donazione</a:t>
            </a:r>
            <a:r>
              <a:rPr sz="1800" u="sng" spc="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</a:t>
            </a:r>
            <a:r>
              <a:rPr sz="18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del</a:t>
            </a:r>
            <a:r>
              <a:rPr sz="1800" spc="3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18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disponente</a:t>
            </a:r>
            <a:r>
              <a:rPr sz="1800" u="sng" spc="5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</a:t>
            </a:r>
            <a:r>
              <a:rPr sz="1800" u="sng" spc="-2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in</a:t>
            </a:r>
            <a:r>
              <a:rPr sz="1800" spc="-25" dirty="0">
                <a:latin typeface="Georgia"/>
                <a:cs typeface="Georgia"/>
              </a:rPr>
              <a:t> </a:t>
            </a:r>
            <a:r>
              <a:rPr sz="1800" u="sng" spc="-2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favore</a:t>
            </a:r>
            <a:r>
              <a:rPr sz="1800" u="sng" spc="-8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del</a:t>
            </a:r>
            <a:r>
              <a:rPr sz="1800" u="sng" spc="-7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legittimario</a:t>
            </a:r>
            <a:r>
              <a:rPr sz="1800" u="sng" spc="-7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u="sng" spc="-2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non</a:t>
            </a:r>
            <a:r>
              <a:rPr sz="1800" u="sng" spc="-10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assegnatario</a:t>
            </a:r>
            <a:r>
              <a:rPr sz="1800" spc="-10" dirty="0">
                <a:latin typeface="Georgia"/>
                <a:cs typeface="Georgia"/>
              </a:rPr>
              <a:t>,</a:t>
            </a:r>
            <a:r>
              <a:rPr sz="1800" spc="-7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alla</a:t>
            </a:r>
            <a:r>
              <a:rPr sz="1800" spc="-65" dirty="0">
                <a:latin typeface="Georgia"/>
                <a:cs typeface="Georgia"/>
              </a:rPr>
              <a:t> </a:t>
            </a:r>
            <a:r>
              <a:rPr sz="1800" spc="-20" dirty="0">
                <a:latin typeface="Georgia"/>
                <a:cs typeface="Georgia"/>
              </a:rPr>
              <a:t>quale</a:t>
            </a:r>
            <a:r>
              <a:rPr sz="1800" spc="-8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si</a:t>
            </a:r>
            <a:r>
              <a:rPr sz="1800" spc="-6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applica</a:t>
            </a:r>
            <a:r>
              <a:rPr sz="1800" spc="-70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l’art.</a:t>
            </a:r>
            <a:r>
              <a:rPr sz="1800" spc="-9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58,</a:t>
            </a:r>
            <a:r>
              <a:rPr sz="1800" spc="-7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comma</a:t>
            </a:r>
            <a:r>
              <a:rPr sz="1800" spc="-7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1,</a:t>
            </a:r>
            <a:r>
              <a:rPr sz="1800" spc="-7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d.lgs.</a:t>
            </a:r>
            <a:endParaRPr sz="1800" dirty="0">
              <a:latin typeface="Georgia"/>
              <a:cs typeface="Georgia"/>
            </a:endParaRPr>
          </a:p>
          <a:p>
            <a:pPr marL="12700" marR="15240" algn="just">
              <a:lnSpc>
                <a:spcPct val="100000"/>
              </a:lnSpc>
            </a:pPr>
            <a:r>
              <a:rPr sz="1800" dirty="0">
                <a:latin typeface="Georgia"/>
                <a:cs typeface="Georgia"/>
              </a:rPr>
              <a:t>n.</a:t>
            </a:r>
            <a:r>
              <a:rPr sz="1800" spc="9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346/1990,</a:t>
            </a:r>
            <a:r>
              <a:rPr sz="1800" spc="10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con</a:t>
            </a:r>
            <a:r>
              <a:rPr sz="1800" spc="10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conseguente</a:t>
            </a:r>
            <a:r>
              <a:rPr sz="1800" spc="12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attribuzione</a:t>
            </a:r>
            <a:r>
              <a:rPr sz="1800" spc="10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dell’aliquota</a:t>
            </a:r>
            <a:r>
              <a:rPr sz="1800" spc="1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e</a:t>
            </a:r>
            <a:r>
              <a:rPr sz="1800" spc="9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della</a:t>
            </a:r>
            <a:r>
              <a:rPr sz="1800" spc="1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franchigia</a:t>
            </a:r>
            <a:r>
              <a:rPr sz="1800" spc="110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previste </a:t>
            </a:r>
            <a:r>
              <a:rPr sz="1800" dirty="0">
                <a:latin typeface="Georgia"/>
                <a:cs typeface="Georgia"/>
              </a:rPr>
              <a:t>con</a:t>
            </a:r>
            <a:r>
              <a:rPr sz="1800" spc="-30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riferimento</a:t>
            </a:r>
            <a:r>
              <a:rPr sz="1800" spc="-3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al</a:t>
            </a:r>
            <a:r>
              <a:rPr sz="1800" spc="-2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corrispondente</a:t>
            </a:r>
            <a:r>
              <a:rPr sz="1800" spc="-2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rapporto</a:t>
            </a:r>
            <a:r>
              <a:rPr sz="1800" spc="-3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di</a:t>
            </a:r>
            <a:r>
              <a:rPr sz="1800" spc="-20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parentela</a:t>
            </a:r>
            <a:r>
              <a:rPr sz="1800" spc="-2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o</a:t>
            </a:r>
            <a:r>
              <a:rPr sz="1800" spc="-3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di</a:t>
            </a:r>
            <a:r>
              <a:rPr sz="1800" spc="3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coniugio;</a:t>
            </a:r>
            <a:endParaRPr sz="1800" dirty="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800" dirty="0">
              <a:latin typeface="Georgia"/>
              <a:cs typeface="Georgia"/>
            </a:endParaRPr>
          </a:p>
          <a:p>
            <a:pPr marL="12700" marR="5080" algn="just">
              <a:lnSpc>
                <a:spcPct val="100400"/>
              </a:lnSpc>
              <a:spcBef>
                <a:spcPts val="5"/>
              </a:spcBef>
            </a:pPr>
            <a:r>
              <a:rPr sz="1800" spc="-10" dirty="0">
                <a:latin typeface="Georgia"/>
                <a:cs typeface="Georgia"/>
              </a:rPr>
              <a:t>3</a:t>
            </a:r>
            <a:r>
              <a:rPr sz="1800" dirty="0">
                <a:latin typeface="Georgia"/>
                <a:cs typeface="Georgia"/>
              </a:rPr>
              <a:t>)</a:t>
            </a:r>
            <a:r>
              <a:rPr sz="1800" spc="114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l’esenzione</a:t>
            </a:r>
            <a:r>
              <a:rPr sz="1800" spc="130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prevista</a:t>
            </a:r>
            <a:r>
              <a:rPr sz="1800" spc="14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dall’art.</a:t>
            </a:r>
            <a:r>
              <a:rPr sz="1800" spc="13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3,</a:t>
            </a:r>
            <a:r>
              <a:rPr sz="1800" spc="155" dirty="0">
                <a:latin typeface="Georgia"/>
                <a:cs typeface="Georgia"/>
              </a:rPr>
              <a:t> </a:t>
            </a:r>
            <a:r>
              <a:rPr sz="1800" spc="-15" dirty="0">
                <a:latin typeface="Georgia"/>
                <a:cs typeface="Georgia"/>
              </a:rPr>
              <a:t>comma</a:t>
            </a:r>
            <a:r>
              <a:rPr sz="1800" spc="14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4</a:t>
            </a:r>
            <a:r>
              <a:rPr sz="1800" spc="130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ter,</a:t>
            </a:r>
            <a:r>
              <a:rPr sz="1800" spc="13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d.lgs.</a:t>
            </a:r>
            <a:r>
              <a:rPr sz="1800" spc="13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n.</a:t>
            </a:r>
            <a:r>
              <a:rPr sz="1800" spc="135" dirty="0">
                <a:latin typeface="Georgia"/>
                <a:cs typeface="Georgia"/>
              </a:rPr>
              <a:t> </a:t>
            </a:r>
            <a:r>
              <a:rPr sz="1800" spc="10" dirty="0">
                <a:latin typeface="Georgia"/>
                <a:cs typeface="Georgia"/>
              </a:rPr>
              <a:t>3</a:t>
            </a:r>
            <a:r>
              <a:rPr sz="1800" spc="-10" dirty="0">
                <a:latin typeface="Georgia"/>
                <a:cs typeface="Georgia"/>
              </a:rPr>
              <a:t>4</a:t>
            </a:r>
            <a:r>
              <a:rPr sz="1800" dirty="0">
                <a:latin typeface="Georgia"/>
                <a:cs typeface="Georgia"/>
              </a:rPr>
              <a:t>6</a:t>
            </a:r>
            <a:r>
              <a:rPr sz="1800" spc="125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del</a:t>
            </a:r>
            <a:r>
              <a:rPr sz="1800" spc="12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1990,</a:t>
            </a:r>
            <a:r>
              <a:rPr sz="1800" spc="15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s</a:t>
            </a:r>
            <a:r>
              <a:rPr sz="1800" dirty="0">
                <a:latin typeface="Georgia"/>
                <a:cs typeface="Georgia"/>
              </a:rPr>
              <a:t>i</a:t>
            </a:r>
            <a:r>
              <a:rPr sz="1800" spc="140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applica</a:t>
            </a:r>
            <a:r>
              <a:rPr sz="1800" spc="140" dirty="0">
                <a:latin typeface="Georgia"/>
                <a:cs typeface="Georgia"/>
              </a:rPr>
              <a:t> </a:t>
            </a:r>
            <a:r>
              <a:rPr sz="1800" spc="-15" dirty="0">
                <a:latin typeface="Georgia"/>
                <a:cs typeface="Georgia"/>
              </a:rPr>
              <a:t>al</a:t>
            </a:r>
            <a:r>
              <a:rPr sz="1800" spc="-10" dirty="0">
                <a:latin typeface="Georgia"/>
                <a:cs typeface="Georgia"/>
              </a:rPr>
              <a:t> patto</a:t>
            </a:r>
            <a:r>
              <a:rPr sz="1800" spc="-110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di</a:t>
            </a:r>
            <a:r>
              <a:rPr sz="1800" spc="-100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famiglia</a:t>
            </a:r>
            <a:r>
              <a:rPr sz="1800" spc="-85" dirty="0">
                <a:latin typeface="Georgia"/>
                <a:cs typeface="Georgia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solo</a:t>
            </a:r>
            <a:r>
              <a:rPr sz="1800" u="sng" spc="-1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c</a:t>
            </a:r>
            <a:r>
              <a:rPr sz="1800" u="sng" spc="-1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o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n</a:t>
            </a:r>
            <a:r>
              <a:rPr sz="1800" u="sng" spc="-10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riguardo</a:t>
            </a:r>
            <a:r>
              <a:rPr sz="1800" u="sng" spc="-1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al</a:t>
            </a:r>
            <a:r>
              <a:rPr sz="1800" u="sng" spc="-10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u="sng" spc="-1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trasferimento</a:t>
            </a:r>
            <a:r>
              <a:rPr sz="1800" u="sng" spc="-10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dell’azienda</a:t>
            </a:r>
            <a:r>
              <a:rPr sz="1800" u="sng" spc="-9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e</a:t>
            </a:r>
            <a:r>
              <a:rPr sz="1800" u="sng" spc="-10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u="sng" spc="-1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delle</a:t>
            </a:r>
            <a:r>
              <a:rPr sz="1800" spc="-75" dirty="0">
                <a:latin typeface="Georgia"/>
                <a:cs typeface="Georgia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partecipazioni</a:t>
            </a:r>
            <a:r>
              <a:rPr sz="1800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societarie</a:t>
            </a:r>
            <a:r>
              <a:rPr sz="1800" spc="-8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in</a:t>
            </a:r>
            <a:r>
              <a:rPr sz="1800" spc="-85" dirty="0">
                <a:latin typeface="Georgia"/>
                <a:cs typeface="Georgia"/>
              </a:rPr>
              <a:t> </a:t>
            </a:r>
            <a:r>
              <a:rPr sz="1800" spc="-15" dirty="0">
                <a:latin typeface="Georgia"/>
                <a:cs typeface="Georgia"/>
              </a:rPr>
              <a:t>favore</a:t>
            </a:r>
            <a:r>
              <a:rPr sz="1800" spc="-85" dirty="0">
                <a:latin typeface="Georgia"/>
                <a:cs typeface="Georgia"/>
              </a:rPr>
              <a:t> </a:t>
            </a:r>
            <a:r>
              <a:rPr sz="1800" spc="-5" dirty="0">
                <a:latin typeface="Georgia"/>
                <a:cs typeface="Georgia"/>
              </a:rPr>
              <a:t>del</a:t>
            </a:r>
            <a:r>
              <a:rPr sz="1800" spc="-90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discendente</a:t>
            </a:r>
            <a:r>
              <a:rPr sz="1800" spc="-80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beneficiario,</a:t>
            </a:r>
            <a:r>
              <a:rPr sz="1800" spc="-50" dirty="0">
                <a:latin typeface="Georgia"/>
                <a:cs typeface="Georgia"/>
              </a:rPr>
              <a:t> </a:t>
            </a:r>
            <a:r>
              <a:rPr sz="1800" u="sng" spc="-1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non</a:t>
            </a:r>
            <a:r>
              <a:rPr sz="1800" u="sng" spc="-8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u="sng" spc="-1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anche</a:t>
            </a:r>
            <a:r>
              <a:rPr sz="1800" u="sng" spc="-8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alle</a:t>
            </a:r>
            <a:r>
              <a:rPr sz="1800" spc="-70" dirty="0">
                <a:latin typeface="Georgia"/>
                <a:cs typeface="Georgia"/>
              </a:rPr>
              <a:t> </a:t>
            </a:r>
            <a:r>
              <a:rPr sz="1800" u="sng" spc="-1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liquidazioni</a:t>
            </a:r>
            <a:r>
              <a:rPr sz="1800" u="sng" spc="-7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in</a:t>
            </a:r>
            <a:r>
              <a:rPr sz="1800" u="sng" spc="-8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favore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u="sng" spc="-1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degli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altri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legittimari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spc="-15" dirty="0">
                <a:latin typeface="Georgia"/>
                <a:cs typeface="Georgia"/>
              </a:rPr>
              <a:t>operate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spc="-15" dirty="0">
                <a:latin typeface="Georgia"/>
                <a:cs typeface="Georgia"/>
              </a:rPr>
              <a:t>da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spc="-15" dirty="0">
                <a:latin typeface="Georgia"/>
                <a:cs typeface="Georgia"/>
              </a:rPr>
              <a:t>quest’ultimo.</a:t>
            </a:r>
            <a:endParaRPr sz="1800" dirty="0">
              <a:latin typeface="Georgia"/>
              <a:cs typeface="Georgia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1D07F8F2-B283-07FB-2F58-BC5469017F5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46</a:t>
            </a:fld>
            <a:endParaRPr lang="it-IT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22172" y="283210"/>
            <a:ext cx="7738745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PARTECIPAZIONE</a:t>
            </a:r>
            <a:r>
              <a:rPr spc="-105" dirty="0"/>
              <a:t> </a:t>
            </a:r>
            <a:r>
              <a:rPr lang="it-IT" spc="-105" dirty="0"/>
              <a:t>«FORMALE» </a:t>
            </a:r>
            <a:br>
              <a:rPr lang="it-IT" spc="-105" dirty="0"/>
            </a:br>
            <a:r>
              <a:rPr dirty="0"/>
              <a:t>DEI </a:t>
            </a:r>
            <a:r>
              <a:rPr spc="-10" dirty="0"/>
              <a:t>LEGITTIMARI</a:t>
            </a:r>
            <a:r>
              <a:rPr spc="-80" dirty="0"/>
              <a:t> </a:t>
            </a:r>
            <a:r>
              <a:rPr dirty="0"/>
              <a:t>NON</a:t>
            </a:r>
            <a:r>
              <a:rPr spc="-15" dirty="0"/>
              <a:t> </a:t>
            </a:r>
            <a:r>
              <a:rPr spc="-10" dirty="0"/>
              <a:t>ASSEGNATARI: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71017" y="970420"/>
            <a:ext cx="8128000" cy="477887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4365" algn="ctr">
              <a:lnSpc>
                <a:spcPct val="100000"/>
              </a:lnSpc>
              <a:spcBef>
                <a:spcPts val="105"/>
              </a:spcBef>
            </a:pPr>
            <a:r>
              <a:rPr sz="2200" dirty="0">
                <a:solidFill>
                  <a:srgbClr val="FF0000"/>
                </a:solidFill>
                <a:latin typeface="Georgia"/>
                <a:cs typeface="Georgia"/>
              </a:rPr>
              <a:t>3</a:t>
            </a:r>
            <a:r>
              <a:rPr sz="2200" spc="-2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200" spc="-20" dirty="0">
                <a:solidFill>
                  <a:srgbClr val="FF0000"/>
                </a:solidFill>
                <a:latin typeface="Georgia"/>
                <a:cs typeface="Georgia"/>
              </a:rPr>
              <a:t>tesi</a:t>
            </a:r>
            <a:endParaRPr sz="2200" dirty="0">
              <a:latin typeface="Georgia"/>
              <a:cs typeface="Georgia"/>
            </a:endParaRPr>
          </a:p>
          <a:p>
            <a:pPr marL="527685" indent="-514984">
              <a:lnSpc>
                <a:spcPct val="100000"/>
              </a:lnSpc>
              <a:spcBef>
                <a:spcPts val="1990"/>
              </a:spcBef>
              <a:buClr>
                <a:srgbClr val="D16147"/>
              </a:buClr>
              <a:buSzPct val="85416"/>
              <a:buAutoNum type="romanLcPeriod"/>
              <a:tabLst>
                <a:tab pos="527685" algn="l"/>
              </a:tabLst>
            </a:pPr>
            <a:r>
              <a:rPr sz="2400" dirty="0">
                <a:latin typeface="Georgia"/>
                <a:cs typeface="Georgia"/>
              </a:rPr>
              <a:t>Necessaria</a:t>
            </a:r>
            <a:r>
              <a:rPr sz="2400" spc="-1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a</a:t>
            </a:r>
            <a:r>
              <a:rPr sz="2400" spc="-8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pena</a:t>
            </a:r>
            <a:r>
              <a:rPr sz="2400" spc="-5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di</a:t>
            </a:r>
            <a:r>
              <a:rPr sz="2400" spc="-100" dirty="0">
                <a:latin typeface="Georgia"/>
                <a:cs typeface="Georgia"/>
              </a:rPr>
              <a:t> </a:t>
            </a:r>
            <a:r>
              <a:rPr sz="24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nullità</a:t>
            </a:r>
            <a:endParaRPr sz="2400" dirty="0">
              <a:latin typeface="Georgia"/>
              <a:cs typeface="Georgia"/>
            </a:endParaRPr>
          </a:p>
          <a:p>
            <a:pPr marL="527685" indent="-514984">
              <a:lnSpc>
                <a:spcPct val="100000"/>
              </a:lnSpc>
              <a:spcBef>
                <a:spcPts val="2014"/>
              </a:spcBef>
              <a:buClr>
                <a:srgbClr val="D16147"/>
              </a:buClr>
              <a:buSzPct val="85416"/>
              <a:buAutoNum type="romanLcPeriod"/>
              <a:tabLst>
                <a:tab pos="527685" algn="l"/>
              </a:tabLst>
            </a:pPr>
            <a:r>
              <a:rPr sz="2400" dirty="0">
                <a:latin typeface="Georgia"/>
                <a:cs typeface="Georgia"/>
              </a:rPr>
              <a:t>Necessaria</a:t>
            </a:r>
            <a:r>
              <a:rPr sz="2400" spc="-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a</a:t>
            </a:r>
            <a:r>
              <a:rPr sz="2400" spc="-105" dirty="0">
                <a:latin typeface="Georgia"/>
                <a:cs typeface="Georgia"/>
              </a:rPr>
              <a:t> </a:t>
            </a:r>
            <a:r>
              <a:rPr sz="2400" dirty="0" err="1">
                <a:latin typeface="Georgia"/>
                <a:cs typeface="Georgia"/>
              </a:rPr>
              <a:t>pena</a:t>
            </a:r>
            <a:r>
              <a:rPr sz="2400" spc="-5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di</a:t>
            </a:r>
            <a:r>
              <a:rPr sz="2400" spc="-75" dirty="0">
                <a:latin typeface="Georgia"/>
                <a:cs typeface="Georgia"/>
              </a:rPr>
              <a:t> </a:t>
            </a:r>
            <a:r>
              <a:rPr sz="2400" u="sng" spc="-10" dirty="0" err="1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inopponibilità</a:t>
            </a:r>
            <a:r>
              <a:rPr sz="2400" spc="-10" dirty="0">
                <a:latin typeface="Georgia"/>
                <a:cs typeface="Georgia"/>
              </a:rPr>
              <a:t>:</a:t>
            </a:r>
            <a:endParaRPr sz="2400" dirty="0">
              <a:latin typeface="Georgia"/>
              <a:cs typeface="Georgia"/>
            </a:endParaRPr>
          </a:p>
          <a:p>
            <a:pPr marL="743585" marR="45720" lvl="1" indent="-457200">
              <a:lnSpc>
                <a:spcPct val="150100"/>
              </a:lnSpc>
              <a:spcBef>
                <a:spcPts val="580"/>
              </a:spcBef>
              <a:buClr>
                <a:srgbClr val="CCB400"/>
              </a:buClr>
              <a:buSzPct val="68750"/>
              <a:buAutoNum type="alphaLcParenR"/>
              <a:tabLst>
                <a:tab pos="743585" algn="l"/>
                <a:tab pos="1296035" algn="l"/>
                <a:tab pos="2268220" algn="l"/>
                <a:tab pos="4469765" algn="l"/>
                <a:tab pos="5024755" algn="l"/>
                <a:tab pos="6113145" algn="l"/>
                <a:tab pos="6668134" algn="l"/>
              </a:tabLst>
            </a:pPr>
            <a:r>
              <a:rPr sz="2400" spc="-25" dirty="0">
                <a:latin typeface="Georgia"/>
                <a:cs typeface="Georgia"/>
              </a:rPr>
              <a:t>del</a:t>
            </a:r>
            <a:r>
              <a:rPr sz="2400" dirty="0">
                <a:latin typeface="Georgia"/>
                <a:cs typeface="Georgia"/>
              </a:rPr>
              <a:t>	</a:t>
            </a:r>
            <a:r>
              <a:rPr sz="24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valore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	</a:t>
            </a:r>
            <a:r>
              <a:rPr sz="24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«cristallizzato</a:t>
            </a:r>
            <a:r>
              <a:rPr sz="2400" spc="-10" dirty="0">
                <a:latin typeface="Georgia"/>
                <a:cs typeface="Georgia"/>
              </a:rPr>
              <a:t>»</a:t>
            </a:r>
            <a:r>
              <a:rPr sz="2400" dirty="0">
                <a:latin typeface="Georgia"/>
                <a:cs typeface="Georgia"/>
              </a:rPr>
              <a:t>	</a:t>
            </a:r>
            <a:r>
              <a:rPr sz="2400" spc="-25" dirty="0">
                <a:latin typeface="Georgia"/>
                <a:cs typeface="Georgia"/>
              </a:rPr>
              <a:t>del</a:t>
            </a:r>
            <a:r>
              <a:rPr sz="2400" dirty="0">
                <a:latin typeface="Georgia"/>
                <a:cs typeface="Georgia"/>
              </a:rPr>
              <a:t>	</a:t>
            </a:r>
            <a:r>
              <a:rPr sz="2400" spc="-10" dirty="0">
                <a:latin typeface="Georgia"/>
                <a:cs typeface="Georgia"/>
              </a:rPr>
              <a:t>credito</a:t>
            </a:r>
            <a:r>
              <a:rPr sz="2400" dirty="0">
                <a:latin typeface="Georgia"/>
                <a:cs typeface="Georgia"/>
              </a:rPr>
              <a:t>	</a:t>
            </a:r>
            <a:r>
              <a:rPr sz="2400" spc="-25" dirty="0">
                <a:latin typeface="Georgia"/>
                <a:cs typeface="Georgia"/>
              </a:rPr>
              <a:t>dei</a:t>
            </a:r>
            <a:r>
              <a:rPr sz="2400" dirty="0">
                <a:latin typeface="Georgia"/>
                <a:cs typeface="Georgia"/>
              </a:rPr>
              <a:t>	</a:t>
            </a:r>
            <a:r>
              <a:rPr sz="2400" spc="-10" dirty="0">
                <a:latin typeface="Georgia"/>
                <a:cs typeface="Georgia"/>
              </a:rPr>
              <a:t>legittimari </a:t>
            </a:r>
            <a:r>
              <a:rPr sz="2400" dirty="0">
                <a:latin typeface="Georgia"/>
                <a:cs typeface="Georgia"/>
              </a:rPr>
              <a:t>non</a:t>
            </a:r>
            <a:r>
              <a:rPr sz="2400" spc="-11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assegnatari</a:t>
            </a:r>
            <a:r>
              <a:rPr sz="2400" spc="-40" dirty="0">
                <a:latin typeface="Georgia"/>
                <a:cs typeface="Georgia"/>
              </a:rPr>
              <a:t> </a:t>
            </a:r>
            <a:r>
              <a:rPr sz="2400" spc="-25" dirty="0">
                <a:solidFill>
                  <a:srgbClr val="FF0000"/>
                </a:solidFill>
                <a:latin typeface="Georgia"/>
                <a:cs typeface="Georgia"/>
              </a:rPr>
              <a:t>e/o</a:t>
            </a:r>
            <a:endParaRPr sz="2400" dirty="0">
              <a:latin typeface="Georgia"/>
              <a:cs typeface="Georgia"/>
            </a:endParaRPr>
          </a:p>
          <a:p>
            <a:pPr marL="743585" lvl="1" indent="-456565">
              <a:lnSpc>
                <a:spcPct val="100000"/>
              </a:lnSpc>
              <a:spcBef>
                <a:spcPts val="2014"/>
              </a:spcBef>
              <a:buClr>
                <a:srgbClr val="CCB400"/>
              </a:buClr>
              <a:buSzPct val="68750"/>
              <a:buAutoNum type="alphaLcParenR"/>
              <a:tabLst>
                <a:tab pos="743585" algn="l"/>
                <a:tab pos="4667885" algn="l"/>
              </a:tabLst>
            </a:pPr>
            <a:r>
              <a:rPr sz="2400" dirty="0">
                <a:latin typeface="Georgia"/>
                <a:cs typeface="Georgia"/>
              </a:rPr>
              <a:t>dell’</a:t>
            </a:r>
            <a:r>
              <a:rPr sz="2400" spc="-70" dirty="0">
                <a:latin typeface="Georgia"/>
                <a:cs typeface="Georgia"/>
              </a:rPr>
              <a:t>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esenzione</a:t>
            </a:r>
            <a:r>
              <a:rPr sz="2400" u="sng" spc="-4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da</a:t>
            </a:r>
            <a:r>
              <a:rPr sz="2400" u="sng" spc="-9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collazione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	e</a:t>
            </a:r>
            <a:r>
              <a:rPr sz="2400" u="sng" spc="-5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spc="-10" dirty="0" err="1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riduzione</a:t>
            </a:r>
            <a:endParaRPr lang="it-IT" sz="2400" u="sng" spc="-10" dirty="0">
              <a:uFill>
                <a:solidFill>
                  <a:srgbClr val="000000"/>
                </a:solidFill>
              </a:uFill>
              <a:latin typeface="Georgia"/>
              <a:cs typeface="Georgia"/>
            </a:endParaRPr>
          </a:p>
          <a:p>
            <a:pPr marL="514350" lvl="1" indent="-514350">
              <a:lnSpc>
                <a:spcPct val="100000"/>
              </a:lnSpc>
              <a:spcBef>
                <a:spcPts val="2014"/>
              </a:spcBef>
              <a:buClr>
                <a:srgbClr val="CCB400"/>
              </a:buClr>
              <a:buSzPct val="68750"/>
              <a:buFont typeface="+mj-lt"/>
              <a:buAutoNum type="romanLcPeriod" startAt="3"/>
              <a:tabLst>
                <a:tab pos="743585" algn="l"/>
                <a:tab pos="4667885" algn="l"/>
              </a:tabLst>
            </a:pP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Non</a:t>
            </a:r>
            <a:r>
              <a:rPr sz="2400" u="sng" spc="-9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necessaria</a:t>
            </a:r>
            <a:r>
              <a:rPr sz="2400" spc="-10" dirty="0">
                <a:latin typeface="Georgia"/>
                <a:cs typeface="Georgia"/>
              </a:rPr>
              <a:t>,</a:t>
            </a:r>
            <a:r>
              <a:rPr sz="2400" spc="-7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con</a:t>
            </a:r>
            <a:r>
              <a:rPr sz="2400" spc="-9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le</a:t>
            </a:r>
            <a:r>
              <a:rPr sz="2400" spc="-100" dirty="0">
                <a:latin typeface="Georgia"/>
                <a:cs typeface="Georgia"/>
              </a:rPr>
              <a:t> </a:t>
            </a:r>
            <a:r>
              <a:rPr sz="2400" spc="-10" dirty="0" err="1">
                <a:latin typeface="Georgia"/>
                <a:cs typeface="Georgia"/>
              </a:rPr>
              <a:t>conseguenze</a:t>
            </a:r>
            <a:r>
              <a:rPr sz="2400" spc="-75" dirty="0">
                <a:latin typeface="Georgia"/>
                <a:cs typeface="Georgia"/>
              </a:rPr>
              <a:t> </a:t>
            </a:r>
            <a:r>
              <a:rPr sz="2400" dirty="0" err="1">
                <a:latin typeface="Georgia"/>
                <a:cs typeface="Georgia"/>
              </a:rPr>
              <a:t>previste</a:t>
            </a:r>
            <a:r>
              <a:rPr sz="2400" spc="-95" dirty="0">
                <a:latin typeface="Georgia"/>
                <a:cs typeface="Georgia"/>
              </a:rPr>
              <a:t> </a:t>
            </a:r>
            <a:r>
              <a:rPr sz="2400" dirty="0" err="1">
                <a:latin typeface="Georgia"/>
                <a:cs typeface="Georgia"/>
              </a:rPr>
              <a:t>dall’art</a:t>
            </a:r>
            <a:r>
              <a:rPr sz="2400" dirty="0">
                <a:latin typeface="Georgia"/>
                <a:cs typeface="Georgia"/>
              </a:rPr>
              <a:t>.</a:t>
            </a:r>
            <a:r>
              <a:rPr sz="2400" spc="105" dirty="0">
                <a:latin typeface="Georgia"/>
                <a:cs typeface="Georgia"/>
              </a:rPr>
              <a:t> </a:t>
            </a:r>
            <a:r>
              <a:rPr sz="2400" spc="-25" dirty="0">
                <a:latin typeface="Georgia"/>
                <a:cs typeface="Georgia"/>
              </a:rPr>
              <a:t>768 </a:t>
            </a:r>
            <a:r>
              <a:rPr sz="2400" i="1" dirty="0">
                <a:latin typeface="Georgia"/>
                <a:cs typeface="Georgia"/>
              </a:rPr>
              <a:t>sexies;</a:t>
            </a:r>
            <a:r>
              <a:rPr sz="2400" i="1" spc="225" dirty="0">
                <a:latin typeface="Georgia"/>
                <a:cs typeface="Georgia"/>
              </a:rPr>
              <a:t> </a:t>
            </a:r>
            <a:r>
              <a:rPr sz="2400" i="1" dirty="0" err="1">
                <a:latin typeface="Georgia"/>
                <a:cs typeface="Georgia"/>
              </a:rPr>
              <a:t>oltre</a:t>
            </a:r>
            <a:r>
              <a:rPr sz="2400" i="1" spc="235" dirty="0">
                <a:latin typeface="Georgia"/>
                <a:cs typeface="Georgia"/>
              </a:rPr>
              <a:t> </a:t>
            </a:r>
            <a:r>
              <a:rPr sz="2400" i="1" dirty="0" err="1">
                <a:latin typeface="Georgia"/>
                <a:cs typeface="Georgia"/>
              </a:rPr>
              <a:t>all’inopponibilità</a:t>
            </a:r>
            <a:r>
              <a:rPr sz="2400" i="1" spc="240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del</a:t>
            </a:r>
            <a:r>
              <a:rPr sz="2400" i="1" spc="240" dirty="0">
                <a:latin typeface="Georgia"/>
                <a:cs typeface="Georgia"/>
              </a:rPr>
              <a:t> </a:t>
            </a:r>
            <a:r>
              <a:rPr sz="2400" i="1" dirty="0" err="1">
                <a:latin typeface="Georgia"/>
                <a:cs typeface="Georgia"/>
              </a:rPr>
              <a:t>valore</a:t>
            </a:r>
            <a:r>
              <a:rPr sz="2400" i="1" spc="229" dirty="0">
                <a:latin typeface="Georgia"/>
                <a:cs typeface="Georgia"/>
              </a:rPr>
              <a:t> </a:t>
            </a:r>
            <a:r>
              <a:rPr sz="2400" i="1" spc="-10" dirty="0" err="1">
                <a:latin typeface="Georgia"/>
                <a:cs typeface="Georgia"/>
              </a:rPr>
              <a:t>cristallizzato</a:t>
            </a:r>
            <a:r>
              <a:rPr sz="2400" i="1" spc="-10" dirty="0">
                <a:latin typeface="Georgia"/>
                <a:cs typeface="Georgia"/>
              </a:rPr>
              <a:t>, </a:t>
            </a:r>
            <a:r>
              <a:rPr sz="2400" i="1" dirty="0">
                <a:latin typeface="Georgia"/>
                <a:cs typeface="Georgia"/>
              </a:rPr>
              <a:t>se</a:t>
            </a:r>
            <a:r>
              <a:rPr sz="2400" i="1" spc="-45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il</a:t>
            </a:r>
            <a:r>
              <a:rPr sz="2400" i="1" spc="-25" dirty="0">
                <a:latin typeface="Georgia"/>
                <a:cs typeface="Georgia"/>
              </a:rPr>
              <a:t> </a:t>
            </a:r>
            <a:r>
              <a:rPr sz="2400" i="1" dirty="0" err="1">
                <a:latin typeface="Georgia"/>
                <a:cs typeface="Georgia"/>
              </a:rPr>
              <a:t>coerede</a:t>
            </a:r>
            <a:r>
              <a:rPr sz="2400" i="1" spc="-45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non</a:t>
            </a:r>
            <a:r>
              <a:rPr sz="2400" i="1" spc="-35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è</a:t>
            </a:r>
            <a:r>
              <a:rPr sz="2400" i="1" spc="-30" dirty="0">
                <a:latin typeface="Georgia"/>
                <a:cs typeface="Georgia"/>
              </a:rPr>
              <a:t> </a:t>
            </a:r>
            <a:r>
              <a:rPr sz="2400" i="1" dirty="0" err="1">
                <a:latin typeface="Georgia"/>
                <a:cs typeface="Georgia"/>
              </a:rPr>
              <a:t>stato</a:t>
            </a:r>
            <a:r>
              <a:rPr sz="2400" i="1" spc="-30" dirty="0">
                <a:latin typeface="Georgia"/>
                <a:cs typeface="Georgia"/>
              </a:rPr>
              <a:t> </a:t>
            </a:r>
            <a:r>
              <a:rPr sz="2400" i="1" spc="-10" dirty="0" err="1">
                <a:latin typeface="Georgia"/>
                <a:cs typeface="Georgia"/>
              </a:rPr>
              <a:t>avvisato</a:t>
            </a:r>
            <a:endParaRPr sz="2400" i="1" dirty="0">
              <a:latin typeface="Georgia"/>
              <a:cs typeface="Georgia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BA0CFF4-1852-24C5-8149-4E759ADC1F7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47</a:t>
            </a:fld>
            <a:endParaRPr lang="it-IT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11932" y="374649"/>
            <a:ext cx="4704715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spc="-10" dirty="0">
                <a:latin typeface="Georgia"/>
                <a:cs typeface="Georgia"/>
              </a:rPr>
              <a:t>ESCLUSIONE</a:t>
            </a:r>
            <a:r>
              <a:rPr b="1" spc="-135" dirty="0">
                <a:latin typeface="Georgia"/>
                <a:cs typeface="Georgia"/>
              </a:rPr>
              <a:t> </a:t>
            </a:r>
            <a:r>
              <a:rPr b="1" dirty="0">
                <a:latin typeface="Georgia"/>
                <a:cs typeface="Georgia"/>
              </a:rPr>
              <a:t>DELLA</a:t>
            </a:r>
            <a:r>
              <a:rPr b="1" spc="-35" dirty="0">
                <a:latin typeface="Georgia"/>
                <a:cs typeface="Georgia"/>
              </a:rPr>
              <a:t> </a:t>
            </a:r>
            <a:r>
              <a:rPr b="1" spc="-10" dirty="0">
                <a:latin typeface="Georgia"/>
                <a:cs typeface="Georgia"/>
              </a:rPr>
              <a:t>NULLITA’: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0900" y="520750"/>
            <a:ext cx="8164195" cy="5565050"/>
          </a:xfrm>
          <a:prstGeom prst="rect">
            <a:avLst/>
          </a:prstGeom>
        </p:spPr>
        <p:txBody>
          <a:bodyPr vert="horz" wrap="square" lIns="0" tIns="203200" rIns="0" bIns="0" rtlCol="0">
            <a:spAutoFit/>
          </a:bodyPr>
          <a:lstStyle/>
          <a:p>
            <a:pPr marL="665480" algn="ctr">
              <a:lnSpc>
                <a:spcPct val="100000"/>
              </a:lnSpc>
              <a:spcBef>
                <a:spcPts val="1600"/>
              </a:spcBef>
            </a:pPr>
            <a:r>
              <a:rPr sz="2200" b="1" spc="-10" dirty="0">
                <a:solidFill>
                  <a:srgbClr val="FF0000"/>
                </a:solidFill>
                <a:latin typeface="Georgia"/>
                <a:cs typeface="Georgia"/>
              </a:rPr>
              <a:t>premessa</a:t>
            </a:r>
            <a:endParaRPr sz="2200" dirty="0">
              <a:latin typeface="Georgia"/>
              <a:cs typeface="Georgia"/>
            </a:endParaRPr>
          </a:p>
          <a:p>
            <a:pPr marL="12700" marR="5080" algn="just">
              <a:lnSpc>
                <a:spcPct val="150100"/>
              </a:lnSpc>
              <a:spcBef>
                <a:spcPts val="180"/>
              </a:spcBef>
            </a:pPr>
            <a:r>
              <a:rPr sz="2400" dirty="0">
                <a:latin typeface="Georgia"/>
                <a:cs typeface="Georgia"/>
              </a:rPr>
              <a:t>Se,</a:t>
            </a:r>
            <a:r>
              <a:rPr sz="2400" spc="-10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come</a:t>
            </a:r>
            <a:r>
              <a:rPr sz="2400" spc="-10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capita</a:t>
            </a:r>
            <a:r>
              <a:rPr sz="2400" spc="-10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spesso</a:t>
            </a:r>
            <a:r>
              <a:rPr sz="2400" spc="-7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nella</a:t>
            </a:r>
            <a:r>
              <a:rPr sz="2400" spc="-11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realtà,</a:t>
            </a:r>
            <a:r>
              <a:rPr sz="2400" spc="-9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si</a:t>
            </a:r>
            <a:r>
              <a:rPr sz="2400" spc="-110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riconosce</a:t>
            </a:r>
            <a:r>
              <a:rPr sz="2400" spc="-10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anche</a:t>
            </a:r>
            <a:r>
              <a:rPr sz="2400" spc="-10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ad</a:t>
            </a:r>
            <a:r>
              <a:rPr sz="2400" spc="-110" dirty="0">
                <a:latin typeface="Georgia"/>
                <a:cs typeface="Georgia"/>
              </a:rPr>
              <a:t> </a:t>
            </a:r>
            <a:r>
              <a:rPr sz="2400" spc="-25" dirty="0">
                <a:latin typeface="Georgia"/>
                <a:cs typeface="Georgia"/>
              </a:rPr>
              <a:t>uno </a:t>
            </a:r>
            <a:r>
              <a:rPr sz="2400" dirty="0">
                <a:latin typeface="Georgia"/>
                <a:cs typeface="Georgia"/>
              </a:rPr>
              <a:t>solo</a:t>
            </a:r>
            <a:r>
              <a:rPr sz="2400" spc="60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dei</a:t>
            </a:r>
            <a:r>
              <a:rPr sz="2400" spc="59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legittimari</a:t>
            </a:r>
            <a:r>
              <a:rPr sz="2400" spc="2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“potenziali”</a:t>
            </a:r>
            <a:r>
              <a:rPr sz="2400" spc="1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un</a:t>
            </a:r>
            <a:r>
              <a:rPr sz="2400" spc="59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sostanziale</a:t>
            </a:r>
            <a:r>
              <a:rPr sz="2400" spc="1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“diritto</a:t>
            </a:r>
            <a:r>
              <a:rPr sz="2400" spc="15" dirty="0">
                <a:latin typeface="Georgia"/>
                <a:cs typeface="Georgia"/>
              </a:rPr>
              <a:t>  </a:t>
            </a:r>
            <a:r>
              <a:rPr sz="2400" spc="-25" dirty="0">
                <a:latin typeface="Georgia"/>
                <a:cs typeface="Georgia"/>
              </a:rPr>
              <a:t>di </a:t>
            </a:r>
            <a:r>
              <a:rPr sz="2400" dirty="0">
                <a:latin typeface="Georgia"/>
                <a:cs typeface="Georgia"/>
              </a:rPr>
              <a:t>veto</a:t>
            </a:r>
            <a:r>
              <a:rPr lang="it-IT" sz="2400" dirty="0">
                <a:latin typeface="Georgia"/>
                <a:cs typeface="Georgia"/>
              </a:rPr>
              <a:t> o di ricatto»,</a:t>
            </a:r>
            <a:r>
              <a:rPr sz="2400" spc="140" dirty="0">
                <a:latin typeface="Georgia"/>
                <a:cs typeface="Georgia"/>
              </a:rPr>
              <a:t>  </a:t>
            </a:r>
            <a:r>
              <a:rPr sz="2400" dirty="0">
                <a:highlight>
                  <a:srgbClr val="FFFF00"/>
                </a:highlight>
                <a:latin typeface="Georgia"/>
                <a:cs typeface="Georgia"/>
              </a:rPr>
              <a:t>si</a:t>
            </a:r>
            <a:r>
              <a:rPr sz="2400" spc="140" dirty="0">
                <a:highlight>
                  <a:srgbClr val="FFFF00"/>
                </a:highlight>
                <a:latin typeface="Georgia"/>
                <a:cs typeface="Georgia"/>
              </a:rPr>
              <a:t>  </a:t>
            </a:r>
            <a:r>
              <a:rPr sz="2400" dirty="0">
                <a:highlight>
                  <a:srgbClr val="FFFF00"/>
                </a:highlight>
                <a:latin typeface="Georgia"/>
                <a:cs typeface="Georgia"/>
              </a:rPr>
              <a:t>consente</a:t>
            </a:r>
            <a:r>
              <a:rPr sz="2400" spc="135" dirty="0">
                <a:highlight>
                  <a:srgbClr val="FFFF00"/>
                </a:highlight>
                <a:latin typeface="Georgia"/>
                <a:cs typeface="Georgia"/>
              </a:rPr>
              <a:t>  </a:t>
            </a:r>
            <a:r>
              <a:rPr sz="2400" dirty="0">
                <a:highlight>
                  <a:srgbClr val="FFFF00"/>
                </a:highlight>
                <a:latin typeface="Georgia"/>
                <a:cs typeface="Georgia"/>
              </a:rPr>
              <a:t>al</a:t>
            </a:r>
            <a:r>
              <a:rPr sz="2400" spc="160" dirty="0">
                <a:highlight>
                  <a:srgbClr val="FFFF00"/>
                </a:highlight>
                <a:latin typeface="Georgia"/>
                <a:cs typeface="Georgia"/>
              </a:rPr>
              <a:t>  </a:t>
            </a:r>
            <a:r>
              <a:rPr sz="2400" dirty="0">
                <a:highlight>
                  <a:srgbClr val="FFFF00"/>
                </a:highlight>
                <a:latin typeface="Georgia"/>
                <a:cs typeface="Georgia"/>
              </a:rPr>
              <a:t>singolo</a:t>
            </a:r>
            <a:r>
              <a:rPr sz="2400" spc="145" dirty="0">
                <a:highlight>
                  <a:srgbClr val="FFFF00"/>
                </a:highlight>
                <a:latin typeface="Georgia"/>
                <a:cs typeface="Georgia"/>
              </a:rPr>
              <a:t>  </a:t>
            </a:r>
            <a:r>
              <a:rPr sz="2400" dirty="0">
                <a:highlight>
                  <a:srgbClr val="FFFF00"/>
                </a:highlight>
                <a:latin typeface="Georgia"/>
                <a:cs typeface="Georgia"/>
              </a:rPr>
              <a:t>individuo</a:t>
            </a:r>
            <a:r>
              <a:rPr sz="2400" spc="145" dirty="0">
                <a:highlight>
                  <a:srgbClr val="FFFF00"/>
                </a:highlight>
                <a:latin typeface="Georgia"/>
                <a:cs typeface="Georgia"/>
              </a:rPr>
              <a:t>  </a:t>
            </a:r>
            <a:r>
              <a:rPr sz="2400" dirty="0">
                <a:highlight>
                  <a:srgbClr val="FFFF00"/>
                </a:highlight>
                <a:latin typeface="Georgia"/>
                <a:cs typeface="Georgia"/>
              </a:rPr>
              <a:t>di</a:t>
            </a:r>
            <a:r>
              <a:rPr sz="2400" spc="165" dirty="0">
                <a:highlight>
                  <a:srgbClr val="FFFF00"/>
                </a:highlight>
                <a:latin typeface="Georgia"/>
                <a:cs typeface="Georgia"/>
              </a:rPr>
              <a:t>  </a:t>
            </a:r>
            <a:r>
              <a:rPr sz="2400" dirty="0">
                <a:highlight>
                  <a:srgbClr val="FFFF00"/>
                </a:highlight>
                <a:latin typeface="Georgia"/>
                <a:cs typeface="Georgia"/>
              </a:rPr>
              <a:t>ostacolare</a:t>
            </a:r>
            <a:r>
              <a:rPr sz="2400" spc="135" dirty="0"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spc="135" dirty="0">
                <a:latin typeface="Georgia"/>
                <a:cs typeface="Georgia"/>
              </a:rPr>
              <a:t> </a:t>
            </a:r>
            <a:r>
              <a:rPr sz="2400" spc="-25" dirty="0">
                <a:latin typeface="Georgia"/>
                <a:cs typeface="Georgia"/>
              </a:rPr>
              <a:t>un </a:t>
            </a:r>
            <a:r>
              <a:rPr sz="2400" dirty="0">
                <a:highlight>
                  <a:srgbClr val="FFFF00"/>
                </a:highlight>
                <a:latin typeface="Georgia"/>
                <a:cs typeface="Georgia"/>
              </a:rPr>
              <a:t>ordinato,</a:t>
            </a:r>
            <a:r>
              <a:rPr sz="2400" spc="-70" dirty="0"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dirty="0">
                <a:highlight>
                  <a:srgbClr val="FFFF00"/>
                </a:highlight>
                <a:latin typeface="Georgia"/>
                <a:cs typeface="Georgia"/>
              </a:rPr>
              <a:t>efficace,</a:t>
            </a:r>
            <a:r>
              <a:rPr sz="2400" spc="-70" dirty="0"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dirty="0">
                <a:highlight>
                  <a:srgbClr val="FFFF00"/>
                </a:highlight>
                <a:latin typeface="Georgia"/>
                <a:cs typeface="Georgia"/>
              </a:rPr>
              <a:t>stabile</a:t>
            </a:r>
            <a:r>
              <a:rPr sz="2400" spc="-85" dirty="0"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dirty="0">
                <a:highlight>
                  <a:srgbClr val="FFFF00"/>
                </a:highlight>
                <a:latin typeface="Georgia"/>
                <a:cs typeface="Georgia"/>
              </a:rPr>
              <a:t>e</a:t>
            </a:r>
            <a:r>
              <a:rPr sz="2400" spc="-80" dirty="0"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dirty="0">
                <a:highlight>
                  <a:srgbClr val="FFFF00"/>
                </a:highlight>
                <a:latin typeface="Georgia"/>
                <a:cs typeface="Georgia"/>
              </a:rPr>
              <a:t>pacifico</a:t>
            </a:r>
            <a:r>
              <a:rPr sz="2400" spc="-65" dirty="0"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dirty="0">
                <a:highlight>
                  <a:srgbClr val="FFFF00"/>
                </a:highlight>
                <a:latin typeface="Georgia"/>
                <a:cs typeface="Georgia"/>
              </a:rPr>
              <a:t>passaggio</a:t>
            </a:r>
            <a:r>
              <a:rPr sz="2400" spc="-50" dirty="0"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spc="-10" dirty="0">
                <a:highlight>
                  <a:srgbClr val="FFFF00"/>
                </a:highlight>
                <a:latin typeface="Georgia"/>
                <a:cs typeface="Georgia"/>
              </a:rPr>
              <a:t>generazionale.</a:t>
            </a:r>
            <a:endParaRPr sz="2400" dirty="0">
              <a:highlight>
                <a:srgbClr val="FFFF00"/>
              </a:highlight>
              <a:latin typeface="Georgia"/>
              <a:cs typeface="Georgia"/>
            </a:endParaRPr>
          </a:p>
          <a:p>
            <a:pPr marL="12700" marR="15240" indent="73025" algn="just">
              <a:lnSpc>
                <a:spcPct val="149500"/>
              </a:lnSpc>
              <a:spcBef>
                <a:spcPts val="570"/>
              </a:spcBef>
            </a:pPr>
            <a:r>
              <a:rPr sz="2400" dirty="0">
                <a:latin typeface="Georgia"/>
                <a:cs typeface="Georgia"/>
              </a:rPr>
              <a:t>Ciò</a:t>
            </a:r>
            <a:r>
              <a:rPr sz="2400" spc="4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è</a:t>
            </a:r>
            <a:r>
              <a:rPr sz="2400" spc="30" dirty="0">
                <a:latin typeface="Georgia"/>
                <a:cs typeface="Georgia"/>
              </a:rPr>
              <a:t> </a:t>
            </a:r>
            <a:r>
              <a:rPr sz="2400" dirty="0">
                <a:highlight>
                  <a:srgbClr val="FFFF00"/>
                </a:highlight>
                <a:latin typeface="Georgia"/>
                <a:cs typeface="Georgia"/>
              </a:rPr>
              <a:t>in</a:t>
            </a:r>
            <a:r>
              <a:rPr sz="2400" spc="35" dirty="0"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dirty="0">
                <a:highlight>
                  <a:srgbClr val="FFFF00"/>
                </a:highlight>
                <a:latin typeface="Georgia"/>
                <a:cs typeface="Georgia"/>
              </a:rPr>
              <a:t>palese</a:t>
            </a:r>
            <a:r>
              <a:rPr sz="2400" spc="30" dirty="0"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dirty="0">
                <a:highlight>
                  <a:srgbClr val="FFFF00"/>
                </a:highlight>
                <a:latin typeface="Georgia"/>
                <a:cs typeface="Georgia"/>
              </a:rPr>
              <a:t>contrasto</a:t>
            </a:r>
            <a:r>
              <a:rPr sz="2400" spc="40" dirty="0"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dirty="0">
                <a:highlight>
                  <a:srgbClr val="FFFF00"/>
                </a:highlight>
                <a:latin typeface="Georgia"/>
                <a:cs typeface="Georgia"/>
              </a:rPr>
              <a:t>con</a:t>
            </a:r>
            <a:r>
              <a:rPr sz="2400" spc="40" dirty="0"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dirty="0">
                <a:highlight>
                  <a:srgbClr val="FFFF00"/>
                </a:highlight>
                <a:latin typeface="Georgia"/>
                <a:cs typeface="Georgia"/>
              </a:rPr>
              <a:t>la</a:t>
            </a:r>
            <a:r>
              <a:rPr sz="2400" spc="35" dirty="0"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dirty="0">
                <a:highlight>
                  <a:srgbClr val="FFFF00"/>
                </a:highlight>
                <a:latin typeface="Georgia"/>
                <a:cs typeface="Georgia"/>
              </a:rPr>
              <a:t>prevalenza</a:t>
            </a:r>
            <a:r>
              <a:rPr sz="2400" spc="30" dirty="0"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dirty="0">
                <a:highlight>
                  <a:srgbClr val="FFFF00"/>
                </a:highlight>
                <a:latin typeface="Georgia"/>
                <a:cs typeface="Georgia"/>
              </a:rPr>
              <a:t>riconosciuta</a:t>
            </a:r>
            <a:r>
              <a:rPr sz="2400" spc="30" dirty="0"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spc="-20" dirty="0">
                <a:highlight>
                  <a:srgbClr val="FFFF00"/>
                </a:highlight>
                <a:latin typeface="Georgia"/>
                <a:cs typeface="Georgia"/>
              </a:rPr>
              <a:t>agli </a:t>
            </a:r>
            <a:r>
              <a:rPr sz="2400" dirty="0">
                <a:highlight>
                  <a:srgbClr val="FFFF00"/>
                </a:highlight>
                <a:latin typeface="Georgia"/>
                <a:cs typeface="Georgia"/>
              </a:rPr>
              <a:t>interessi</a:t>
            </a:r>
            <a:r>
              <a:rPr sz="2400" spc="70" dirty="0">
                <a:highlight>
                  <a:srgbClr val="FFFF00"/>
                </a:highlight>
                <a:latin typeface="Georgia"/>
                <a:cs typeface="Georgia"/>
              </a:rPr>
              <a:t>  </a:t>
            </a:r>
            <a:r>
              <a:rPr sz="2400" dirty="0">
                <a:highlight>
                  <a:srgbClr val="FFFF00"/>
                </a:highlight>
                <a:latin typeface="Georgia"/>
                <a:cs typeface="Georgia"/>
              </a:rPr>
              <a:t>generali</a:t>
            </a:r>
            <a:r>
              <a:rPr sz="2400" spc="80" dirty="0">
                <a:highlight>
                  <a:srgbClr val="FFFF00"/>
                </a:highlight>
                <a:latin typeface="Georgia"/>
                <a:cs typeface="Georgia"/>
              </a:rPr>
              <a:t>  </a:t>
            </a:r>
            <a:r>
              <a:rPr sz="2400" dirty="0" err="1">
                <a:highlight>
                  <a:srgbClr val="FFFF00"/>
                </a:highlight>
                <a:latin typeface="Georgia"/>
                <a:cs typeface="Georgia"/>
              </a:rPr>
              <a:t>perseguiti</a:t>
            </a:r>
            <a:r>
              <a:rPr sz="2400" spc="70" dirty="0">
                <a:highlight>
                  <a:srgbClr val="FFFF00"/>
                </a:highlight>
                <a:latin typeface="Georgia"/>
                <a:cs typeface="Georgia"/>
              </a:rPr>
              <a:t> </a:t>
            </a:r>
            <a:r>
              <a:rPr sz="2400" spc="70" dirty="0">
                <a:latin typeface="Georgia"/>
                <a:cs typeface="Georgia"/>
              </a:rPr>
              <a:t> </a:t>
            </a:r>
            <a:r>
              <a:rPr lang="it-IT" sz="2400" spc="70" dirty="0">
                <a:latin typeface="Georgia"/>
                <a:cs typeface="Georgia"/>
              </a:rPr>
              <a:t>dal </a:t>
            </a:r>
            <a:r>
              <a:rPr sz="2400" dirty="0" err="1">
                <a:latin typeface="Georgia"/>
                <a:cs typeface="Georgia"/>
              </a:rPr>
              <a:t>patto</a:t>
            </a:r>
            <a:r>
              <a:rPr sz="2400" spc="75" dirty="0">
                <a:latin typeface="Georgia"/>
                <a:cs typeface="Georgia"/>
              </a:rPr>
              <a:t>  </a:t>
            </a:r>
            <a:r>
              <a:rPr sz="2400" spc="-25" dirty="0">
                <a:latin typeface="Georgia"/>
                <a:cs typeface="Georgia"/>
              </a:rPr>
              <a:t>di </a:t>
            </a:r>
            <a:r>
              <a:rPr sz="2400" spc="-10" dirty="0">
                <a:latin typeface="Georgia"/>
                <a:cs typeface="Georgia"/>
              </a:rPr>
              <a:t>famiglia,</a:t>
            </a:r>
            <a:r>
              <a:rPr sz="2400" spc="-10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già</a:t>
            </a:r>
            <a:r>
              <a:rPr sz="2400" spc="-100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sopra</a:t>
            </a:r>
            <a:r>
              <a:rPr sz="2400" spc="-95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ricordati,</a:t>
            </a:r>
            <a:r>
              <a:rPr sz="2400" spc="-105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rispetto</a:t>
            </a:r>
            <a:r>
              <a:rPr sz="2400" spc="-105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agli</a:t>
            </a:r>
            <a:r>
              <a:rPr sz="2400" spc="-110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interessi</a:t>
            </a:r>
            <a:r>
              <a:rPr sz="2400" spc="-90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individuali </a:t>
            </a:r>
            <a:r>
              <a:rPr sz="2400" dirty="0">
                <a:latin typeface="Georgia"/>
                <a:cs typeface="Georgia"/>
              </a:rPr>
              <a:t>dei</a:t>
            </a:r>
            <a:r>
              <a:rPr sz="2400" spc="-50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legittimari</a:t>
            </a:r>
            <a:endParaRPr sz="2400" dirty="0">
              <a:latin typeface="Georgia"/>
              <a:cs typeface="Georgia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22E07D0-DD28-A03D-3C93-96336CCA21C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48</a:t>
            </a:fld>
            <a:endParaRPr lang="it-IT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38197" y="249681"/>
            <a:ext cx="475996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06EC0"/>
                </a:solidFill>
              </a:rPr>
              <a:t>ARGOMENTI</a:t>
            </a:r>
            <a:r>
              <a:rPr spc="-95" dirty="0">
                <a:solidFill>
                  <a:srgbClr val="006EC0"/>
                </a:solidFill>
              </a:rPr>
              <a:t> </a:t>
            </a:r>
            <a:r>
              <a:rPr spc="-10" dirty="0">
                <a:solidFill>
                  <a:srgbClr val="006EC0"/>
                </a:solidFill>
              </a:rPr>
              <a:t>CONTRO</a:t>
            </a:r>
            <a:r>
              <a:rPr spc="-100" dirty="0">
                <a:solidFill>
                  <a:srgbClr val="006EC0"/>
                </a:solidFill>
              </a:rPr>
              <a:t> </a:t>
            </a:r>
            <a:r>
              <a:rPr dirty="0">
                <a:solidFill>
                  <a:srgbClr val="006EC0"/>
                </a:solidFill>
              </a:rPr>
              <a:t>LA</a:t>
            </a:r>
            <a:r>
              <a:rPr spc="-60" dirty="0">
                <a:solidFill>
                  <a:srgbClr val="006EC0"/>
                </a:solidFill>
              </a:rPr>
              <a:t> </a:t>
            </a:r>
            <a:r>
              <a:rPr spc="-10" dirty="0">
                <a:solidFill>
                  <a:srgbClr val="006EC0"/>
                </a:solidFill>
              </a:rPr>
              <a:t>NULLITA’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87476" y="948054"/>
            <a:ext cx="8310880" cy="4197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265" indent="-456565">
              <a:lnSpc>
                <a:spcPct val="100000"/>
              </a:lnSpc>
              <a:spcBef>
                <a:spcPts val="100"/>
              </a:spcBef>
              <a:buClr>
                <a:srgbClr val="D16147"/>
              </a:buClr>
              <a:buSzPct val="85416"/>
              <a:buAutoNum type="arabicParenR"/>
              <a:tabLst>
                <a:tab pos="469265" algn="l"/>
              </a:tabLst>
            </a:pPr>
            <a:r>
              <a:rPr sz="2400" spc="-10" dirty="0">
                <a:latin typeface="Georgia"/>
                <a:cs typeface="Georgia"/>
              </a:rPr>
              <a:t>Sistematici:</a:t>
            </a:r>
            <a:r>
              <a:rPr sz="2400" spc="-8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La</a:t>
            </a:r>
            <a:r>
              <a:rPr sz="2400" spc="-9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Raccomandazione (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vedi</a:t>
            </a:r>
            <a:r>
              <a:rPr sz="2000" u="heavy" spc="-5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000" u="heavy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sopra</a:t>
            </a:r>
            <a:r>
              <a:rPr sz="2400" spc="-10" dirty="0">
                <a:latin typeface="Georgia"/>
                <a:cs typeface="Georgia"/>
              </a:rPr>
              <a:t>)</a:t>
            </a:r>
            <a:endParaRPr sz="2400" dirty="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730"/>
              </a:spcBef>
              <a:buClr>
                <a:srgbClr val="D16147"/>
              </a:buClr>
              <a:buFont typeface="Georgia"/>
              <a:buAutoNum type="arabicParenR"/>
            </a:pPr>
            <a:endParaRPr sz="2400" dirty="0">
              <a:latin typeface="Georgia"/>
              <a:cs typeface="Georgia"/>
            </a:endParaRPr>
          </a:p>
          <a:p>
            <a:pPr marL="469265" indent="-456565">
              <a:lnSpc>
                <a:spcPct val="100000"/>
              </a:lnSpc>
              <a:buClr>
                <a:srgbClr val="D16147"/>
              </a:buClr>
              <a:buSzPct val="85416"/>
              <a:buAutoNum type="arabicParenR"/>
              <a:tabLst>
                <a:tab pos="469265" algn="l"/>
              </a:tabLst>
            </a:pPr>
            <a:r>
              <a:rPr sz="2400" dirty="0">
                <a:latin typeface="Georgia"/>
                <a:cs typeface="Georgia"/>
              </a:rPr>
              <a:t>Letterali:</a:t>
            </a:r>
            <a:r>
              <a:rPr sz="2400" spc="-8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Art.</a:t>
            </a:r>
            <a:r>
              <a:rPr sz="2400" spc="-10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768</a:t>
            </a:r>
            <a:r>
              <a:rPr sz="2400" spc="-6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sexies</a:t>
            </a:r>
            <a:r>
              <a:rPr sz="2400" spc="-65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et</a:t>
            </a:r>
            <a:r>
              <a:rPr sz="2400" i="1" spc="-75" dirty="0">
                <a:latin typeface="Georgia"/>
                <a:cs typeface="Georgia"/>
              </a:rPr>
              <a:t> </a:t>
            </a:r>
            <a:r>
              <a:rPr sz="2400" i="1" spc="-25" dirty="0">
                <a:latin typeface="Georgia"/>
                <a:cs typeface="Georgia"/>
              </a:rPr>
              <a:t>al</a:t>
            </a:r>
            <a:r>
              <a:rPr sz="2400" spc="-25" dirty="0">
                <a:latin typeface="Georgia"/>
                <a:cs typeface="Georgia"/>
              </a:rPr>
              <a:t>.</a:t>
            </a:r>
            <a:endParaRPr sz="2400" dirty="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730"/>
              </a:spcBef>
              <a:buClr>
                <a:srgbClr val="D16147"/>
              </a:buClr>
              <a:buFont typeface="Georgia"/>
              <a:buAutoNum type="arabicParenR"/>
            </a:pPr>
            <a:endParaRPr sz="2400" dirty="0">
              <a:latin typeface="Georgia"/>
              <a:cs typeface="Georgia"/>
            </a:endParaRPr>
          </a:p>
          <a:p>
            <a:pPr marL="471170" indent="-458470" algn="just">
              <a:lnSpc>
                <a:spcPct val="100000"/>
              </a:lnSpc>
              <a:buClr>
                <a:srgbClr val="D16147"/>
              </a:buClr>
              <a:buSzPct val="85416"/>
              <a:buAutoNum type="arabicParenR"/>
              <a:tabLst>
                <a:tab pos="471170" algn="l"/>
              </a:tabLst>
            </a:pPr>
            <a:r>
              <a:rPr sz="2400" dirty="0">
                <a:latin typeface="Georgia"/>
                <a:cs typeface="Georgia"/>
              </a:rPr>
              <a:t>Giurisprudenziali:</a:t>
            </a:r>
            <a:r>
              <a:rPr sz="2400" spc="22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Cassazione</a:t>
            </a:r>
            <a:r>
              <a:rPr sz="2400" spc="425" dirty="0">
                <a:latin typeface="Georgia"/>
                <a:cs typeface="Georgia"/>
              </a:rPr>
              <a:t>   </a:t>
            </a:r>
            <a:r>
              <a:rPr sz="2400" dirty="0">
                <a:latin typeface="Georgia"/>
                <a:cs typeface="Georgia"/>
              </a:rPr>
              <a:t>Sez.</a:t>
            </a:r>
            <a:r>
              <a:rPr sz="2400" spc="20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Trib.</a:t>
            </a:r>
            <a:r>
              <a:rPr sz="2400" spc="18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Sentenza</a:t>
            </a:r>
            <a:r>
              <a:rPr sz="2400" spc="170" dirty="0">
                <a:latin typeface="Georgia"/>
                <a:cs typeface="Georgia"/>
              </a:rPr>
              <a:t>  </a:t>
            </a:r>
            <a:r>
              <a:rPr sz="2400" spc="-25" dirty="0">
                <a:latin typeface="Georgia"/>
                <a:cs typeface="Georgia"/>
              </a:rPr>
              <a:t>n.</a:t>
            </a:r>
            <a:endParaRPr sz="2400" dirty="0">
              <a:latin typeface="Georgia"/>
              <a:cs typeface="Georgia"/>
            </a:endParaRPr>
          </a:p>
          <a:p>
            <a:pPr marL="469900" marR="5080" algn="just">
              <a:lnSpc>
                <a:spcPct val="199700"/>
              </a:lnSpc>
              <a:spcBef>
                <a:spcPts val="40"/>
              </a:spcBef>
            </a:pPr>
            <a:r>
              <a:rPr sz="2400" dirty="0">
                <a:latin typeface="Georgia"/>
                <a:cs typeface="Georgia"/>
              </a:rPr>
              <a:t>29506/2020,</a:t>
            </a:r>
            <a:r>
              <a:rPr sz="2400" spc="33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confermata</a:t>
            </a:r>
            <a:r>
              <a:rPr sz="2400" spc="8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dalla</a:t>
            </a:r>
            <a:r>
              <a:rPr sz="2400" spc="8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giurisprudenza</a:t>
            </a:r>
            <a:r>
              <a:rPr sz="2400" spc="105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successiva </a:t>
            </a:r>
            <a:r>
              <a:rPr sz="2400" dirty="0">
                <a:latin typeface="Georgia"/>
                <a:cs typeface="Georgia"/>
              </a:rPr>
              <a:t>sia</a:t>
            </a:r>
            <a:r>
              <a:rPr sz="2400" spc="-11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di</a:t>
            </a:r>
            <a:r>
              <a:rPr sz="2400" spc="-110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merito</a:t>
            </a:r>
            <a:r>
              <a:rPr sz="2400" spc="-9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sia</a:t>
            </a:r>
            <a:r>
              <a:rPr sz="2400" spc="-11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di</a:t>
            </a:r>
            <a:r>
              <a:rPr sz="2400" spc="-105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legittimità,</a:t>
            </a:r>
            <a:r>
              <a:rPr sz="2400" spc="-10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in</a:t>
            </a:r>
            <a:r>
              <a:rPr sz="2400" spc="-105" dirty="0">
                <a:latin typeface="Georgia"/>
                <a:cs typeface="Georgia"/>
              </a:rPr>
              <a:t> </a:t>
            </a:r>
            <a:r>
              <a:rPr sz="2400" spc="-20" dirty="0">
                <a:latin typeface="Georgia"/>
                <a:cs typeface="Georgia"/>
              </a:rPr>
              <a:t>particolare</a:t>
            </a:r>
            <a:r>
              <a:rPr sz="2400" spc="-10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da:</a:t>
            </a:r>
            <a:r>
              <a:rPr sz="2400" spc="-105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Cassazione </a:t>
            </a:r>
            <a:r>
              <a:rPr sz="2400" dirty="0">
                <a:latin typeface="Georgia"/>
                <a:cs typeface="Georgia"/>
              </a:rPr>
              <a:t>Sez.</a:t>
            </a:r>
            <a:r>
              <a:rPr sz="2400" spc="-4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Trib.</a:t>
            </a:r>
            <a:r>
              <a:rPr sz="2400" spc="-4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Ord.</a:t>
            </a:r>
            <a:r>
              <a:rPr sz="2400" spc="-4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n.</a:t>
            </a:r>
            <a:r>
              <a:rPr sz="2400" spc="-40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19561/2022</a:t>
            </a:r>
            <a:endParaRPr sz="2400" dirty="0">
              <a:latin typeface="Georgia"/>
              <a:cs typeface="Georgia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CF37906-4467-4E79-697F-C5A2350172D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49</a:t>
            </a:fld>
            <a:endParaRPr lang="it-IT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7193" rIns="0" bIns="0" rtlCol="0">
            <a:spAutoFit/>
          </a:bodyPr>
          <a:lstStyle/>
          <a:p>
            <a:pPr marL="2007235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Art.</a:t>
            </a:r>
            <a:r>
              <a:rPr sz="2400" spc="-30" dirty="0"/>
              <a:t> </a:t>
            </a:r>
            <a:r>
              <a:rPr sz="2400" dirty="0"/>
              <a:t>768</a:t>
            </a:r>
            <a:r>
              <a:rPr sz="2400" spc="-45" dirty="0"/>
              <a:t> </a:t>
            </a:r>
            <a:r>
              <a:rPr sz="2400" i="1" spc="-10" dirty="0">
                <a:latin typeface="Georgia"/>
                <a:cs typeface="Georgia"/>
              </a:rPr>
              <a:t>sexies</a:t>
            </a:r>
            <a:endParaRPr sz="2400">
              <a:latin typeface="Georgia"/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8572" y="1185494"/>
            <a:ext cx="8642350" cy="4467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299"/>
              </a:lnSpc>
              <a:spcBef>
                <a:spcPts val="100"/>
              </a:spcBef>
            </a:pPr>
            <a:r>
              <a:rPr sz="2800" dirty="0">
                <a:latin typeface="Georgia"/>
                <a:cs typeface="Georgia"/>
              </a:rPr>
              <a:t>All'apertura</a:t>
            </a:r>
            <a:r>
              <a:rPr sz="2800" spc="350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della</a:t>
            </a:r>
            <a:r>
              <a:rPr sz="2800" spc="350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successione</a:t>
            </a:r>
            <a:r>
              <a:rPr sz="2800" spc="360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dell'imprenditore,</a:t>
            </a:r>
            <a:r>
              <a:rPr sz="2800" spc="355" dirty="0">
                <a:latin typeface="Georgia"/>
                <a:cs typeface="Georgia"/>
              </a:rPr>
              <a:t>  </a:t>
            </a:r>
            <a:r>
              <a:rPr sz="2800" spc="-25" dirty="0">
                <a:latin typeface="Georgia"/>
                <a:cs typeface="Georgia"/>
              </a:rPr>
              <a:t>il </a:t>
            </a:r>
            <a:r>
              <a:rPr sz="2800" dirty="0">
                <a:latin typeface="Georgia"/>
                <a:cs typeface="Georgia"/>
              </a:rPr>
              <a:t>coniuge</a:t>
            </a:r>
            <a:r>
              <a:rPr sz="2800" spc="484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e</a:t>
            </a:r>
            <a:r>
              <a:rPr sz="2800" spc="490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gli</a:t>
            </a:r>
            <a:r>
              <a:rPr sz="2800" spc="490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altri</a:t>
            </a:r>
            <a:r>
              <a:rPr sz="2800" spc="490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legittimari</a:t>
            </a:r>
            <a:r>
              <a:rPr sz="2800" spc="509" dirty="0">
                <a:latin typeface="Georgia"/>
                <a:cs typeface="Georgia"/>
              </a:rPr>
              <a:t>  </a:t>
            </a:r>
            <a:r>
              <a:rPr sz="28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che</a:t>
            </a:r>
            <a:r>
              <a:rPr sz="2800" u="sng" spc="49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 </a:t>
            </a:r>
            <a:r>
              <a:rPr sz="28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non</a:t>
            </a:r>
            <a:r>
              <a:rPr sz="2800" u="sng" spc="484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 </a:t>
            </a:r>
            <a:r>
              <a:rPr sz="2800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abbiano</a:t>
            </a:r>
            <a:r>
              <a:rPr sz="2800" spc="-1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partecipato</a:t>
            </a:r>
            <a:r>
              <a:rPr sz="2800" u="sng" spc="-10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</a:t>
            </a:r>
            <a:r>
              <a:rPr sz="28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al</a:t>
            </a:r>
            <a:r>
              <a:rPr sz="2800" u="sng" spc="-9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</a:t>
            </a:r>
            <a:r>
              <a:rPr sz="28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contratto</a:t>
            </a:r>
            <a:r>
              <a:rPr sz="2800" spc="-7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possono</a:t>
            </a:r>
            <a:r>
              <a:rPr sz="2800" spc="-9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chiedere</a:t>
            </a:r>
            <a:r>
              <a:rPr sz="2800" spc="-7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ai</a:t>
            </a:r>
            <a:r>
              <a:rPr sz="2800" spc="105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beneficiari </a:t>
            </a:r>
            <a:r>
              <a:rPr sz="2800" dirty="0">
                <a:latin typeface="Georgia"/>
                <a:cs typeface="Georgia"/>
              </a:rPr>
              <a:t>del</a:t>
            </a:r>
            <a:r>
              <a:rPr sz="2800" spc="-3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contratto</a:t>
            </a:r>
            <a:r>
              <a:rPr sz="2800" spc="-3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stesso</a:t>
            </a:r>
            <a:r>
              <a:rPr sz="2800" spc="-3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il</a:t>
            </a:r>
            <a:r>
              <a:rPr sz="2800" spc="-15" dirty="0">
                <a:latin typeface="Georgia"/>
                <a:cs typeface="Georgia"/>
              </a:rPr>
              <a:t> </a:t>
            </a:r>
            <a:r>
              <a:rPr sz="28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pagamento</a:t>
            </a:r>
            <a:r>
              <a:rPr sz="2800" u="sng" spc="-4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</a:t>
            </a:r>
            <a:r>
              <a:rPr sz="28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della</a:t>
            </a:r>
            <a:r>
              <a:rPr sz="2800" spc="-2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somma</a:t>
            </a:r>
            <a:r>
              <a:rPr sz="2800" u="sng" spc="-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prevista </a:t>
            </a:r>
            <a:r>
              <a:rPr sz="2800" spc="-20" dirty="0">
                <a:latin typeface="Georgia"/>
                <a:cs typeface="Georgia"/>
              </a:rPr>
              <a:t>dal</a:t>
            </a:r>
            <a:r>
              <a:rPr sz="2800" spc="-150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secondo</a:t>
            </a:r>
            <a:r>
              <a:rPr sz="2800" spc="-160" dirty="0">
                <a:latin typeface="Georgia"/>
                <a:cs typeface="Georgia"/>
              </a:rPr>
              <a:t> </a:t>
            </a:r>
            <a:r>
              <a:rPr sz="2800" spc="-20" dirty="0">
                <a:latin typeface="Georgia"/>
                <a:cs typeface="Georgia"/>
              </a:rPr>
              <a:t>comma</a:t>
            </a:r>
            <a:r>
              <a:rPr sz="2800" spc="-150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dell'articolo</a:t>
            </a:r>
            <a:r>
              <a:rPr sz="2800" spc="-12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768</a:t>
            </a:r>
            <a:r>
              <a:rPr sz="2800" spc="-110" dirty="0">
                <a:latin typeface="Georgia"/>
                <a:cs typeface="Georgia"/>
              </a:rPr>
              <a:t> </a:t>
            </a:r>
            <a:r>
              <a:rPr sz="2800" i="1" spc="-10" dirty="0">
                <a:latin typeface="Georgia"/>
                <a:cs typeface="Georgia"/>
              </a:rPr>
              <a:t>quater</a:t>
            </a:r>
            <a:r>
              <a:rPr sz="2800" spc="-10" dirty="0">
                <a:latin typeface="Georgia"/>
                <a:cs typeface="Georgia"/>
              </a:rPr>
              <a:t>,</a:t>
            </a:r>
            <a:r>
              <a:rPr sz="2800" spc="-125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aumentata </a:t>
            </a:r>
            <a:r>
              <a:rPr sz="2800" dirty="0">
                <a:latin typeface="Georgia"/>
                <a:cs typeface="Georgia"/>
              </a:rPr>
              <a:t>degli</a:t>
            </a:r>
            <a:r>
              <a:rPr sz="2800" spc="-6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interessi</a:t>
            </a:r>
            <a:r>
              <a:rPr sz="2800" spc="-55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legali.</a:t>
            </a:r>
            <a:endParaRPr sz="28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1440"/>
              </a:spcBef>
            </a:pPr>
            <a:endParaRPr sz="2800">
              <a:latin typeface="Georgia"/>
              <a:cs typeface="Georgia"/>
            </a:endParaRPr>
          </a:p>
          <a:p>
            <a:pPr marL="12700" marR="12700" algn="just">
              <a:lnSpc>
                <a:spcPct val="100400"/>
              </a:lnSpc>
            </a:pPr>
            <a:r>
              <a:rPr sz="2800" dirty="0">
                <a:latin typeface="Georgia"/>
                <a:cs typeface="Georgia"/>
              </a:rPr>
              <a:t>L'inosservanza</a:t>
            </a:r>
            <a:r>
              <a:rPr sz="2800" spc="125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delle</a:t>
            </a:r>
            <a:r>
              <a:rPr sz="2800" spc="130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disposizioni</a:t>
            </a:r>
            <a:r>
              <a:rPr sz="2800" spc="120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del</a:t>
            </a:r>
            <a:r>
              <a:rPr sz="2800" spc="110" dirty="0">
                <a:latin typeface="Georgia"/>
                <a:cs typeface="Georgia"/>
              </a:rPr>
              <a:t>  </a:t>
            </a:r>
            <a:r>
              <a:rPr sz="2800" dirty="0">
                <a:latin typeface="Georgia"/>
                <a:cs typeface="Georgia"/>
              </a:rPr>
              <a:t>primo</a:t>
            </a:r>
            <a:r>
              <a:rPr sz="2800" spc="125" dirty="0">
                <a:latin typeface="Georgia"/>
                <a:cs typeface="Georgia"/>
              </a:rPr>
              <a:t>  </a:t>
            </a:r>
            <a:r>
              <a:rPr sz="2800" spc="-10" dirty="0">
                <a:latin typeface="Georgia"/>
                <a:cs typeface="Georgia"/>
              </a:rPr>
              <a:t>comma costituisce</a:t>
            </a:r>
            <a:r>
              <a:rPr sz="2800" spc="-125" dirty="0">
                <a:latin typeface="Georgia"/>
                <a:cs typeface="Georgia"/>
              </a:rPr>
              <a:t> </a:t>
            </a:r>
            <a:r>
              <a:rPr sz="2800" spc="-20" dirty="0">
                <a:latin typeface="Georgia"/>
                <a:cs typeface="Georgia"/>
              </a:rPr>
              <a:t>motivo</a:t>
            </a:r>
            <a:r>
              <a:rPr sz="2800" spc="-130" dirty="0">
                <a:latin typeface="Georgia"/>
                <a:cs typeface="Georgia"/>
              </a:rPr>
              <a:t> </a:t>
            </a:r>
            <a:r>
              <a:rPr sz="2800" spc="-50" dirty="0">
                <a:latin typeface="Georgia"/>
                <a:cs typeface="Georgia"/>
              </a:rPr>
              <a:t>di</a:t>
            </a:r>
            <a:r>
              <a:rPr sz="2800" spc="-114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impugnazione</a:t>
            </a:r>
            <a:r>
              <a:rPr sz="2800" spc="-114" dirty="0">
                <a:latin typeface="Georgia"/>
                <a:cs typeface="Georgia"/>
              </a:rPr>
              <a:t> </a:t>
            </a:r>
            <a:r>
              <a:rPr sz="2800" spc="-20" dirty="0">
                <a:latin typeface="Georgia"/>
                <a:cs typeface="Georgia"/>
              </a:rPr>
              <a:t>ai</a:t>
            </a:r>
            <a:r>
              <a:rPr sz="2800" spc="-125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sensi</a:t>
            </a:r>
            <a:r>
              <a:rPr sz="2800" spc="-130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dell'articolo </a:t>
            </a:r>
            <a:r>
              <a:rPr sz="2800" dirty="0">
                <a:solidFill>
                  <a:srgbClr val="FF0000"/>
                </a:solidFill>
                <a:latin typeface="Georgia"/>
                <a:cs typeface="Georgia"/>
              </a:rPr>
              <a:t>768</a:t>
            </a:r>
            <a:r>
              <a:rPr sz="2800" spc="-1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i="1" spc="-10" dirty="0">
                <a:solidFill>
                  <a:srgbClr val="FF0000"/>
                </a:solidFill>
                <a:latin typeface="Georgia"/>
                <a:cs typeface="Georgia"/>
              </a:rPr>
              <a:t>quinquies</a:t>
            </a:r>
            <a:r>
              <a:rPr sz="2800" spc="-10" dirty="0">
                <a:latin typeface="Georgia"/>
                <a:cs typeface="Georgia"/>
              </a:rPr>
              <a:t>.</a:t>
            </a:r>
            <a:endParaRPr sz="2800">
              <a:latin typeface="Georgia"/>
              <a:cs typeface="Georgia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A3C3C03-FCB5-553A-62A7-ED4E4B12245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50</a:t>
            </a:fld>
            <a:endParaRPr lang="it-IT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6700" y="237285"/>
            <a:ext cx="8610600" cy="614065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33020" algn="ctr">
              <a:lnSpc>
                <a:spcPct val="100899"/>
              </a:lnSpc>
              <a:spcBef>
                <a:spcPts val="75"/>
              </a:spcBef>
            </a:pPr>
            <a:r>
              <a:rPr lang="it-IT" sz="2400" dirty="0">
                <a:solidFill>
                  <a:srgbClr val="FF0000"/>
                </a:solidFill>
                <a:latin typeface="Georgia"/>
                <a:cs typeface="Georgia"/>
              </a:rPr>
              <a:t>Come visto, per la Cassazione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il</a:t>
            </a:r>
            <a:r>
              <a:rPr sz="2400" spc="19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Georgia"/>
                <a:cs typeface="Georgia"/>
              </a:rPr>
              <a:t>Patto consiste</a:t>
            </a:r>
            <a:r>
              <a:rPr sz="2400" spc="-10" dirty="0">
                <a:latin typeface="Georgia"/>
                <a:cs typeface="Georgia"/>
              </a:rPr>
              <a:t>:</a:t>
            </a:r>
            <a:endParaRPr sz="2400" dirty="0">
              <a:latin typeface="Georgia"/>
              <a:cs typeface="Georgia"/>
            </a:endParaRPr>
          </a:p>
          <a:p>
            <a:pPr marL="287020" marR="5080" indent="-274320" algn="just">
              <a:lnSpc>
                <a:spcPct val="100200"/>
              </a:lnSpc>
              <a:spcBef>
                <a:spcPts val="570"/>
              </a:spcBef>
              <a:buSzPct val="85416"/>
              <a:buFont typeface="Wingdings"/>
              <a:buChar char=""/>
              <a:tabLst>
                <a:tab pos="287020" algn="l"/>
                <a:tab pos="359410" algn="l"/>
              </a:tabLst>
            </a:pPr>
            <a:r>
              <a:rPr sz="2400" dirty="0">
                <a:solidFill>
                  <a:srgbClr val="D16147"/>
                </a:solidFill>
                <a:latin typeface="Georgia"/>
                <a:cs typeface="Georgia"/>
              </a:rPr>
              <a:t>	</a:t>
            </a:r>
            <a:r>
              <a:rPr sz="2400" dirty="0">
                <a:latin typeface="Georgia"/>
                <a:cs typeface="Georgia"/>
              </a:rPr>
              <a:t>in</a:t>
            </a:r>
            <a:r>
              <a:rPr sz="2400" spc="-75" dirty="0">
                <a:latin typeface="Georgia"/>
                <a:cs typeface="Georgia"/>
              </a:rPr>
              <a:t> </a:t>
            </a:r>
            <a:r>
              <a:rPr lang="it-IT" sz="2400" dirty="0">
                <a:latin typeface="Georgia"/>
                <a:cs typeface="Georgia"/>
              </a:rPr>
              <a:t>un’attribuzione</a:t>
            </a:r>
            <a:r>
              <a:rPr sz="2400" spc="-75" dirty="0">
                <a:latin typeface="Georgia"/>
                <a:cs typeface="Georgia"/>
              </a:rPr>
              <a:t> </a:t>
            </a:r>
            <a:r>
              <a:rPr lang="it-IT" sz="2400" spc="-75" dirty="0">
                <a:latin typeface="Georgia"/>
                <a:cs typeface="Georgia"/>
              </a:rPr>
              <a:t>(probabilmente  </a:t>
            </a:r>
            <a:r>
              <a:rPr lang="it-IT" sz="2400" spc="-75" dirty="0" err="1">
                <a:latin typeface="Georgia"/>
                <a:cs typeface="Georgia"/>
              </a:rPr>
              <a:t>donativa</a:t>
            </a:r>
            <a:r>
              <a:rPr lang="it-IT" sz="2400" spc="-75" dirty="0">
                <a:latin typeface="Georgia"/>
                <a:cs typeface="Georgia"/>
              </a:rPr>
              <a:t>) </a:t>
            </a:r>
            <a:r>
              <a:rPr sz="2400" spc="-10" dirty="0" err="1">
                <a:latin typeface="Georgia"/>
                <a:cs typeface="Georgia"/>
              </a:rPr>
              <a:t>all’assegnatario</a:t>
            </a:r>
            <a:r>
              <a:rPr sz="2400" spc="-6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non</a:t>
            </a:r>
            <a:r>
              <a:rPr sz="2400" spc="-75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soggetta</a:t>
            </a:r>
            <a:r>
              <a:rPr sz="2400" spc="-8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a</a:t>
            </a:r>
            <a:r>
              <a:rPr sz="2400" spc="-85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collazione</a:t>
            </a:r>
            <a:r>
              <a:rPr sz="2400" spc="-8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o</a:t>
            </a:r>
            <a:r>
              <a:rPr sz="2400" spc="-70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riduzione</a:t>
            </a:r>
            <a:r>
              <a:rPr sz="2400" spc="-8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in</a:t>
            </a:r>
            <a:r>
              <a:rPr sz="2400" spc="-75" dirty="0">
                <a:latin typeface="Georgia"/>
                <a:cs typeface="Georgia"/>
              </a:rPr>
              <a:t> </a:t>
            </a:r>
            <a:r>
              <a:rPr sz="2400" spc="-20" dirty="0">
                <a:latin typeface="Georgia"/>
                <a:cs typeface="Georgia"/>
              </a:rPr>
              <a:t>sede </a:t>
            </a:r>
            <a:r>
              <a:rPr sz="2400" dirty="0">
                <a:latin typeface="Georgia"/>
                <a:cs typeface="Georgia"/>
              </a:rPr>
              <a:t>successoria</a:t>
            </a:r>
            <a:r>
              <a:rPr sz="2400" spc="44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di</a:t>
            </a:r>
            <a:r>
              <a:rPr sz="2400" spc="45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beni</a:t>
            </a:r>
            <a:r>
              <a:rPr sz="2400" spc="47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«speciali»</a:t>
            </a:r>
            <a:r>
              <a:rPr sz="2400" spc="459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(azienda</a:t>
            </a:r>
            <a:r>
              <a:rPr sz="2400" spc="45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o</a:t>
            </a:r>
            <a:r>
              <a:rPr sz="2400" spc="484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partecipazioni), </a:t>
            </a:r>
            <a:r>
              <a:rPr sz="2400" dirty="0">
                <a:latin typeface="Georgia"/>
                <a:cs typeface="Georgia"/>
              </a:rPr>
              <a:t>con</a:t>
            </a:r>
            <a:r>
              <a:rPr sz="2400" spc="-6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contestuale</a:t>
            </a:r>
            <a:r>
              <a:rPr sz="2400" spc="-6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e</a:t>
            </a:r>
            <a:r>
              <a:rPr sz="2400" spc="-50" dirty="0"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coessenziale</a:t>
            </a:r>
            <a:r>
              <a:rPr sz="2400" spc="-4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insorgere</a:t>
            </a:r>
            <a:r>
              <a:rPr sz="2400" spc="-45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ex</a:t>
            </a:r>
            <a:r>
              <a:rPr sz="2400" i="1" spc="-70" dirty="0">
                <a:latin typeface="Georgia"/>
                <a:cs typeface="Georgia"/>
              </a:rPr>
              <a:t> </a:t>
            </a:r>
            <a:r>
              <a:rPr sz="2400" i="1" dirty="0">
                <a:latin typeface="Georgia"/>
                <a:cs typeface="Georgia"/>
              </a:rPr>
              <a:t>lege</a:t>
            </a:r>
            <a:r>
              <a:rPr sz="2400" i="1" spc="-55" dirty="0">
                <a:latin typeface="Georgia"/>
                <a:cs typeface="Georgia"/>
              </a:rPr>
              <a:t> </a:t>
            </a:r>
            <a:r>
              <a:rPr sz="24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dell’obbligo</a:t>
            </a:r>
            <a:r>
              <a:rPr sz="2400" spc="-10" dirty="0">
                <a:latin typeface="Georgia"/>
                <a:cs typeface="Georgia"/>
              </a:rPr>
              <a:t>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a</a:t>
            </a:r>
            <a:r>
              <a:rPr sz="2400" u="sng" spc="-13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carico</a:t>
            </a:r>
            <a:r>
              <a:rPr sz="2400" u="sng" spc="-10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dell’assegnatario</a:t>
            </a:r>
            <a:r>
              <a:rPr sz="2400" u="sng" spc="-114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e</a:t>
            </a:r>
            <a:r>
              <a:rPr sz="2400" spc="-110" dirty="0">
                <a:latin typeface="Georgia"/>
                <a:cs typeface="Georgia"/>
              </a:rPr>
              <a:t>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del</a:t>
            </a:r>
            <a:r>
              <a:rPr sz="2400" u="sng" spc="-9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diritto</a:t>
            </a:r>
            <a:r>
              <a:rPr sz="2400" u="sng" spc="-12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a</a:t>
            </a:r>
            <a:r>
              <a:rPr sz="2400" spc="-114" dirty="0">
                <a:latin typeface="Georgia"/>
                <a:cs typeface="Georgia"/>
              </a:rPr>
              <a:t> </a:t>
            </a:r>
            <a:r>
              <a:rPr sz="24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favore</a:t>
            </a:r>
            <a:r>
              <a:rPr sz="2400" u="sng" spc="-1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dei</a:t>
            </a:r>
            <a:r>
              <a:rPr sz="2400" u="sng" spc="-10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legittimari</a:t>
            </a:r>
            <a:r>
              <a:rPr sz="2400" spc="-10" dirty="0">
                <a:latin typeface="Georgia"/>
                <a:cs typeface="Georgia"/>
              </a:rPr>
              <a:t>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non</a:t>
            </a:r>
            <a:r>
              <a:rPr sz="2400" u="sng" spc="7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assegnatari</a:t>
            </a:r>
            <a:r>
              <a:rPr sz="2400" u="sng" spc="8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alla</a:t>
            </a:r>
            <a:r>
              <a:rPr sz="2400" spc="6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liquidazione</a:t>
            </a:r>
            <a:r>
              <a:rPr sz="2400" spc="7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immediata</a:t>
            </a:r>
            <a:r>
              <a:rPr sz="2400" spc="9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in</a:t>
            </a:r>
            <a:r>
              <a:rPr sz="2400" spc="7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denaro</a:t>
            </a:r>
            <a:r>
              <a:rPr sz="2400" spc="8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o</a:t>
            </a:r>
            <a:r>
              <a:rPr sz="2400" spc="85" dirty="0">
                <a:latin typeface="Georgia"/>
                <a:cs typeface="Georgia"/>
              </a:rPr>
              <a:t> </a:t>
            </a:r>
            <a:r>
              <a:rPr sz="2400" spc="-25" dirty="0">
                <a:latin typeface="Georgia"/>
                <a:cs typeface="Georgia"/>
              </a:rPr>
              <a:t>in </a:t>
            </a:r>
            <a:r>
              <a:rPr sz="2400" dirty="0">
                <a:latin typeface="Georgia"/>
                <a:cs typeface="Georgia"/>
              </a:rPr>
              <a:t>natura</a:t>
            </a:r>
            <a:r>
              <a:rPr sz="2400" spc="-5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della</a:t>
            </a:r>
            <a:r>
              <a:rPr sz="2400" spc="-5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quota</a:t>
            </a:r>
            <a:r>
              <a:rPr sz="2400" spc="-4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di</a:t>
            </a:r>
            <a:r>
              <a:rPr sz="2400" spc="-5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legittima;</a:t>
            </a:r>
            <a:r>
              <a:rPr sz="2400" spc="-1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(vedi</a:t>
            </a:r>
            <a:r>
              <a:rPr sz="2400" spc="-5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recente</a:t>
            </a:r>
            <a:r>
              <a:rPr sz="2400" spc="-25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Cass.)</a:t>
            </a:r>
            <a:endParaRPr sz="2400" dirty="0">
              <a:latin typeface="Georgia"/>
              <a:cs typeface="Georgia"/>
            </a:endParaRPr>
          </a:p>
          <a:p>
            <a:pPr marL="287020" marR="5715" indent="-274320" algn="just">
              <a:lnSpc>
                <a:spcPct val="100000"/>
              </a:lnSpc>
              <a:spcBef>
                <a:spcPts val="525"/>
              </a:spcBef>
              <a:buClr>
                <a:srgbClr val="D16147"/>
              </a:buClr>
              <a:buSzPct val="85416"/>
              <a:buFont typeface="Wingdings"/>
              <a:buChar char=""/>
              <a:tabLst>
                <a:tab pos="287020" algn="l"/>
              </a:tabLst>
            </a:pPr>
            <a:r>
              <a:rPr sz="2400" dirty="0">
                <a:latin typeface="Georgia"/>
                <a:cs typeface="Georgia"/>
              </a:rPr>
              <a:t>la</a:t>
            </a:r>
            <a:r>
              <a:rPr sz="2400" spc="15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sottrazione</a:t>
            </a:r>
            <a:r>
              <a:rPr sz="2400" spc="15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a</a:t>
            </a:r>
            <a:r>
              <a:rPr sz="2400" spc="17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collazione</a:t>
            </a:r>
            <a:r>
              <a:rPr sz="2400" spc="15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e</a:t>
            </a:r>
            <a:r>
              <a:rPr sz="2400" spc="15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riduzione</a:t>
            </a:r>
            <a:r>
              <a:rPr sz="2400" spc="17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si</a:t>
            </a:r>
            <a:r>
              <a:rPr sz="2400" spc="15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giustifica</a:t>
            </a:r>
            <a:r>
              <a:rPr sz="2400" spc="15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e</a:t>
            </a:r>
            <a:r>
              <a:rPr sz="2400" spc="155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radica proprio</a:t>
            </a:r>
            <a:r>
              <a:rPr sz="2400" spc="-105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per</a:t>
            </a:r>
            <a:r>
              <a:rPr sz="2400" spc="-10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il</a:t>
            </a:r>
            <a:r>
              <a:rPr sz="2400" spc="-95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contestuale</a:t>
            </a:r>
            <a:r>
              <a:rPr sz="2400" spc="-110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(potenziale)</a:t>
            </a:r>
            <a:r>
              <a:rPr sz="2400" spc="-90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soddisfacimento</a:t>
            </a:r>
            <a:r>
              <a:rPr sz="2400" spc="-100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della </a:t>
            </a:r>
            <a:r>
              <a:rPr sz="2400" dirty="0">
                <a:latin typeface="Georgia"/>
                <a:cs typeface="Georgia"/>
              </a:rPr>
              <a:t>legittima</a:t>
            </a:r>
            <a:r>
              <a:rPr sz="2400" spc="-5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dei</a:t>
            </a:r>
            <a:r>
              <a:rPr sz="2400" spc="-4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non</a:t>
            </a:r>
            <a:r>
              <a:rPr sz="2400" spc="-25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assegnatari;</a:t>
            </a:r>
            <a:endParaRPr sz="2400" dirty="0">
              <a:latin typeface="Georgia"/>
              <a:cs typeface="Georgia"/>
            </a:endParaRPr>
          </a:p>
          <a:p>
            <a:pPr marL="287020" marR="13970" indent="-274320" algn="just">
              <a:lnSpc>
                <a:spcPct val="100000"/>
              </a:lnSpc>
              <a:spcBef>
                <a:spcPts val="560"/>
              </a:spcBef>
              <a:buClr>
                <a:srgbClr val="D16147"/>
              </a:buClr>
              <a:buSzPct val="85416"/>
              <a:buFont typeface="Wingdings"/>
              <a:buChar char=""/>
              <a:tabLst>
                <a:tab pos="287020" algn="l"/>
              </a:tabLst>
            </a:pPr>
            <a:r>
              <a:rPr sz="2400" dirty="0">
                <a:latin typeface="Georgia"/>
                <a:cs typeface="Georgia"/>
              </a:rPr>
              <a:t>la</a:t>
            </a:r>
            <a:r>
              <a:rPr sz="2400" spc="14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partecipazione</a:t>
            </a:r>
            <a:r>
              <a:rPr sz="2400" spc="15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dei</a:t>
            </a:r>
            <a:r>
              <a:rPr sz="2400" spc="15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non</a:t>
            </a:r>
            <a:r>
              <a:rPr sz="2400" spc="16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assegnatari</a:t>
            </a:r>
            <a:r>
              <a:rPr sz="2400" spc="15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ha</a:t>
            </a:r>
            <a:r>
              <a:rPr sz="2400" spc="150" dirty="0"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l’essenziale</a:t>
            </a:r>
            <a:r>
              <a:rPr sz="2400" spc="15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Georgia"/>
                <a:cs typeface="Georgia"/>
              </a:rPr>
              <a:t>scopo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di</a:t>
            </a:r>
            <a:r>
              <a:rPr sz="2400" spc="3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 err="1">
                <a:solidFill>
                  <a:srgbClr val="FF0000"/>
                </a:solidFill>
                <a:latin typeface="Georgia"/>
                <a:cs typeface="Georgia"/>
              </a:rPr>
              <a:t>consentire</a:t>
            </a:r>
            <a:r>
              <a:rPr sz="2400" spc="3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lang="it-IT" sz="2400" spc="30" dirty="0">
                <a:solidFill>
                  <a:srgbClr val="FF0000"/>
                </a:solidFill>
                <a:latin typeface="Georgia"/>
                <a:cs typeface="Georgia"/>
              </a:rPr>
              <a:t>all’assegnatario di soddisfare il suo obbligo/onere</a:t>
            </a:r>
            <a:r>
              <a:rPr lang="it-IT" sz="2400" spc="30" dirty="0">
                <a:latin typeface="Georgia"/>
                <a:cs typeface="Georgia"/>
              </a:rPr>
              <a:t> ex lege ed a </a:t>
            </a:r>
            <a:r>
              <a:rPr sz="2400" dirty="0">
                <a:latin typeface="Georgia"/>
                <a:cs typeface="Georgia"/>
              </a:rPr>
              <a:t>loro</a:t>
            </a:r>
            <a:r>
              <a:rPr sz="2400" spc="4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di</a:t>
            </a:r>
            <a:r>
              <a:rPr sz="2400" spc="3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ricevere</a:t>
            </a:r>
            <a:r>
              <a:rPr sz="2400" spc="3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l’immediata</a:t>
            </a:r>
            <a:r>
              <a:rPr sz="2400" spc="3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soddisfazione</a:t>
            </a:r>
            <a:r>
              <a:rPr sz="2400" spc="30" dirty="0">
                <a:latin typeface="Georgia"/>
                <a:cs typeface="Georgia"/>
              </a:rPr>
              <a:t> </a:t>
            </a:r>
            <a:r>
              <a:rPr sz="2400" spc="-25" dirty="0">
                <a:latin typeface="Georgia"/>
                <a:cs typeface="Georgia"/>
              </a:rPr>
              <a:t>del </a:t>
            </a:r>
            <a:r>
              <a:rPr sz="2400" dirty="0">
                <a:latin typeface="Georgia"/>
                <a:cs typeface="Georgia"/>
              </a:rPr>
              <a:t>loro</a:t>
            </a:r>
            <a:r>
              <a:rPr sz="2400" spc="-6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diritto</a:t>
            </a:r>
            <a:r>
              <a:rPr sz="2400" spc="-5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alla</a:t>
            </a:r>
            <a:r>
              <a:rPr sz="2400" spc="-6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liquidazione</a:t>
            </a:r>
            <a:r>
              <a:rPr sz="2400" spc="-4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della</a:t>
            </a:r>
            <a:r>
              <a:rPr sz="2400" spc="-6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quota</a:t>
            </a:r>
            <a:r>
              <a:rPr sz="2400" spc="-6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di</a:t>
            </a:r>
            <a:r>
              <a:rPr sz="2400" spc="-60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legittima</a:t>
            </a:r>
            <a:endParaRPr sz="2400" dirty="0">
              <a:latin typeface="Georgia"/>
              <a:cs typeface="Georgia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515837F6-5393-3BAA-8E72-B090708D41C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51</a:t>
            </a:fld>
            <a:endParaRPr lang="it-IT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0072" y="4226305"/>
            <a:ext cx="8290559" cy="15240"/>
          </a:xfrm>
          <a:custGeom>
            <a:avLst/>
            <a:gdLst/>
            <a:ahLst/>
            <a:cxnLst/>
            <a:rect l="l" t="t" r="r" b="b"/>
            <a:pathLst>
              <a:path w="8290559" h="15239">
                <a:moveTo>
                  <a:pt x="8290306" y="0"/>
                </a:moveTo>
                <a:lnTo>
                  <a:pt x="0" y="0"/>
                </a:lnTo>
                <a:lnTo>
                  <a:pt x="0" y="15240"/>
                </a:lnTo>
                <a:lnTo>
                  <a:pt x="8290306" y="15240"/>
                </a:lnTo>
                <a:lnTo>
                  <a:pt x="829030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30072" y="4592446"/>
            <a:ext cx="8290559" cy="15240"/>
          </a:xfrm>
          <a:custGeom>
            <a:avLst/>
            <a:gdLst/>
            <a:ahLst/>
            <a:cxnLst/>
            <a:rect l="l" t="t" r="r" b="b"/>
            <a:pathLst>
              <a:path w="8290559" h="15239">
                <a:moveTo>
                  <a:pt x="8290306" y="0"/>
                </a:moveTo>
                <a:lnTo>
                  <a:pt x="0" y="0"/>
                </a:lnTo>
                <a:lnTo>
                  <a:pt x="0" y="15239"/>
                </a:lnTo>
                <a:lnTo>
                  <a:pt x="8290306" y="15239"/>
                </a:lnTo>
                <a:lnTo>
                  <a:pt x="829030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30072" y="4961509"/>
            <a:ext cx="8290559" cy="15240"/>
          </a:xfrm>
          <a:custGeom>
            <a:avLst/>
            <a:gdLst/>
            <a:ahLst/>
            <a:cxnLst/>
            <a:rect l="l" t="t" r="r" b="b"/>
            <a:pathLst>
              <a:path w="8290559" h="15239">
                <a:moveTo>
                  <a:pt x="8290306" y="0"/>
                </a:moveTo>
                <a:lnTo>
                  <a:pt x="0" y="0"/>
                </a:lnTo>
                <a:lnTo>
                  <a:pt x="0" y="15239"/>
                </a:lnTo>
                <a:lnTo>
                  <a:pt x="8290306" y="15239"/>
                </a:lnTo>
                <a:lnTo>
                  <a:pt x="829030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30072" y="5327269"/>
            <a:ext cx="8290559" cy="15240"/>
          </a:xfrm>
          <a:custGeom>
            <a:avLst/>
            <a:gdLst/>
            <a:ahLst/>
            <a:cxnLst/>
            <a:rect l="l" t="t" r="r" b="b"/>
            <a:pathLst>
              <a:path w="8290559" h="15239">
                <a:moveTo>
                  <a:pt x="8290306" y="0"/>
                </a:moveTo>
                <a:lnTo>
                  <a:pt x="0" y="0"/>
                </a:lnTo>
                <a:lnTo>
                  <a:pt x="0" y="15239"/>
                </a:lnTo>
                <a:lnTo>
                  <a:pt x="8290306" y="15239"/>
                </a:lnTo>
                <a:lnTo>
                  <a:pt x="829030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17372" y="447802"/>
            <a:ext cx="8313420" cy="5324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525" algn="just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Georgia"/>
                <a:cs typeface="Georgia"/>
              </a:rPr>
              <a:t>Sotto</a:t>
            </a:r>
            <a:r>
              <a:rPr sz="2400" spc="509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questo</a:t>
            </a:r>
            <a:r>
              <a:rPr sz="2400" spc="51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profilo</a:t>
            </a:r>
            <a:r>
              <a:rPr sz="2400" spc="509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la</a:t>
            </a:r>
            <a:r>
              <a:rPr sz="2400" spc="500" dirty="0"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S.C.</a:t>
            </a:r>
            <a:r>
              <a:rPr sz="2400" spc="53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correttamente</a:t>
            </a:r>
            <a:r>
              <a:rPr sz="2400" spc="52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sottolinea</a:t>
            </a:r>
            <a:r>
              <a:rPr sz="2400" spc="50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spc="-20" dirty="0">
                <a:latin typeface="Georgia"/>
                <a:cs typeface="Georgia"/>
              </a:rPr>
              <a:t>come </a:t>
            </a:r>
            <a:r>
              <a:rPr sz="2400" dirty="0">
                <a:latin typeface="Georgia"/>
                <a:cs typeface="Georgia"/>
              </a:rPr>
              <a:t>questo</a:t>
            </a:r>
            <a:r>
              <a:rPr sz="2400" spc="35" dirty="0">
                <a:latin typeface="Georgia"/>
                <a:cs typeface="Georgia"/>
              </a:rPr>
              <a:t>  </a:t>
            </a:r>
            <a:r>
              <a:rPr sz="2400" u="sng" dirty="0">
                <a:latin typeface="Georgia"/>
                <a:cs typeface="Georgia"/>
              </a:rPr>
              <a:t>obbligo</a:t>
            </a:r>
            <a:r>
              <a:rPr sz="2400" spc="4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a</a:t>
            </a:r>
            <a:r>
              <a:rPr sz="2400" spc="3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carico</a:t>
            </a:r>
            <a:r>
              <a:rPr sz="2400" spc="4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dell’assegnatario,</a:t>
            </a:r>
            <a:r>
              <a:rPr sz="2400" spc="5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benché</a:t>
            </a:r>
            <a:r>
              <a:rPr sz="2400" spc="4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di</a:t>
            </a:r>
            <a:r>
              <a:rPr sz="2400" spc="35" dirty="0">
                <a:latin typeface="Georgia"/>
                <a:cs typeface="Georgia"/>
              </a:rPr>
              <a:t>  </a:t>
            </a:r>
            <a:r>
              <a:rPr sz="2400" spc="-10" dirty="0">
                <a:latin typeface="Georgia"/>
                <a:cs typeface="Georgia"/>
              </a:rPr>
              <a:t>fonte </a:t>
            </a:r>
            <a:r>
              <a:rPr sz="2400" dirty="0">
                <a:latin typeface="Georgia"/>
                <a:cs typeface="Georgia"/>
              </a:rPr>
              <a:t>normativa</a:t>
            </a:r>
            <a:r>
              <a:rPr sz="2400" spc="2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e</a:t>
            </a:r>
            <a:r>
              <a:rPr sz="2400" spc="2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con</a:t>
            </a:r>
            <a:r>
              <a:rPr sz="2400" spc="5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carattere</a:t>
            </a:r>
            <a:r>
              <a:rPr sz="2400" spc="2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essenziale,</a:t>
            </a:r>
            <a:r>
              <a:rPr sz="2400" spc="30" dirty="0">
                <a:latin typeface="Georgia"/>
                <a:cs typeface="Georgia"/>
              </a:rPr>
              <a:t> </a:t>
            </a:r>
            <a:r>
              <a:rPr sz="2400" u="sng" dirty="0">
                <a:solidFill>
                  <a:srgbClr val="FF0000"/>
                </a:solidFill>
                <a:latin typeface="Georgia"/>
                <a:cs typeface="Georgia"/>
              </a:rPr>
              <a:t>sia,</a:t>
            </a:r>
            <a:r>
              <a:rPr sz="2400" u="sng" spc="3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u="sng" dirty="0">
                <a:solidFill>
                  <a:srgbClr val="FF0000"/>
                </a:solidFill>
                <a:latin typeface="Georgia"/>
                <a:cs typeface="Georgia"/>
              </a:rPr>
              <a:t>sotto</a:t>
            </a:r>
            <a:r>
              <a:rPr sz="2400" u="sng" spc="3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u="sng" dirty="0">
                <a:solidFill>
                  <a:srgbClr val="FF0000"/>
                </a:solidFill>
                <a:latin typeface="Georgia"/>
                <a:cs typeface="Georgia"/>
              </a:rPr>
              <a:t>il</a:t>
            </a:r>
            <a:r>
              <a:rPr sz="2400" u="sng" spc="3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u="sng" dirty="0">
                <a:solidFill>
                  <a:srgbClr val="FF0000"/>
                </a:solidFill>
                <a:latin typeface="Georgia"/>
                <a:cs typeface="Georgia"/>
              </a:rPr>
              <a:t>profilo</a:t>
            </a:r>
            <a:r>
              <a:rPr sz="2400" u="sng" spc="3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u="sng" spc="-10" dirty="0">
                <a:solidFill>
                  <a:srgbClr val="FF0000"/>
                </a:solidFill>
                <a:latin typeface="Georgia"/>
                <a:cs typeface="Georgia"/>
              </a:rPr>
              <a:t>degli </a:t>
            </a:r>
            <a:r>
              <a:rPr sz="2400" u="sng" dirty="0">
                <a:solidFill>
                  <a:srgbClr val="FF0000"/>
                </a:solidFill>
                <a:latin typeface="Georgia"/>
                <a:cs typeface="Georgia"/>
              </a:rPr>
              <a:t>effetti,</a:t>
            </a:r>
            <a:r>
              <a:rPr sz="2400" u="sng" spc="-3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u="sng" spc="-1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esattamente</a:t>
            </a:r>
            <a:r>
              <a:rPr sz="2400" u="sng" spc="-5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assimilabile</a:t>
            </a:r>
            <a:r>
              <a:rPr sz="2400" u="sng" spc="-4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ad</a:t>
            </a:r>
            <a:r>
              <a:rPr sz="2400" u="sng" spc="-5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un</a:t>
            </a:r>
            <a:r>
              <a:rPr sz="2400" u="sng" spc="-4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spc="-1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onere</a:t>
            </a:r>
            <a:r>
              <a:rPr sz="2400" spc="-10" dirty="0">
                <a:latin typeface="Georgia"/>
                <a:cs typeface="Georgia"/>
              </a:rPr>
              <a:t>;</a:t>
            </a:r>
            <a:endParaRPr sz="2400" dirty="0">
              <a:latin typeface="Georgia"/>
              <a:cs typeface="Georgia"/>
            </a:endParaRPr>
          </a:p>
          <a:p>
            <a:pPr marL="12700" marR="5080" algn="just">
              <a:lnSpc>
                <a:spcPct val="100200"/>
              </a:lnSpc>
              <a:spcBef>
                <a:spcPts val="555"/>
              </a:spcBef>
            </a:pPr>
            <a:r>
              <a:rPr sz="2400" dirty="0">
                <a:latin typeface="Georgia"/>
                <a:cs typeface="Georgia"/>
              </a:rPr>
              <a:t>la</a:t>
            </a:r>
            <a:r>
              <a:rPr sz="2400" spc="-1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partecipazione</a:t>
            </a:r>
            <a:r>
              <a:rPr sz="2400" spc="1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degli</a:t>
            </a:r>
            <a:r>
              <a:rPr sz="2400" spc="1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«onorati»</a:t>
            </a:r>
            <a:r>
              <a:rPr sz="2400" spc="2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è,</a:t>
            </a:r>
            <a:r>
              <a:rPr sz="2400" spc="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dunque, finalizzata</a:t>
            </a:r>
            <a:r>
              <a:rPr sz="2400" spc="-5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(</a:t>
            </a:r>
            <a:r>
              <a:rPr sz="24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solo)</a:t>
            </a:r>
            <a:r>
              <a:rPr sz="2400" spc="-1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a</a:t>
            </a:r>
            <a:r>
              <a:rPr sz="2400" spc="-7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consentire</a:t>
            </a:r>
            <a:r>
              <a:rPr sz="2400" spc="-7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loro</a:t>
            </a:r>
            <a:r>
              <a:rPr sz="2400" spc="-5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di</a:t>
            </a:r>
            <a:r>
              <a:rPr sz="2400" spc="-6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venire</a:t>
            </a:r>
            <a:r>
              <a:rPr sz="2400" spc="-7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a</a:t>
            </a:r>
            <a:r>
              <a:rPr sz="2400" spc="-40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conoscenza</a:t>
            </a:r>
            <a:r>
              <a:rPr sz="2400" spc="-4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del</a:t>
            </a:r>
            <a:r>
              <a:rPr sz="2400" spc="-5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patto</a:t>
            </a:r>
            <a:r>
              <a:rPr sz="2400" spc="-5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e</a:t>
            </a:r>
            <a:r>
              <a:rPr sz="2400" spc="-7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di</a:t>
            </a:r>
            <a:r>
              <a:rPr sz="2400" spc="165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ricevere </a:t>
            </a:r>
            <a:r>
              <a:rPr sz="2400" dirty="0">
                <a:latin typeface="Georgia"/>
                <a:cs typeface="Georgia"/>
              </a:rPr>
              <a:t>l’immediato</a:t>
            </a:r>
            <a:r>
              <a:rPr sz="2400" spc="25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adempimento</a:t>
            </a:r>
            <a:r>
              <a:rPr sz="2400" spc="23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del</a:t>
            </a:r>
            <a:r>
              <a:rPr sz="2400" spc="254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proprio</a:t>
            </a:r>
            <a:r>
              <a:rPr sz="2400" spc="25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diritto</a:t>
            </a:r>
            <a:r>
              <a:rPr sz="2400" spc="23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di</a:t>
            </a:r>
            <a:r>
              <a:rPr sz="2400" spc="245" dirty="0">
                <a:latin typeface="Georgia"/>
                <a:cs typeface="Georgia"/>
              </a:rPr>
              <a:t>  </a:t>
            </a:r>
            <a:r>
              <a:rPr sz="2400" spc="-10" dirty="0">
                <a:latin typeface="Georgia"/>
                <a:cs typeface="Georgia"/>
              </a:rPr>
              <a:t>credito </a:t>
            </a:r>
            <a:r>
              <a:rPr sz="2400" dirty="0">
                <a:latin typeface="Georgia"/>
                <a:cs typeface="Georgia"/>
              </a:rPr>
              <a:t>(l’eventuale</a:t>
            </a:r>
            <a:r>
              <a:rPr sz="2400" spc="34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impugnazione</a:t>
            </a:r>
            <a:r>
              <a:rPr sz="2400" spc="34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dei</a:t>
            </a:r>
            <a:r>
              <a:rPr sz="2400" spc="35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valore</a:t>
            </a:r>
            <a:r>
              <a:rPr sz="2400" spc="34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non</a:t>
            </a:r>
            <a:r>
              <a:rPr sz="2400" spc="35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potrà</a:t>
            </a:r>
            <a:r>
              <a:rPr sz="2400" spc="35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che</a:t>
            </a:r>
            <a:r>
              <a:rPr sz="2400" spc="340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trovare </a:t>
            </a:r>
            <a:r>
              <a:rPr sz="2400" dirty="0">
                <a:latin typeface="Georgia"/>
                <a:cs typeface="Georgia"/>
              </a:rPr>
              <a:t>una</a:t>
            </a:r>
            <a:r>
              <a:rPr sz="2400" spc="-6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soluzione</a:t>
            </a:r>
            <a:r>
              <a:rPr sz="2400" spc="-65" dirty="0">
                <a:latin typeface="Georgia"/>
                <a:cs typeface="Georgia"/>
              </a:rPr>
              <a:t> </a:t>
            </a:r>
            <a:r>
              <a:rPr sz="2400" spc="-10" dirty="0" err="1">
                <a:latin typeface="Georgia"/>
                <a:cs typeface="Georgia"/>
              </a:rPr>
              <a:t>giudiziale</a:t>
            </a:r>
            <a:r>
              <a:rPr sz="2400" spc="-10" dirty="0">
                <a:latin typeface="Georgia"/>
                <a:cs typeface="Georgia"/>
              </a:rPr>
              <a:t>)</a:t>
            </a:r>
            <a:endParaRPr lang="it-IT" sz="2400" spc="-10" dirty="0">
              <a:latin typeface="Georgia"/>
              <a:cs typeface="Georgia"/>
            </a:endParaRPr>
          </a:p>
          <a:p>
            <a:pPr marL="12700" marR="5080" algn="just">
              <a:lnSpc>
                <a:spcPct val="100299"/>
              </a:lnSpc>
              <a:spcBef>
                <a:spcPts val="515"/>
              </a:spcBef>
            </a:pPr>
            <a:r>
              <a:rPr sz="2400" dirty="0">
                <a:latin typeface="Georgia"/>
                <a:cs typeface="Georgia"/>
              </a:rPr>
              <a:t>Come</a:t>
            </a:r>
            <a:r>
              <a:rPr sz="2400" spc="-6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accadrebbe</a:t>
            </a:r>
            <a:r>
              <a:rPr sz="2400" spc="-5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in</a:t>
            </a:r>
            <a:r>
              <a:rPr sz="2400" spc="-4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una</a:t>
            </a:r>
            <a:r>
              <a:rPr sz="2400" spc="-3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“</a:t>
            </a:r>
            <a:r>
              <a:rPr sz="2400" b="1" dirty="0">
                <a:solidFill>
                  <a:srgbClr val="FF0000"/>
                </a:solidFill>
                <a:latin typeface="Georgia"/>
                <a:cs typeface="Georgia"/>
              </a:rPr>
              <a:t>qualsiasi”</a:t>
            </a:r>
            <a:r>
              <a:rPr sz="2400" b="1" spc="-3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b="1" dirty="0">
                <a:solidFill>
                  <a:srgbClr val="FF0000"/>
                </a:solidFill>
                <a:latin typeface="Georgia"/>
                <a:cs typeface="Georgia"/>
              </a:rPr>
              <a:t>donazione</a:t>
            </a:r>
            <a:r>
              <a:rPr sz="2400" b="1" spc="-6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b="1" dirty="0">
                <a:solidFill>
                  <a:srgbClr val="FF0000"/>
                </a:solidFill>
                <a:latin typeface="Georgia"/>
                <a:cs typeface="Georgia"/>
              </a:rPr>
              <a:t>modale</a:t>
            </a:r>
            <a:r>
              <a:rPr sz="2400" dirty="0">
                <a:latin typeface="Georgia"/>
                <a:cs typeface="Georgia"/>
              </a:rPr>
              <a:t>,</a:t>
            </a:r>
            <a:r>
              <a:rPr sz="2400" spc="-4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essa</a:t>
            </a:r>
            <a:r>
              <a:rPr sz="2400" spc="-55" dirty="0">
                <a:latin typeface="Georgia"/>
                <a:cs typeface="Georgia"/>
              </a:rPr>
              <a:t> </a:t>
            </a:r>
            <a:r>
              <a:rPr sz="2400" spc="-50" dirty="0">
                <a:latin typeface="Georgia"/>
                <a:cs typeface="Georgia"/>
              </a:rPr>
              <a:t>è </a:t>
            </a:r>
            <a:r>
              <a:rPr sz="2400" dirty="0">
                <a:latin typeface="Georgia"/>
                <a:cs typeface="Georgia"/>
              </a:rPr>
              <a:t>comunque</a:t>
            </a:r>
            <a:r>
              <a:rPr sz="2400" spc="39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valida</a:t>
            </a:r>
            <a:r>
              <a:rPr sz="2400" spc="39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ed</a:t>
            </a:r>
            <a:r>
              <a:rPr sz="2400" spc="39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efficace:</a:t>
            </a:r>
            <a:r>
              <a:rPr sz="2400" spc="39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sia</a:t>
            </a:r>
            <a:r>
              <a:rPr sz="2400" spc="39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che</a:t>
            </a:r>
            <a:r>
              <a:rPr sz="2400" spc="39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l’onorato</a:t>
            </a:r>
            <a:r>
              <a:rPr sz="2400" spc="40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sia</a:t>
            </a:r>
            <a:r>
              <a:rPr sz="2400" spc="395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presente </a:t>
            </a:r>
            <a:r>
              <a:rPr sz="2400" dirty="0">
                <a:latin typeface="Georgia"/>
                <a:cs typeface="Georgia"/>
              </a:rPr>
              <a:t>(per</a:t>
            </a:r>
            <a:r>
              <a:rPr sz="2400" spc="43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dare</a:t>
            </a:r>
            <a:r>
              <a:rPr sz="2400" spc="42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immediata</a:t>
            </a:r>
            <a:r>
              <a:rPr sz="2400" spc="42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attuazione</a:t>
            </a:r>
            <a:r>
              <a:rPr sz="2400" spc="43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all’onere)</a:t>
            </a:r>
            <a:r>
              <a:rPr sz="2400" spc="434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oppure</a:t>
            </a:r>
            <a:r>
              <a:rPr sz="2400" spc="425" dirty="0">
                <a:latin typeface="Georgia"/>
                <a:cs typeface="Georgia"/>
              </a:rPr>
              <a:t>  </a:t>
            </a:r>
            <a:r>
              <a:rPr sz="2400" spc="-25" dirty="0">
                <a:latin typeface="Georgia"/>
                <a:cs typeface="Georgia"/>
              </a:rPr>
              <a:t>no, </a:t>
            </a:r>
            <a:r>
              <a:rPr sz="2400" dirty="0">
                <a:latin typeface="Georgia"/>
                <a:cs typeface="Georgia"/>
              </a:rPr>
              <a:t>rimanendo</a:t>
            </a:r>
            <a:r>
              <a:rPr sz="2400" spc="42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in</a:t>
            </a:r>
            <a:r>
              <a:rPr sz="2400" spc="42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suo</a:t>
            </a:r>
            <a:r>
              <a:rPr sz="2400" spc="43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potere</a:t>
            </a:r>
            <a:r>
              <a:rPr sz="2400" spc="42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il</a:t>
            </a:r>
            <a:r>
              <a:rPr sz="2400" spc="43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diritto</a:t>
            </a:r>
            <a:r>
              <a:rPr sz="2400" spc="43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di</a:t>
            </a:r>
            <a:r>
              <a:rPr sz="2400" spc="42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rifiutarlo</a:t>
            </a:r>
            <a:r>
              <a:rPr sz="2400" spc="43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o</a:t>
            </a:r>
            <a:r>
              <a:rPr sz="2400" spc="425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accettarlo </a:t>
            </a:r>
            <a:r>
              <a:rPr sz="2400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successivamente.</a:t>
            </a:r>
            <a:endParaRPr sz="2400" dirty="0">
              <a:latin typeface="Georgia"/>
              <a:cs typeface="Georgia"/>
            </a:endParaRP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7B1190F-E338-7D82-0D81-04F7602BB5BB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52</a:t>
            </a:fld>
            <a:endParaRPr lang="it-IT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0500" rIns="0" bIns="0" rtlCol="0">
            <a:spAutoFit/>
          </a:bodyPr>
          <a:lstStyle/>
          <a:p>
            <a:pPr marL="384810" marR="5080" indent="-35687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CONCLUSIONE:</a:t>
            </a:r>
            <a:r>
              <a:rPr spc="-45" dirty="0"/>
              <a:t> </a:t>
            </a:r>
            <a:r>
              <a:rPr spc="-10" dirty="0"/>
              <a:t>NECESSARIA «NOTIFICA» </a:t>
            </a:r>
            <a:r>
              <a:rPr dirty="0"/>
              <a:t>AI</a:t>
            </a:r>
            <a:r>
              <a:rPr spc="-55" dirty="0"/>
              <a:t> </a:t>
            </a:r>
            <a:r>
              <a:rPr dirty="0"/>
              <a:t>LEGITTIMARI</a:t>
            </a:r>
            <a:r>
              <a:rPr spc="-50" dirty="0"/>
              <a:t> </a:t>
            </a:r>
            <a:r>
              <a:rPr dirty="0"/>
              <a:t>NON</a:t>
            </a:r>
            <a:r>
              <a:rPr spc="-75" dirty="0"/>
              <a:t> </a:t>
            </a:r>
            <a:r>
              <a:rPr spc="-10" dirty="0"/>
              <a:t>ASSEGNATARI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34377" y="1371600"/>
            <a:ext cx="7675245" cy="38222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49600"/>
              </a:lnSpc>
              <a:spcBef>
                <a:spcPts val="90"/>
              </a:spcBef>
            </a:pPr>
            <a:r>
              <a:rPr sz="2400" dirty="0">
                <a:latin typeface="Georgia"/>
                <a:cs typeface="Georgia"/>
              </a:rPr>
              <a:t>Se</a:t>
            </a:r>
            <a:r>
              <a:rPr sz="2400" spc="-10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il</a:t>
            </a:r>
            <a:r>
              <a:rPr sz="2400" spc="-9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patto</a:t>
            </a:r>
            <a:r>
              <a:rPr sz="2400" spc="-9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è</a:t>
            </a:r>
            <a:r>
              <a:rPr sz="2400" spc="-75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attribuzione</a:t>
            </a:r>
            <a:r>
              <a:rPr sz="2400" spc="-100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sottratta</a:t>
            </a:r>
            <a:r>
              <a:rPr sz="2400" spc="-10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a</a:t>
            </a:r>
            <a:r>
              <a:rPr sz="2400" spc="-100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collazione</a:t>
            </a:r>
            <a:r>
              <a:rPr sz="2400" spc="-5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e</a:t>
            </a:r>
            <a:r>
              <a:rPr sz="2400" spc="-100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riduzione </a:t>
            </a:r>
            <a:r>
              <a:rPr sz="2400" dirty="0">
                <a:latin typeface="Georgia"/>
                <a:cs typeface="Georgia"/>
              </a:rPr>
              <a:t>in</a:t>
            </a:r>
            <a:r>
              <a:rPr sz="2400" spc="56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quanto</a:t>
            </a:r>
            <a:r>
              <a:rPr sz="2400" spc="57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essenzialmente</a:t>
            </a:r>
            <a:r>
              <a:rPr sz="2400" spc="56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collegata</a:t>
            </a:r>
            <a:r>
              <a:rPr sz="2400" spc="56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all’obbligo</a:t>
            </a:r>
            <a:r>
              <a:rPr sz="2400" spc="570" dirty="0">
                <a:latin typeface="Georgia"/>
                <a:cs typeface="Georgia"/>
              </a:rPr>
              <a:t>  </a:t>
            </a:r>
            <a:r>
              <a:rPr sz="2400" spc="-25" dirty="0">
                <a:latin typeface="Georgia"/>
                <a:cs typeface="Georgia"/>
              </a:rPr>
              <a:t>di </a:t>
            </a:r>
            <a:r>
              <a:rPr sz="2400" dirty="0">
                <a:latin typeface="Georgia"/>
                <a:cs typeface="Georgia"/>
              </a:rPr>
              <a:t>soddisfare</a:t>
            </a:r>
            <a:r>
              <a:rPr sz="2400" spc="20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con</a:t>
            </a:r>
            <a:r>
              <a:rPr sz="2400" spc="20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la</a:t>
            </a:r>
            <a:r>
              <a:rPr sz="2400" spc="20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stessa</a:t>
            </a:r>
            <a:r>
              <a:rPr sz="2400" spc="204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immediatezza</a:t>
            </a:r>
            <a:r>
              <a:rPr sz="2400" spc="204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la</a:t>
            </a:r>
            <a:r>
              <a:rPr sz="2400" spc="20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quota</a:t>
            </a:r>
            <a:r>
              <a:rPr sz="2400" spc="195" dirty="0">
                <a:latin typeface="Georgia"/>
                <a:cs typeface="Georgia"/>
              </a:rPr>
              <a:t>  </a:t>
            </a:r>
            <a:r>
              <a:rPr sz="2400" spc="-25" dirty="0">
                <a:latin typeface="Georgia"/>
                <a:cs typeface="Georgia"/>
              </a:rPr>
              <a:t>dei </a:t>
            </a:r>
            <a:r>
              <a:rPr sz="2400" spc="-10" dirty="0">
                <a:latin typeface="Georgia"/>
                <a:cs typeface="Georgia"/>
              </a:rPr>
              <a:t>legittimari</a:t>
            </a:r>
            <a:r>
              <a:rPr sz="2400" spc="-10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non</a:t>
            </a:r>
            <a:r>
              <a:rPr sz="2400" spc="-70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assegnatari,</a:t>
            </a:r>
            <a:r>
              <a:rPr sz="2400" spc="-8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ne</a:t>
            </a:r>
            <a:r>
              <a:rPr sz="2400" spc="-8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discende</a:t>
            </a:r>
            <a:r>
              <a:rPr sz="2400" spc="-7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che</a:t>
            </a:r>
            <a:r>
              <a:rPr sz="2400" spc="-8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è</a:t>
            </a:r>
            <a:r>
              <a:rPr sz="2400" spc="-80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certamente </a:t>
            </a:r>
            <a:r>
              <a:rPr sz="2400" dirty="0">
                <a:latin typeface="Georgia"/>
                <a:cs typeface="Georgia"/>
              </a:rPr>
              <a:t>necessaria</a:t>
            </a:r>
            <a:r>
              <a:rPr sz="2400" spc="509" dirty="0">
                <a:latin typeface="Georgia"/>
                <a:cs typeface="Georgia"/>
              </a:rPr>
              <a:t>   </a:t>
            </a:r>
            <a:r>
              <a:rPr sz="2400" dirty="0">
                <a:latin typeface="Georgia"/>
                <a:cs typeface="Georgia"/>
              </a:rPr>
              <a:t>la</a:t>
            </a:r>
            <a:r>
              <a:rPr sz="2400" spc="515" dirty="0">
                <a:latin typeface="Georgia"/>
                <a:cs typeface="Georgia"/>
              </a:rPr>
              <a:t>   </a:t>
            </a:r>
            <a:r>
              <a:rPr sz="2400" b="1" dirty="0">
                <a:solidFill>
                  <a:srgbClr val="FF0000"/>
                </a:solidFill>
                <a:latin typeface="Georgia"/>
                <a:cs typeface="Georgia"/>
              </a:rPr>
              <a:t>«notificazione</a:t>
            </a:r>
            <a:r>
              <a:rPr sz="2400" dirty="0">
                <a:latin typeface="Georgia"/>
                <a:cs typeface="Georgia"/>
              </a:rPr>
              <a:t>»</a:t>
            </a:r>
            <a:r>
              <a:rPr sz="2400" spc="515" dirty="0">
                <a:latin typeface="Georgia"/>
                <a:cs typeface="Georgia"/>
              </a:rPr>
              <a:t>   </a:t>
            </a:r>
            <a:r>
              <a:rPr sz="2400" dirty="0">
                <a:latin typeface="Georgia"/>
                <a:cs typeface="Georgia"/>
              </a:rPr>
              <a:t>a</a:t>
            </a:r>
            <a:r>
              <a:rPr sz="2400" spc="515" dirty="0">
                <a:latin typeface="Georgia"/>
                <a:cs typeface="Georgia"/>
              </a:rPr>
              <a:t>   </a:t>
            </a:r>
            <a:r>
              <a:rPr sz="2400" dirty="0">
                <a:latin typeface="Georgia"/>
                <a:cs typeface="Georgia"/>
              </a:rPr>
              <a:t>questi</a:t>
            </a:r>
            <a:r>
              <a:rPr sz="2400" spc="515" dirty="0">
                <a:latin typeface="Georgia"/>
                <a:cs typeface="Georgia"/>
              </a:rPr>
              <a:t>   </a:t>
            </a:r>
            <a:r>
              <a:rPr sz="2400" spc="-10" dirty="0" err="1">
                <a:latin typeface="Georgia"/>
                <a:cs typeface="Georgia"/>
              </a:rPr>
              <a:t>ultimi</a:t>
            </a:r>
            <a:r>
              <a:rPr sz="2400" spc="-10" dirty="0">
                <a:latin typeface="Georgia"/>
                <a:cs typeface="Georgia"/>
              </a:rPr>
              <a:t> </a:t>
            </a:r>
            <a:r>
              <a:rPr sz="2400" spc="-10" dirty="0" err="1">
                <a:latin typeface="Georgia"/>
                <a:cs typeface="Georgia"/>
              </a:rPr>
              <a:t>dell’operazione</a:t>
            </a:r>
            <a:r>
              <a:rPr lang="it-IT" sz="2400" spc="-10" dirty="0">
                <a:latin typeface="Georgia"/>
                <a:cs typeface="Georgia"/>
              </a:rPr>
              <a:t>, </a:t>
            </a:r>
            <a:r>
              <a:rPr lang="it-IT" sz="2400" spc="-10" dirty="0" err="1">
                <a:latin typeface="Georgia"/>
                <a:cs typeface="Georgia"/>
              </a:rPr>
              <a:t>affinchè</a:t>
            </a:r>
            <a:r>
              <a:rPr lang="it-IT" sz="2400" spc="-10" dirty="0">
                <a:latin typeface="Georgia"/>
                <a:cs typeface="Georgia"/>
              </a:rPr>
              <a:t> possano ricevere la somma </a:t>
            </a:r>
            <a:endParaRPr sz="2400" dirty="0">
              <a:latin typeface="Georgia"/>
              <a:cs typeface="Georgia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394FC56-BE05-BFF2-68C5-DE4AB3AFC34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53</a:t>
            </a:fld>
            <a:endParaRPr lang="it-IT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24480" y="143162"/>
            <a:ext cx="349504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NECESSARIA</a:t>
            </a:r>
            <a:r>
              <a:rPr spc="-40" dirty="0"/>
              <a:t> </a:t>
            </a:r>
            <a:r>
              <a:rPr spc="-10" dirty="0"/>
              <a:t>«NOTIFICA»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71347" y="370666"/>
            <a:ext cx="8034020" cy="6122670"/>
          </a:xfrm>
          <a:prstGeom prst="rect">
            <a:avLst/>
          </a:prstGeom>
        </p:spPr>
        <p:txBody>
          <a:bodyPr vert="horz" wrap="square" lIns="0" tIns="203200" rIns="0" bIns="0" rtlCol="0">
            <a:spAutoFit/>
          </a:bodyPr>
          <a:lstStyle/>
          <a:p>
            <a:pPr marL="368935" algn="ctr">
              <a:lnSpc>
                <a:spcPct val="100000"/>
              </a:lnSpc>
              <a:spcBef>
                <a:spcPts val="1600"/>
              </a:spcBef>
            </a:pPr>
            <a:r>
              <a:rPr sz="2200" dirty="0">
                <a:solidFill>
                  <a:srgbClr val="FF0000"/>
                </a:solidFill>
                <a:latin typeface="Georgia"/>
                <a:cs typeface="Georgia"/>
              </a:rPr>
              <a:t>AI</a:t>
            </a:r>
            <a:r>
              <a:rPr sz="2200" spc="-5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200" spc="-10" dirty="0">
                <a:solidFill>
                  <a:srgbClr val="FF0000"/>
                </a:solidFill>
                <a:latin typeface="Georgia"/>
                <a:cs typeface="Georgia"/>
              </a:rPr>
              <a:t>LEGITTIMARI</a:t>
            </a:r>
            <a:r>
              <a:rPr sz="2200" spc="-6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200" dirty="0">
                <a:solidFill>
                  <a:srgbClr val="FF0000"/>
                </a:solidFill>
                <a:latin typeface="Georgia"/>
                <a:cs typeface="Georgia"/>
              </a:rPr>
              <a:t>NON</a:t>
            </a:r>
            <a:r>
              <a:rPr sz="2200" spc="-6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200" spc="-10" dirty="0">
                <a:solidFill>
                  <a:srgbClr val="FF0000"/>
                </a:solidFill>
                <a:latin typeface="Georgia"/>
                <a:cs typeface="Georgia"/>
              </a:rPr>
              <a:t>ASSEGNATARI</a:t>
            </a:r>
            <a:endParaRPr sz="2200" dirty="0">
              <a:latin typeface="Georgia"/>
              <a:cs typeface="Georgia"/>
            </a:endParaRPr>
          </a:p>
          <a:p>
            <a:pPr marL="12700" marR="8890" algn="just">
              <a:lnSpc>
                <a:spcPct val="150100"/>
              </a:lnSpc>
              <a:spcBef>
                <a:spcPts val="185"/>
              </a:spcBef>
            </a:pP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l’eventuale</a:t>
            </a:r>
            <a:r>
              <a:rPr sz="2400" u="sng" spc="13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rifiuto</a:t>
            </a:r>
            <a:r>
              <a:rPr sz="2400" spc="17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a</a:t>
            </a:r>
            <a:r>
              <a:rPr sz="2400" spc="13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partecipare</a:t>
            </a:r>
            <a:r>
              <a:rPr sz="2400" spc="15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del</a:t>
            </a:r>
            <a:r>
              <a:rPr sz="2400" spc="15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legittimario</a:t>
            </a:r>
            <a:r>
              <a:rPr sz="2400" spc="14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non</a:t>
            </a:r>
            <a:r>
              <a:rPr sz="2400" spc="140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potrà, </a:t>
            </a:r>
            <a:r>
              <a:rPr sz="2400" dirty="0">
                <a:latin typeface="Georgia"/>
                <a:cs typeface="Georgia"/>
              </a:rPr>
              <a:t>però,</a:t>
            </a:r>
            <a:r>
              <a:rPr sz="2400" spc="3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impedire</a:t>
            </a:r>
            <a:r>
              <a:rPr sz="2400" spc="2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la</a:t>
            </a:r>
            <a:r>
              <a:rPr sz="2400" spc="3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stipulazione</a:t>
            </a:r>
            <a:r>
              <a:rPr sz="2400" spc="2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del</a:t>
            </a:r>
            <a:r>
              <a:rPr sz="2400" spc="3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Patto,</a:t>
            </a:r>
            <a:r>
              <a:rPr sz="2400" spc="4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vicenda</a:t>
            </a:r>
            <a:r>
              <a:rPr sz="2400" spc="2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che</a:t>
            </a:r>
            <a:r>
              <a:rPr sz="2400" spc="35" dirty="0">
                <a:latin typeface="Georgia"/>
                <a:cs typeface="Georgia"/>
              </a:rPr>
              <a:t>  </a:t>
            </a:r>
            <a:r>
              <a:rPr sz="2400" spc="-25" dirty="0">
                <a:latin typeface="Georgia"/>
                <a:cs typeface="Georgia"/>
              </a:rPr>
              <a:t>si </a:t>
            </a:r>
            <a:r>
              <a:rPr sz="2400" dirty="0">
                <a:latin typeface="Georgia"/>
                <a:cs typeface="Georgia"/>
              </a:rPr>
              <a:t>perfeziona</a:t>
            </a:r>
            <a:r>
              <a:rPr sz="2400" spc="-8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tra</a:t>
            </a:r>
            <a:r>
              <a:rPr sz="2400" spc="-45" dirty="0">
                <a:latin typeface="Georgia"/>
                <a:cs typeface="Georgia"/>
              </a:rPr>
              <a:t>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alienante</a:t>
            </a:r>
            <a:r>
              <a:rPr sz="2400" i="1" spc="-8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e</a:t>
            </a:r>
            <a:r>
              <a:rPr sz="2400" i="1" spc="-7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beneficiario</a:t>
            </a:r>
            <a:r>
              <a:rPr sz="2400" i="1" spc="-6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onerato</a:t>
            </a:r>
            <a:r>
              <a:rPr sz="2400" i="1" spc="-6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dirty="0">
                <a:solidFill>
                  <a:srgbClr val="FF0000"/>
                </a:solidFill>
                <a:latin typeface="Georgia"/>
                <a:cs typeface="Georgia"/>
              </a:rPr>
              <a:t>ex</a:t>
            </a:r>
            <a:r>
              <a:rPr sz="2400" i="1" spc="-7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i="1" spc="-10" dirty="0">
                <a:solidFill>
                  <a:srgbClr val="FF0000"/>
                </a:solidFill>
                <a:latin typeface="Georgia"/>
                <a:cs typeface="Georgia"/>
              </a:rPr>
              <a:t>lege</a:t>
            </a:r>
            <a:r>
              <a:rPr sz="2400" spc="-10" dirty="0">
                <a:latin typeface="Georgia"/>
                <a:cs typeface="Georgia"/>
              </a:rPr>
              <a:t>;</a:t>
            </a:r>
            <a:endParaRPr sz="2400" dirty="0">
              <a:latin typeface="Georgia"/>
              <a:cs typeface="Georgia"/>
            </a:endParaRPr>
          </a:p>
          <a:p>
            <a:pPr marL="12700" marR="5080" algn="just">
              <a:lnSpc>
                <a:spcPct val="149500"/>
              </a:lnSpc>
              <a:spcBef>
                <a:spcPts val="570"/>
              </a:spcBef>
            </a:pPr>
            <a:r>
              <a:rPr sz="2400" dirty="0">
                <a:latin typeface="Georgia"/>
                <a:cs typeface="Georgia"/>
              </a:rPr>
              <a:t>esso</a:t>
            </a:r>
            <a:r>
              <a:rPr sz="2400" spc="4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potrebbe</a:t>
            </a:r>
            <a:r>
              <a:rPr sz="2400" spc="5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assimilarsi,</a:t>
            </a:r>
            <a:r>
              <a:rPr sz="2400" spc="45" dirty="0">
                <a:latin typeface="Georgia"/>
                <a:cs typeface="Georgia"/>
              </a:rPr>
              <a:t>  </a:t>
            </a:r>
            <a:r>
              <a:rPr lang="it-IT" sz="2400" dirty="0">
                <a:latin typeface="Georgia"/>
                <a:cs typeface="Georgia"/>
              </a:rPr>
              <a:t>funzionalmente</a:t>
            </a:r>
            <a:r>
              <a:rPr sz="2400" dirty="0">
                <a:latin typeface="Georgia"/>
                <a:cs typeface="Georgia"/>
              </a:rPr>
              <a:t>,</a:t>
            </a:r>
            <a:r>
              <a:rPr sz="2400" spc="5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alla</a:t>
            </a:r>
            <a:r>
              <a:rPr sz="2400" spc="35" dirty="0">
                <a:latin typeface="Georgia"/>
                <a:cs typeface="Georgia"/>
              </a:rPr>
              <a:t> 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mora</a:t>
            </a:r>
            <a:r>
              <a:rPr sz="2400" spc="50" dirty="0">
                <a:solidFill>
                  <a:srgbClr val="FF0000"/>
                </a:solidFill>
                <a:latin typeface="Georgia"/>
                <a:cs typeface="Georgia"/>
              </a:rPr>
              <a:t>  </a:t>
            </a:r>
            <a:r>
              <a:rPr sz="2400" spc="-25" dirty="0">
                <a:solidFill>
                  <a:srgbClr val="FF0000"/>
                </a:solidFill>
                <a:latin typeface="Georgia"/>
                <a:cs typeface="Georgia"/>
              </a:rPr>
              <a:t>del </a:t>
            </a:r>
            <a:r>
              <a:rPr sz="2400" dirty="0">
                <a:solidFill>
                  <a:srgbClr val="FF0000"/>
                </a:solidFill>
                <a:latin typeface="Georgia"/>
                <a:cs typeface="Georgia"/>
              </a:rPr>
              <a:t>creditore</a:t>
            </a:r>
            <a:r>
              <a:rPr sz="2400" spc="-2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(art.</a:t>
            </a:r>
            <a:r>
              <a:rPr sz="2400" spc="-2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1206</a:t>
            </a:r>
            <a:r>
              <a:rPr sz="2400" spc="-1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c.c.).</a:t>
            </a:r>
            <a:r>
              <a:rPr sz="2400" spc="-2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Poiché,</a:t>
            </a:r>
            <a:r>
              <a:rPr sz="2400" spc="-1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però,</a:t>
            </a:r>
            <a:r>
              <a:rPr sz="2400" spc="-1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la</a:t>
            </a:r>
            <a:r>
              <a:rPr sz="2400" spc="-1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legge</a:t>
            </a:r>
            <a:r>
              <a:rPr sz="2400" spc="-2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147/2013 </a:t>
            </a:r>
            <a:r>
              <a:rPr sz="2400" spc="-25" dirty="0">
                <a:latin typeface="Georgia"/>
                <a:cs typeface="Georgia"/>
              </a:rPr>
              <a:t>ha </a:t>
            </a:r>
            <a:r>
              <a:rPr sz="2400" dirty="0">
                <a:latin typeface="Georgia"/>
                <a:cs typeface="Georgia"/>
              </a:rPr>
              <a:t>introdotto</a:t>
            </a:r>
            <a:r>
              <a:rPr sz="2400" spc="-1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il</a:t>
            </a:r>
            <a:r>
              <a:rPr sz="2400" spc="-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c.d.</a:t>
            </a:r>
            <a:r>
              <a:rPr sz="2400" spc="-1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conto dedicato,</a:t>
            </a:r>
            <a:r>
              <a:rPr sz="2400" spc="-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utilizzato</a:t>
            </a:r>
            <a:r>
              <a:rPr sz="2400" spc="-1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anche</a:t>
            </a:r>
            <a:r>
              <a:rPr sz="2400" spc="-2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dal</a:t>
            </a:r>
            <a:r>
              <a:rPr sz="2400" spc="-5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Codice </a:t>
            </a:r>
            <a:r>
              <a:rPr sz="2400" dirty="0">
                <a:latin typeface="Georgia"/>
                <a:cs typeface="Georgia"/>
              </a:rPr>
              <a:t>del</a:t>
            </a:r>
            <a:r>
              <a:rPr sz="2400" spc="20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Terzo</a:t>
            </a:r>
            <a:r>
              <a:rPr sz="2400" spc="21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Settore</a:t>
            </a:r>
            <a:r>
              <a:rPr sz="2400" spc="21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(D.Lgs.</a:t>
            </a:r>
            <a:r>
              <a:rPr sz="2400" spc="19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117/2017),</a:t>
            </a:r>
            <a:r>
              <a:rPr sz="2400" spc="19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si</a:t>
            </a:r>
            <a:r>
              <a:rPr sz="2400" spc="19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potrebbe</a:t>
            </a:r>
            <a:r>
              <a:rPr sz="2400" spc="185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ipotizzare </a:t>
            </a:r>
            <a:r>
              <a:rPr sz="2400" dirty="0">
                <a:latin typeface="Georgia"/>
                <a:cs typeface="Georgia"/>
              </a:rPr>
              <a:t>che</a:t>
            </a:r>
            <a:r>
              <a:rPr sz="2400" spc="7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la</a:t>
            </a:r>
            <a:r>
              <a:rPr sz="2400" spc="6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complessa</a:t>
            </a:r>
            <a:r>
              <a:rPr sz="2400" spc="8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e</a:t>
            </a:r>
            <a:r>
              <a:rPr sz="2400" spc="8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costosa</a:t>
            </a:r>
            <a:r>
              <a:rPr sz="2400" spc="65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procedura</a:t>
            </a:r>
            <a:r>
              <a:rPr sz="2400" spc="80" dirty="0">
                <a:latin typeface="Georgia"/>
                <a:cs typeface="Georgia"/>
              </a:rPr>
              <a:t>  </a:t>
            </a:r>
            <a:r>
              <a:rPr sz="2400" dirty="0">
                <a:latin typeface="Georgia"/>
                <a:cs typeface="Georgia"/>
              </a:rPr>
              <a:t>codicistica</a:t>
            </a:r>
            <a:r>
              <a:rPr sz="2400" spc="65" dirty="0">
                <a:latin typeface="Georgia"/>
                <a:cs typeface="Georgia"/>
              </a:rPr>
              <a:t>  </a:t>
            </a:r>
            <a:r>
              <a:rPr sz="2400" spc="-10" dirty="0">
                <a:latin typeface="Georgia"/>
                <a:cs typeface="Georgia"/>
              </a:rPr>
              <a:t>possa </a:t>
            </a:r>
            <a:r>
              <a:rPr sz="2400" dirty="0">
                <a:latin typeface="Georgia"/>
                <a:cs typeface="Georgia"/>
              </a:rPr>
              <a:t>trovare</a:t>
            </a:r>
            <a:r>
              <a:rPr sz="2400" spc="26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una</a:t>
            </a:r>
            <a:r>
              <a:rPr sz="2400" spc="26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sostituzione</a:t>
            </a:r>
            <a:r>
              <a:rPr sz="2400" spc="26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più</a:t>
            </a:r>
            <a:r>
              <a:rPr sz="2400" spc="28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efficiente</a:t>
            </a:r>
            <a:r>
              <a:rPr sz="2400" spc="26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e</a:t>
            </a:r>
            <a:r>
              <a:rPr sz="2400" spc="28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rapida</a:t>
            </a:r>
            <a:r>
              <a:rPr sz="2400" spc="26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proprio</a:t>
            </a:r>
            <a:r>
              <a:rPr sz="2400" spc="270" dirty="0">
                <a:latin typeface="Georgia"/>
                <a:cs typeface="Georgia"/>
              </a:rPr>
              <a:t> </a:t>
            </a:r>
            <a:r>
              <a:rPr sz="2400" spc="-25" dirty="0">
                <a:latin typeface="Georgia"/>
                <a:cs typeface="Georgia"/>
              </a:rPr>
              <a:t>in </a:t>
            </a:r>
            <a:r>
              <a:rPr sz="2400" dirty="0">
                <a:latin typeface="Georgia"/>
                <a:cs typeface="Georgia"/>
              </a:rPr>
              <a:t>tale</a:t>
            </a:r>
            <a:r>
              <a:rPr sz="2400" spc="-45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deposito.</a:t>
            </a:r>
            <a:endParaRPr sz="2400" dirty="0">
              <a:latin typeface="Georgia"/>
              <a:cs typeface="Georgia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A1B1620-9435-8E92-1DEB-1BACF3E1D7E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54</a:t>
            </a:fld>
            <a:endParaRPr lang="it-IT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9772" y="180053"/>
            <a:ext cx="26244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sng" dirty="0">
                <a:uFill>
                  <a:solidFill>
                    <a:srgbClr val="FF0000"/>
                  </a:solidFill>
                </a:uFill>
              </a:rPr>
              <a:t>MANCATA</a:t>
            </a:r>
            <a:r>
              <a:rPr sz="1800" spc="325" dirty="0"/>
              <a:t> </a:t>
            </a:r>
            <a:r>
              <a:rPr sz="1800" spc="-10" dirty="0"/>
              <a:t>«NOTIFICA»</a:t>
            </a:r>
            <a:endParaRPr sz="1800" dirty="0"/>
          </a:p>
        </p:txBody>
      </p:sp>
      <p:sp>
        <p:nvSpPr>
          <p:cNvPr id="3" name="object 3"/>
          <p:cNvSpPr txBox="1"/>
          <p:nvPr/>
        </p:nvSpPr>
        <p:spPr>
          <a:xfrm>
            <a:off x="457200" y="909135"/>
            <a:ext cx="8040370" cy="5109732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373380" algn="ctr">
              <a:lnSpc>
                <a:spcPct val="100000"/>
              </a:lnSpc>
              <a:spcBef>
                <a:spcPts val="685"/>
              </a:spcBef>
            </a:pPr>
            <a:r>
              <a:rPr sz="1800" dirty="0">
                <a:solidFill>
                  <a:srgbClr val="FF0000"/>
                </a:solidFill>
                <a:latin typeface="Georgia"/>
                <a:cs typeface="Georgia"/>
              </a:rPr>
              <a:t>AI</a:t>
            </a:r>
            <a:r>
              <a:rPr sz="1800" spc="-6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1800" dirty="0">
                <a:solidFill>
                  <a:srgbClr val="FF0000"/>
                </a:solidFill>
                <a:latin typeface="Georgia"/>
                <a:cs typeface="Georgia"/>
              </a:rPr>
              <a:t>LEGITTIMARI</a:t>
            </a:r>
            <a:r>
              <a:rPr sz="1800" spc="-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1800" dirty="0">
                <a:solidFill>
                  <a:srgbClr val="FF0000"/>
                </a:solidFill>
                <a:latin typeface="Georgia"/>
                <a:cs typeface="Georgia"/>
              </a:rPr>
              <a:t>NON</a:t>
            </a:r>
            <a:r>
              <a:rPr sz="1800" spc="-5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Georgia"/>
                <a:cs typeface="Georgia"/>
              </a:rPr>
              <a:t>ASSEGNATARI</a:t>
            </a:r>
            <a:endParaRPr sz="1800" dirty="0">
              <a:latin typeface="Georgia"/>
              <a:cs typeface="Georgia"/>
            </a:endParaRPr>
          </a:p>
          <a:p>
            <a:pPr marL="12700" algn="just">
              <a:lnSpc>
                <a:spcPct val="100000"/>
              </a:lnSpc>
              <a:spcBef>
                <a:spcPts val="645"/>
              </a:spcBef>
            </a:pPr>
            <a:r>
              <a:rPr sz="2000" dirty="0">
                <a:latin typeface="Georgia"/>
                <a:cs typeface="Georgia"/>
              </a:rPr>
              <a:t>Nel</a:t>
            </a:r>
            <a:r>
              <a:rPr sz="2000" spc="3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caso</a:t>
            </a:r>
            <a:r>
              <a:rPr sz="2000" spc="4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in</a:t>
            </a:r>
            <a:r>
              <a:rPr sz="2000" spc="3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cui</a:t>
            </a:r>
            <a:r>
              <a:rPr sz="2000" spc="2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ai</a:t>
            </a:r>
            <a:r>
              <a:rPr sz="2000" spc="2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legittimari</a:t>
            </a:r>
            <a:r>
              <a:rPr sz="2000" spc="5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non</a:t>
            </a:r>
            <a:r>
              <a:rPr sz="2000" spc="5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assegnatari</a:t>
            </a:r>
            <a:r>
              <a:rPr sz="2000" spc="45" dirty="0">
                <a:latin typeface="Georgia"/>
                <a:cs typeface="Georgia"/>
              </a:rPr>
              <a:t>  </a:t>
            </a:r>
            <a:r>
              <a:rPr sz="2000" dirty="0">
                <a:latin typeface="Georgia"/>
                <a:cs typeface="Georgia"/>
              </a:rPr>
              <a:t>(assimilati</a:t>
            </a:r>
            <a:r>
              <a:rPr sz="2000" spc="3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dalla</a:t>
            </a:r>
            <a:r>
              <a:rPr sz="2000" spc="4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S.C.</a:t>
            </a:r>
            <a:r>
              <a:rPr sz="2000" spc="25" dirty="0">
                <a:latin typeface="Georgia"/>
                <a:cs typeface="Georgia"/>
              </a:rPr>
              <a:t> </a:t>
            </a:r>
            <a:r>
              <a:rPr sz="2000" spc="-20" dirty="0">
                <a:latin typeface="Georgia"/>
                <a:cs typeface="Georgia"/>
              </a:rPr>
              <a:t>agli</a:t>
            </a:r>
            <a:endParaRPr sz="2000" dirty="0">
              <a:latin typeface="Georgia"/>
              <a:cs typeface="Georgia"/>
            </a:endParaRPr>
          </a:p>
          <a:p>
            <a:pPr marL="12700" marR="14604" algn="just">
              <a:lnSpc>
                <a:spcPct val="100000"/>
              </a:lnSpc>
            </a:pPr>
            <a:r>
              <a:rPr sz="2000" dirty="0">
                <a:latin typeface="Georgia"/>
                <a:cs typeface="Georgia"/>
              </a:rPr>
              <a:t>«onorati</a:t>
            </a:r>
            <a:r>
              <a:rPr sz="2000" spc="34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beneficiari</a:t>
            </a:r>
            <a:r>
              <a:rPr sz="2000" spc="32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dell’onere»)</a:t>
            </a:r>
            <a:r>
              <a:rPr sz="2000" spc="32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non</a:t>
            </a:r>
            <a:r>
              <a:rPr sz="2000" spc="34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sia</a:t>
            </a:r>
            <a:r>
              <a:rPr sz="2000" spc="34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comunicata</a:t>
            </a:r>
            <a:r>
              <a:rPr sz="2000" spc="33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l’operazione,</a:t>
            </a:r>
            <a:r>
              <a:rPr sz="2000" spc="345" dirty="0">
                <a:latin typeface="Georgia"/>
                <a:cs typeface="Georgia"/>
              </a:rPr>
              <a:t> </a:t>
            </a:r>
            <a:r>
              <a:rPr sz="2000" spc="-25" dirty="0">
                <a:latin typeface="Georgia"/>
                <a:cs typeface="Georgia"/>
              </a:rPr>
              <a:t>in </a:t>
            </a:r>
            <a:r>
              <a:rPr sz="2000" dirty="0">
                <a:latin typeface="Georgia"/>
                <a:cs typeface="Georgia"/>
              </a:rPr>
              <a:t>base</a:t>
            </a:r>
            <a:r>
              <a:rPr sz="2000" spc="39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alle</a:t>
            </a:r>
            <a:r>
              <a:rPr sz="2000" spc="40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considerazioni</a:t>
            </a:r>
            <a:r>
              <a:rPr sz="2000" spc="42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già</a:t>
            </a:r>
            <a:r>
              <a:rPr sz="2000" spc="40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svolte</a:t>
            </a:r>
            <a:r>
              <a:rPr sz="2000" spc="40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sembra</a:t>
            </a:r>
            <a:r>
              <a:rPr sz="2000" spc="43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potersi</a:t>
            </a:r>
            <a:r>
              <a:rPr sz="2000" spc="39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concludere</a:t>
            </a:r>
            <a:r>
              <a:rPr sz="2000" spc="39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che</a:t>
            </a:r>
            <a:r>
              <a:rPr sz="2000" spc="400" dirty="0">
                <a:latin typeface="Georgia"/>
                <a:cs typeface="Georgia"/>
              </a:rPr>
              <a:t> </a:t>
            </a:r>
            <a:r>
              <a:rPr sz="2000" spc="-25" dirty="0">
                <a:latin typeface="Georgia"/>
                <a:cs typeface="Georgia"/>
              </a:rPr>
              <a:t>si </a:t>
            </a:r>
            <a:r>
              <a:rPr sz="2000" spc="-10" dirty="0">
                <a:latin typeface="Georgia"/>
                <a:cs typeface="Georgia"/>
              </a:rPr>
              <a:t>applicherà</a:t>
            </a:r>
            <a:r>
              <a:rPr sz="2000" spc="-7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il</a:t>
            </a:r>
            <a:r>
              <a:rPr sz="2000" spc="-7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più</a:t>
            </a:r>
            <a:r>
              <a:rPr sz="2000" spc="-6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volte</a:t>
            </a:r>
            <a:r>
              <a:rPr sz="2000" spc="-75" dirty="0">
                <a:latin typeface="Georgia"/>
                <a:cs typeface="Georgia"/>
              </a:rPr>
              <a:t> </a:t>
            </a:r>
            <a:r>
              <a:rPr sz="2000" spc="-10" dirty="0">
                <a:latin typeface="Georgia"/>
                <a:cs typeface="Georgia"/>
              </a:rPr>
              <a:t>richiamato</a:t>
            </a:r>
            <a:r>
              <a:rPr sz="2000" spc="-6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art.</a:t>
            </a:r>
            <a:r>
              <a:rPr sz="2000" spc="-7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768</a:t>
            </a:r>
            <a:r>
              <a:rPr sz="2000" spc="-85" dirty="0">
                <a:latin typeface="Georgia"/>
                <a:cs typeface="Georgia"/>
              </a:rPr>
              <a:t> </a:t>
            </a:r>
            <a:r>
              <a:rPr sz="2000" spc="-10" dirty="0">
                <a:latin typeface="Georgia"/>
                <a:cs typeface="Georgia"/>
              </a:rPr>
              <a:t>sexies,</a:t>
            </a:r>
            <a:r>
              <a:rPr sz="2000" spc="-7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con</a:t>
            </a:r>
            <a:r>
              <a:rPr sz="2000" spc="-7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la</a:t>
            </a:r>
            <a:r>
              <a:rPr sz="2000" spc="-65" dirty="0">
                <a:latin typeface="Georgia"/>
                <a:cs typeface="Georgia"/>
              </a:rPr>
              <a:t> </a:t>
            </a:r>
            <a:r>
              <a:rPr sz="2000" spc="-10" dirty="0">
                <a:latin typeface="Georgia"/>
                <a:cs typeface="Georgia"/>
              </a:rPr>
              <a:t>conseguenza</a:t>
            </a:r>
            <a:r>
              <a:rPr sz="2000" spc="-70" dirty="0">
                <a:latin typeface="Georgia"/>
                <a:cs typeface="Georgia"/>
              </a:rPr>
              <a:t> </a:t>
            </a:r>
            <a:r>
              <a:rPr sz="2000" spc="-25" dirty="0">
                <a:latin typeface="Georgia"/>
                <a:cs typeface="Georgia"/>
              </a:rPr>
              <a:t>che </a:t>
            </a:r>
            <a:r>
              <a:rPr sz="2000" dirty="0">
                <a:latin typeface="Georgia"/>
                <a:cs typeface="Georgia"/>
              </a:rPr>
              <a:t>i</a:t>
            </a:r>
            <a:r>
              <a:rPr sz="2000" spc="125" dirty="0">
                <a:latin typeface="Georgia"/>
                <a:cs typeface="Georgia"/>
              </a:rPr>
              <a:t>  </a:t>
            </a:r>
            <a:r>
              <a:rPr sz="2000" dirty="0">
                <a:latin typeface="Georgia"/>
                <a:cs typeface="Georgia"/>
              </a:rPr>
              <a:t>legittimari</a:t>
            </a:r>
            <a:r>
              <a:rPr sz="2000" spc="130" dirty="0">
                <a:latin typeface="Georgia"/>
                <a:cs typeface="Georgia"/>
              </a:rPr>
              <a:t>  </a:t>
            </a:r>
            <a:r>
              <a:rPr sz="2000" dirty="0">
                <a:latin typeface="Georgia"/>
                <a:cs typeface="Georgia"/>
              </a:rPr>
              <a:t>non</a:t>
            </a:r>
            <a:r>
              <a:rPr sz="2000" spc="130" dirty="0">
                <a:latin typeface="Georgia"/>
                <a:cs typeface="Georgia"/>
              </a:rPr>
              <a:t>  </a:t>
            </a:r>
            <a:r>
              <a:rPr sz="2000" dirty="0">
                <a:latin typeface="Georgia"/>
                <a:cs typeface="Georgia"/>
              </a:rPr>
              <a:t>assegnatari</a:t>
            </a:r>
            <a:r>
              <a:rPr sz="2000" spc="125" dirty="0">
                <a:latin typeface="Georgia"/>
                <a:cs typeface="Georgia"/>
              </a:rPr>
              <a:t>  </a:t>
            </a:r>
            <a:r>
              <a:rPr sz="2000" dirty="0">
                <a:latin typeface="Georgia"/>
                <a:cs typeface="Georgia"/>
              </a:rPr>
              <a:t>che</a:t>
            </a:r>
            <a:r>
              <a:rPr sz="2000" spc="130" dirty="0">
                <a:latin typeface="Georgia"/>
                <a:cs typeface="Georgia"/>
              </a:rPr>
              <a:t>  </a:t>
            </a:r>
            <a:r>
              <a:rPr sz="2000" dirty="0">
                <a:latin typeface="Georgia"/>
                <a:cs typeface="Georgia"/>
              </a:rPr>
              <a:t>non</a:t>
            </a:r>
            <a:r>
              <a:rPr sz="2000" spc="140" dirty="0">
                <a:latin typeface="Georgia"/>
                <a:cs typeface="Georgia"/>
              </a:rPr>
              <a:t>  </a:t>
            </a:r>
            <a:r>
              <a:rPr sz="2000" dirty="0">
                <a:latin typeface="Georgia"/>
                <a:cs typeface="Georgia"/>
              </a:rPr>
              <a:t>hanno</a:t>
            </a:r>
            <a:r>
              <a:rPr sz="2000" spc="145" dirty="0">
                <a:latin typeface="Georgia"/>
                <a:cs typeface="Georgia"/>
              </a:rPr>
              <a:t>  </a:t>
            </a:r>
            <a:r>
              <a:rPr sz="2000" dirty="0">
                <a:latin typeface="Georgia"/>
                <a:cs typeface="Georgia"/>
              </a:rPr>
              <a:t>partecipato</a:t>
            </a:r>
            <a:r>
              <a:rPr sz="2000" spc="130" dirty="0">
                <a:latin typeface="Georgia"/>
                <a:cs typeface="Georgia"/>
              </a:rPr>
              <a:t>  </a:t>
            </a:r>
            <a:r>
              <a:rPr sz="2000" dirty="0">
                <a:latin typeface="Georgia"/>
                <a:cs typeface="Georgia"/>
              </a:rPr>
              <a:t>al</a:t>
            </a:r>
            <a:r>
              <a:rPr sz="2000" spc="135" dirty="0">
                <a:latin typeface="Georgia"/>
                <a:cs typeface="Georgia"/>
              </a:rPr>
              <a:t>  </a:t>
            </a:r>
            <a:r>
              <a:rPr sz="2000" spc="-10" dirty="0">
                <a:latin typeface="Georgia"/>
                <a:cs typeface="Georgia"/>
              </a:rPr>
              <a:t>patto </a:t>
            </a:r>
            <a:r>
              <a:rPr sz="2000" dirty="0">
                <a:latin typeface="Georgia"/>
                <a:cs typeface="Georgia"/>
              </a:rPr>
              <a:t>potranno</a:t>
            </a:r>
            <a:r>
              <a:rPr sz="2000" spc="254" dirty="0">
                <a:latin typeface="Georgia"/>
                <a:cs typeface="Georgia"/>
              </a:rPr>
              <a:t>  </a:t>
            </a:r>
            <a:r>
              <a:rPr sz="2000" dirty="0">
                <a:latin typeface="Georgia"/>
                <a:cs typeface="Georgia"/>
              </a:rPr>
              <a:t>chiedere</a:t>
            </a:r>
            <a:r>
              <a:rPr sz="2000" spc="250" dirty="0">
                <a:latin typeface="Georgia"/>
                <a:cs typeface="Georgia"/>
              </a:rPr>
              <a:t>  </a:t>
            </a:r>
            <a:r>
              <a:rPr sz="2000" dirty="0">
                <a:latin typeface="Georgia"/>
                <a:cs typeface="Georgia"/>
              </a:rPr>
              <a:t>la</a:t>
            </a:r>
            <a:r>
              <a:rPr sz="2000" spc="254" dirty="0">
                <a:latin typeface="Georgia"/>
                <a:cs typeface="Georgia"/>
              </a:rPr>
              <a:t>  </a:t>
            </a:r>
            <a:r>
              <a:rPr sz="2000" dirty="0">
                <a:latin typeface="Georgia"/>
                <a:cs typeface="Georgia"/>
              </a:rPr>
              <a:t>somma</a:t>
            </a:r>
            <a:r>
              <a:rPr sz="2000" spc="254" dirty="0">
                <a:latin typeface="Georgia"/>
                <a:cs typeface="Georgia"/>
              </a:rPr>
              <a:t>  </a:t>
            </a:r>
            <a:r>
              <a:rPr sz="2000" dirty="0">
                <a:latin typeface="Georgia"/>
                <a:cs typeface="Georgia"/>
              </a:rPr>
              <a:t>indicata</a:t>
            </a:r>
            <a:r>
              <a:rPr sz="2000" spc="254" dirty="0">
                <a:latin typeface="Georgia"/>
                <a:cs typeface="Georgia"/>
              </a:rPr>
              <a:t>  </a:t>
            </a:r>
            <a:r>
              <a:rPr sz="2000" dirty="0">
                <a:latin typeface="Georgia"/>
                <a:cs typeface="Georgia"/>
              </a:rPr>
              <a:t>nell'atto,</a:t>
            </a:r>
            <a:r>
              <a:rPr sz="2000" spc="250" dirty="0">
                <a:latin typeface="Georgia"/>
                <a:cs typeface="Georgia"/>
              </a:rPr>
              <a:t>  </a:t>
            </a:r>
            <a:r>
              <a:rPr sz="2000" dirty="0">
                <a:latin typeface="Georgia"/>
                <a:cs typeface="Georgia"/>
              </a:rPr>
              <a:t>aumentata</a:t>
            </a:r>
            <a:r>
              <a:rPr sz="2000" spc="254" dirty="0">
                <a:latin typeface="Georgia"/>
                <a:cs typeface="Georgia"/>
              </a:rPr>
              <a:t>  </a:t>
            </a:r>
            <a:r>
              <a:rPr sz="2000" spc="-10" dirty="0">
                <a:latin typeface="Georgia"/>
                <a:cs typeface="Georgia"/>
              </a:rPr>
              <a:t>degli</a:t>
            </a:r>
            <a:endParaRPr sz="2000" dirty="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2000" spc="-10" dirty="0" err="1">
                <a:latin typeface="Georgia"/>
                <a:cs typeface="Georgia"/>
              </a:rPr>
              <a:t>interessi</a:t>
            </a:r>
            <a:r>
              <a:rPr sz="2000" spc="-10" dirty="0">
                <a:latin typeface="Georgia"/>
                <a:cs typeface="Georgia"/>
              </a:rPr>
              <a:t>.</a:t>
            </a:r>
            <a:endParaRPr lang="it-IT" sz="2000" spc="-10" dirty="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endParaRPr sz="2000" dirty="0">
              <a:latin typeface="Georgia"/>
              <a:cs typeface="Georgia"/>
            </a:endParaRPr>
          </a:p>
          <a:p>
            <a:pPr marL="12700" marR="5080" algn="just">
              <a:lnSpc>
                <a:spcPct val="100000"/>
              </a:lnSpc>
              <a:spcBef>
                <a:spcPts val="434"/>
              </a:spcBef>
            </a:pPr>
            <a:r>
              <a:rPr sz="2000" dirty="0">
                <a:latin typeface="Georgia"/>
                <a:cs typeface="Georgia"/>
              </a:rPr>
              <a:t>In</a:t>
            </a:r>
            <a:r>
              <a:rPr sz="2000" spc="295" dirty="0">
                <a:latin typeface="Georgia"/>
                <a:cs typeface="Georgia"/>
              </a:rPr>
              <a:t>  </a:t>
            </a:r>
            <a:r>
              <a:rPr sz="2000" dirty="0">
                <a:latin typeface="Georgia"/>
                <a:cs typeface="Georgia"/>
              </a:rPr>
              <a:t>mancanza</a:t>
            </a:r>
            <a:r>
              <a:rPr sz="2000" spc="295" dirty="0">
                <a:latin typeface="Georgia"/>
                <a:cs typeface="Georgia"/>
              </a:rPr>
              <a:t>  </a:t>
            </a:r>
            <a:r>
              <a:rPr sz="2000" dirty="0">
                <a:latin typeface="Georgia"/>
                <a:cs typeface="Georgia"/>
              </a:rPr>
              <a:t>di</a:t>
            </a:r>
            <a:r>
              <a:rPr sz="2000" spc="280" dirty="0">
                <a:latin typeface="Georgia"/>
                <a:cs typeface="Georgia"/>
              </a:rPr>
              <a:t>  </a:t>
            </a:r>
            <a:r>
              <a:rPr sz="2000" dirty="0">
                <a:latin typeface="Georgia"/>
                <a:cs typeface="Georgia"/>
              </a:rPr>
              <a:t>soddisfazione</a:t>
            </a:r>
            <a:r>
              <a:rPr sz="2000" spc="285" dirty="0">
                <a:latin typeface="Georgia"/>
                <a:cs typeface="Georgia"/>
              </a:rPr>
              <a:t>  </a:t>
            </a:r>
            <a:r>
              <a:rPr sz="2000" dirty="0">
                <a:latin typeface="Georgia"/>
                <a:cs typeface="Georgia"/>
              </a:rPr>
              <a:t>a</a:t>
            </a:r>
            <a:r>
              <a:rPr sz="2000" spc="295" dirty="0">
                <a:latin typeface="Georgia"/>
                <a:cs typeface="Georgia"/>
              </a:rPr>
              <a:t>  </a:t>
            </a:r>
            <a:r>
              <a:rPr sz="2000" dirty="0">
                <a:latin typeface="Georgia"/>
                <a:cs typeface="Georgia"/>
              </a:rPr>
              <a:t>tale</a:t>
            </a:r>
            <a:r>
              <a:rPr sz="2000" spc="295" dirty="0">
                <a:latin typeface="Georgia"/>
                <a:cs typeface="Georgia"/>
              </a:rPr>
              <a:t>  </a:t>
            </a:r>
            <a:r>
              <a:rPr sz="2000" dirty="0">
                <a:latin typeface="Georgia"/>
                <a:cs typeface="Georgia"/>
              </a:rPr>
              <a:t>richiesta,</a:t>
            </a:r>
            <a:r>
              <a:rPr sz="2000" spc="305" dirty="0">
                <a:latin typeface="Georgia"/>
                <a:cs typeface="Georgia"/>
              </a:rPr>
              <a:t>  </a:t>
            </a:r>
            <a:r>
              <a:rPr sz="2000" dirty="0">
                <a:latin typeface="Georgia"/>
                <a:cs typeface="Georgia"/>
              </a:rPr>
              <a:t>la</a:t>
            </a:r>
            <a:r>
              <a:rPr sz="2000" spc="285" dirty="0">
                <a:latin typeface="Georgia"/>
                <a:cs typeface="Georgia"/>
              </a:rPr>
              <a:t>  </a:t>
            </a:r>
            <a:r>
              <a:rPr sz="2000" dirty="0">
                <a:solidFill>
                  <a:srgbClr val="FF0000"/>
                </a:solidFill>
                <a:latin typeface="Georgia"/>
                <a:cs typeface="Georgia"/>
              </a:rPr>
              <a:t>domanda</a:t>
            </a:r>
            <a:r>
              <a:rPr sz="2000" spc="290" dirty="0">
                <a:solidFill>
                  <a:srgbClr val="FF0000"/>
                </a:solidFill>
                <a:latin typeface="Georgia"/>
                <a:cs typeface="Georgia"/>
              </a:rPr>
              <a:t>  </a:t>
            </a:r>
            <a:r>
              <a:rPr sz="2000" spc="-25" dirty="0">
                <a:solidFill>
                  <a:srgbClr val="FF0000"/>
                </a:solidFill>
                <a:latin typeface="Georgia"/>
                <a:cs typeface="Georgia"/>
              </a:rPr>
              <a:t>di </a:t>
            </a:r>
            <a:r>
              <a:rPr sz="2000" spc="-10" dirty="0">
                <a:solidFill>
                  <a:srgbClr val="FF0000"/>
                </a:solidFill>
                <a:latin typeface="Georgia"/>
                <a:cs typeface="Georgia"/>
              </a:rPr>
              <a:t>annullamento</a:t>
            </a:r>
            <a:r>
              <a:rPr sz="2000" spc="-6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000" dirty="0">
                <a:solidFill>
                  <a:srgbClr val="FF0000"/>
                </a:solidFill>
                <a:latin typeface="Georgia"/>
                <a:cs typeface="Georgia"/>
              </a:rPr>
              <a:t>da</a:t>
            </a:r>
            <a:r>
              <a:rPr sz="2000" spc="-6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000" dirty="0">
                <a:solidFill>
                  <a:srgbClr val="FF0000"/>
                </a:solidFill>
                <a:latin typeface="Georgia"/>
                <a:cs typeface="Georgia"/>
              </a:rPr>
              <a:t>parte</a:t>
            </a:r>
            <a:r>
              <a:rPr sz="2000" spc="-6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000" dirty="0">
                <a:solidFill>
                  <a:srgbClr val="FF0000"/>
                </a:solidFill>
                <a:latin typeface="Georgia"/>
                <a:cs typeface="Georgia"/>
              </a:rPr>
              <a:t>loro</a:t>
            </a:r>
            <a:r>
              <a:rPr sz="2000" spc="-4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000" dirty="0">
                <a:solidFill>
                  <a:srgbClr val="FF0000"/>
                </a:solidFill>
                <a:latin typeface="Georgia"/>
                <a:cs typeface="Georgia"/>
              </a:rPr>
              <a:t>dovrà</a:t>
            </a:r>
            <a:r>
              <a:rPr sz="2000" spc="-6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000" dirty="0">
                <a:solidFill>
                  <a:srgbClr val="FF0000"/>
                </a:solidFill>
                <a:latin typeface="Georgia"/>
                <a:cs typeface="Georgia"/>
              </a:rPr>
              <a:t>ritenersi</a:t>
            </a:r>
            <a:r>
              <a:rPr sz="2000" spc="-7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000" dirty="0">
                <a:solidFill>
                  <a:srgbClr val="FF0000"/>
                </a:solidFill>
                <a:latin typeface="Georgia"/>
                <a:cs typeface="Georgia"/>
              </a:rPr>
              <a:t>riferibile</a:t>
            </a:r>
            <a:r>
              <a:rPr sz="2000" spc="-6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000" dirty="0">
                <a:solidFill>
                  <a:srgbClr val="FF0000"/>
                </a:solidFill>
                <a:latin typeface="Georgia"/>
                <a:cs typeface="Georgia"/>
              </a:rPr>
              <a:t>al</a:t>
            </a:r>
            <a:r>
              <a:rPr sz="2000" spc="1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000" b="1" dirty="0">
                <a:solidFill>
                  <a:srgbClr val="FF0000"/>
                </a:solidFill>
                <a:latin typeface="Georgia"/>
                <a:cs typeface="Georgia"/>
              </a:rPr>
              <a:t>solo</a:t>
            </a:r>
            <a:r>
              <a:rPr sz="2000" b="1" spc="-6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Georgia"/>
                <a:cs typeface="Georgia"/>
              </a:rPr>
              <a:t>ammontare </a:t>
            </a:r>
            <a:r>
              <a:rPr sz="2000" dirty="0">
                <a:solidFill>
                  <a:srgbClr val="FF0000"/>
                </a:solidFill>
                <a:latin typeface="Georgia"/>
                <a:cs typeface="Georgia"/>
              </a:rPr>
              <a:t>del</a:t>
            </a:r>
            <a:r>
              <a:rPr sz="2000" spc="-1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000" b="1" dirty="0">
                <a:solidFill>
                  <a:srgbClr val="FF0000"/>
                </a:solidFill>
                <a:latin typeface="Georgia"/>
                <a:cs typeface="Georgia"/>
              </a:rPr>
              <a:t>valore</a:t>
            </a:r>
            <a:r>
              <a:rPr sz="2000" b="1" spc="-3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000" b="1" dirty="0">
                <a:solidFill>
                  <a:srgbClr val="FF0000"/>
                </a:solidFill>
                <a:latin typeface="Georgia"/>
                <a:cs typeface="Georgia"/>
              </a:rPr>
              <a:t>dell’onere</a:t>
            </a:r>
            <a:r>
              <a:rPr sz="2000" dirty="0">
                <a:solidFill>
                  <a:srgbClr val="FF0000"/>
                </a:solidFill>
                <a:latin typeface="Georgia"/>
                <a:cs typeface="Georgia"/>
              </a:rPr>
              <a:t>,</a:t>
            </a:r>
            <a:r>
              <a:rPr sz="2000" spc="-2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che</a:t>
            </a:r>
            <a:r>
              <a:rPr sz="2000" spc="-10" dirty="0">
                <a:latin typeface="Georgia"/>
                <a:cs typeface="Georgia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si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dimostri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non</a:t>
            </a:r>
            <a:r>
              <a:rPr sz="2000" spc="1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essere</a:t>
            </a:r>
            <a:r>
              <a:rPr sz="2000" spc="-2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rispondente</a:t>
            </a:r>
            <a:r>
              <a:rPr sz="2000" spc="-1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a</a:t>
            </a:r>
            <a:r>
              <a:rPr sz="2000" spc="5" dirty="0">
                <a:latin typeface="Georgia"/>
                <a:cs typeface="Georgia"/>
              </a:rPr>
              <a:t> </a:t>
            </a:r>
            <a:r>
              <a:rPr sz="2000" spc="-10" dirty="0">
                <a:latin typeface="Georgia"/>
                <a:cs typeface="Georgia"/>
              </a:rPr>
              <a:t>quella </a:t>
            </a:r>
            <a:r>
              <a:rPr sz="2000" dirty="0">
                <a:latin typeface="Georgia"/>
                <a:cs typeface="Georgia"/>
              </a:rPr>
              <a:t>che</a:t>
            </a:r>
            <a:r>
              <a:rPr sz="2000" spc="-3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è</a:t>
            </a:r>
            <a:r>
              <a:rPr sz="2000" spc="-3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la</a:t>
            </a:r>
            <a:r>
              <a:rPr sz="2000" spc="-30" dirty="0">
                <a:latin typeface="Georgia"/>
                <a:cs typeface="Georgia"/>
              </a:rPr>
              <a:t> </a:t>
            </a:r>
            <a:r>
              <a:rPr sz="2000" u="sng" dirty="0">
                <a:latin typeface="Georgia"/>
                <a:cs typeface="Georgia"/>
              </a:rPr>
              <a:t>precisa</a:t>
            </a:r>
            <a:r>
              <a:rPr sz="2000" u="sng" spc="-10" dirty="0">
                <a:latin typeface="Georgia"/>
                <a:cs typeface="Georgia"/>
              </a:rPr>
              <a:t> </a:t>
            </a:r>
            <a:r>
              <a:rPr sz="2000" u="sng" dirty="0">
                <a:latin typeface="Georgia"/>
                <a:cs typeface="Georgia"/>
              </a:rPr>
              <a:t>volontà</a:t>
            </a:r>
            <a:r>
              <a:rPr sz="2000" u="sng" spc="-35" dirty="0">
                <a:latin typeface="Georgia"/>
                <a:cs typeface="Georgia"/>
              </a:rPr>
              <a:t> </a:t>
            </a:r>
            <a:r>
              <a:rPr sz="2000" u="sng" dirty="0">
                <a:latin typeface="Georgia"/>
                <a:cs typeface="Georgia"/>
              </a:rPr>
              <a:t>della</a:t>
            </a:r>
            <a:r>
              <a:rPr sz="2000" u="sng" spc="-35" dirty="0">
                <a:latin typeface="Georgia"/>
                <a:cs typeface="Georgia"/>
              </a:rPr>
              <a:t> </a:t>
            </a:r>
            <a:r>
              <a:rPr sz="2000" u="sng" dirty="0">
                <a:latin typeface="Georgia"/>
                <a:cs typeface="Georgia"/>
              </a:rPr>
              <a:t>legge</a:t>
            </a:r>
            <a:r>
              <a:rPr sz="2000" u="sng" spc="-4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da</a:t>
            </a:r>
            <a:r>
              <a:rPr sz="2000" spc="-3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cui</a:t>
            </a:r>
            <a:r>
              <a:rPr sz="2000" spc="-4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il</a:t>
            </a:r>
            <a:r>
              <a:rPr sz="2000" spc="-30" dirty="0">
                <a:latin typeface="Georgia"/>
                <a:cs typeface="Georgia"/>
              </a:rPr>
              <a:t> </a:t>
            </a:r>
            <a:r>
              <a:rPr sz="2000" dirty="0" err="1">
                <a:latin typeface="Georgia"/>
                <a:cs typeface="Georgia"/>
              </a:rPr>
              <a:t>credito</a:t>
            </a:r>
            <a:r>
              <a:rPr sz="2000" spc="25" dirty="0">
                <a:latin typeface="Georgia"/>
                <a:cs typeface="Georgia"/>
              </a:rPr>
              <a:t> </a:t>
            </a:r>
            <a:r>
              <a:rPr sz="2000" spc="-10" dirty="0" err="1">
                <a:latin typeface="Georgia"/>
                <a:cs typeface="Georgia"/>
              </a:rPr>
              <a:t>scaturisce</a:t>
            </a:r>
            <a:r>
              <a:rPr lang="it-IT" sz="2000" spc="-10" dirty="0">
                <a:latin typeface="Georgia"/>
                <a:cs typeface="Georgia"/>
              </a:rPr>
              <a:t>; altrimenti si negherebbe la stabilità del patto voluta dal legislatore europeo, facendo decadere anche le attribuzioni già accettate dagli altri partecipanti.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9BD76E8-65E5-55A9-D9E8-ED07E71EBBF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55</a:t>
            </a:fld>
            <a:endParaRPr lang="it-IT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DD93864-0677-98F4-A4C5-063E242BB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56</a:t>
            </a:fld>
            <a:endParaRPr lang="it-IT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3F1FC21-C17F-450E-9CFE-B888F8A4D537}"/>
              </a:ext>
            </a:extLst>
          </p:cNvPr>
          <p:cNvSpPr txBox="1"/>
          <p:nvPr/>
        </p:nvSpPr>
        <p:spPr>
          <a:xfrm>
            <a:off x="990600" y="990600"/>
            <a:ext cx="72390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dirty="0"/>
          </a:p>
          <a:p>
            <a:pPr algn="ctr"/>
            <a:endParaRPr lang="it-IT" dirty="0"/>
          </a:p>
          <a:p>
            <a:pPr algn="ctr"/>
            <a:endParaRPr lang="it-IT" dirty="0"/>
          </a:p>
          <a:p>
            <a:pPr algn="ctr"/>
            <a:endParaRPr lang="it-IT" dirty="0"/>
          </a:p>
          <a:p>
            <a:pPr algn="ctr"/>
            <a:endParaRPr lang="it-IT" dirty="0"/>
          </a:p>
          <a:p>
            <a:pPr algn="ctr"/>
            <a:endParaRPr lang="it-IT" dirty="0"/>
          </a:p>
          <a:p>
            <a:pPr algn="ctr"/>
            <a:r>
              <a:rPr lang="it-IT" sz="3200" dirty="0"/>
              <a:t>GRAZIE PER L’ATTENZIONE</a:t>
            </a:r>
          </a:p>
          <a:p>
            <a:pPr algn="ctr"/>
            <a:endParaRPr lang="it-IT" sz="2400" dirty="0"/>
          </a:p>
          <a:p>
            <a:pPr algn="ctr"/>
            <a:endParaRPr lang="it-IT" sz="2400" dirty="0"/>
          </a:p>
          <a:p>
            <a:pPr algn="ctr"/>
            <a:endParaRPr lang="it-IT" sz="2400" dirty="0"/>
          </a:p>
          <a:p>
            <a:pPr algn="ctr"/>
            <a:r>
              <a:rPr lang="it-IT" sz="2800" dirty="0"/>
              <a:t>Eliana Morandi, notaio in Trento</a:t>
            </a:r>
          </a:p>
          <a:p>
            <a:pPr algn="ctr"/>
            <a:endParaRPr lang="it-IT" sz="2800" dirty="0"/>
          </a:p>
          <a:p>
            <a:pPr algn="ctr"/>
            <a:r>
              <a:rPr lang="it-IT" sz="2800" dirty="0"/>
              <a:t>emorandi@notariato.it</a:t>
            </a:r>
          </a:p>
        </p:txBody>
      </p:sp>
    </p:spTree>
    <p:extLst>
      <p:ext uri="{BB962C8B-B14F-4D97-AF65-F5344CB8AC3E}">
        <p14:creationId xmlns:p14="http://schemas.microsoft.com/office/powerpoint/2010/main" val="23188493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5649</Words>
  <Application>Microsoft Office PowerPoint</Application>
  <PresentationFormat>Presentazione su schermo (4:3)</PresentationFormat>
  <Paragraphs>477</Paragraphs>
  <Slides>56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56</vt:i4>
      </vt:variant>
    </vt:vector>
  </HeadingPairs>
  <TitlesOfParts>
    <vt:vector size="64" baseType="lpstr">
      <vt:lpstr>Aptos</vt:lpstr>
      <vt:lpstr>Arial</vt:lpstr>
      <vt:lpstr>Arial MT</vt:lpstr>
      <vt:lpstr>Georgia</vt:lpstr>
      <vt:lpstr>Segoe UI Symbol</vt:lpstr>
      <vt:lpstr>Symbol</vt:lpstr>
      <vt:lpstr>Wingdings</vt:lpstr>
      <vt:lpstr>Office Theme</vt:lpstr>
      <vt:lpstr>Eliana Morandi Notaio in Trento</vt:lpstr>
      <vt:lpstr>PATTO DI FAMIGLIA</vt:lpstr>
      <vt:lpstr>Presentazione standard di PowerPoint</vt:lpstr>
      <vt:lpstr>Presentazione standard di PowerPoint</vt:lpstr>
      <vt:lpstr>GENESI E FINALITÀ del « PATTO DI FAMIGLIA» La legge 55/2006 fu introdotta dall’Italia in adempimento alla Raccomandazione della Commissione CE del 1069  del dicembre 1994, avente ad oggetto la successione delle piccole e medie imprese, con l’obiettivo di favorirne il trasferimento successorio, certamente in «deroga» al divieto dei patti successori </vt:lpstr>
      <vt:lpstr>Presentazione standard di PowerPoint</vt:lpstr>
      <vt:lpstr>PMI nell’UE   NFBS = Non-Financial Business Sector settore delle imprese non finanziarie, che comprende industria, costruzioni, commercio e servizi; sono esclusi agricoltura, pubblica amministrazione e tutti i servizi finanziari e assicurativi).</vt:lpstr>
      <vt:lpstr>PMI – Italia, Germania, Francia, Spagna, Irlanda, Paesi Bassi (NFBS 2024)</vt:lpstr>
      <vt:lpstr>L’EUROPA e la POLICY per le SME  Detta i CRITERI DIMENSIONALI UE per le imprese</vt:lpstr>
      <vt:lpstr>Attenzione normativa UE per PMI e Small Mid-Caps</vt:lpstr>
      <vt:lpstr>Strumenti operativi per PMI e Small Mid-Caps</vt:lpstr>
      <vt:lpstr>Ricambio generazionale nei prossimi 5-10 anni:  Sfide e opportunità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Raccomandazione Commissione Europea 7 dicembre 1994 (94/1069/CE)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Carta diritti fondamentali dell’Unione europea, c.d. Carta di Nizza, dove è stata adottata nel 2000, proclamata nel 2007 a Strasburgo da Parlamento europeo, Consiglio e Commissione, in GUUE C 303 del 14 dicembre 2007, entrata in vigore il 1º dicembre 2009</vt:lpstr>
      <vt:lpstr>PRINCIPI DI ORDINE PUBBLICO EUROPEO</vt:lpstr>
      <vt:lpstr>Altri strumenti alternativi   al testamento e al patto di famiglia</vt:lpstr>
      <vt:lpstr> Strumenti para-successori </vt:lpstr>
      <vt:lpstr> Strumenti societari alternativi  al patto di famiglia </vt:lpstr>
      <vt:lpstr>PERCHE’  FAVORIRE IL PATTO DI FAMIGLIA</vt:lpstr>
      <vt:lpstr>DISCIPLINA Art. 768 bis</vt:lpstr>
      <vt:lpstr>Art. 768 quater - comma 1</vt:lpstr>
      <vt:lpstr>Art. 768 quater – comma 2</vt:lpstr>
      <vt:lpstr>Art. 768 quater – commi 3 e 4</vt:lpstr>
      <vt:lpstr>Art. 768 sexies</vt:lpstr>
      <vt:lpstr>Art. 768 quinquies</vt:lpstr>
      <vt:lpstr>Presentazione standard di PowerPoint</vt:lpstr>
      <vt:lpstr>Presentazione standard di PowerPoint</vt:lpstr>
      <vt:lpstr>Presentazione standard di PowerPoint</vt:lpstr>
      <vt:lpstr>DUBBI QUALIFICATORI… che la giurisprudenza «dismette» («appare vano cercare di ricondurre l’istituto a figure già esistenti..»)</vt:lpstr>
      <vt:lpstr>Presentazione standard di PowerPoint</vt:lpstr>
      <vt:lpstr>DUBBI TRIBUTARI: rilievo pratico!</vt:lpstr>
      <vt:lpstr>….. e RISPOSTE da</vt:lpstr>
      <vt:lpstr>Presentazione standard di PowerPoint</vt:lpstr>
      <vt:lpstr>C.D. LIQUIDAZIONE VERTICALE: SI </vt:lpstr>
      <vt:lpstr>Presentazione standard di PowerPoint</vt:lpstr>
      <vt:lpstr>Presentazione standard di PowerPoint</vt:lpstr>
      <vt:lpstr>PARTECIPAZIONE «FORMALE»  DEI LEGITTIMARI NON ASSEGNATARI:</vt:lpstr>
      <vt:lpstr>ESCLUSIONE DELLA NULLITA’:</vt:lpstr>
      <vt:lpstr>ARGOMENTI CONTRO LA NULLITA’</vt:lpstr>
      <vt:lpstr>Art. 768 sexies</vt:lpstr>
      <vt:lpstr>Presentazione standard di PowerPoint</vt:lpstr>
      <vt:lpstr>Presentazione standard di PowerPoint</vt:lpstr>
      <vt:lpstr>CONCLUSIONE: NECESSARIA «NOTIFICA» AI LEGITTIMARI NON ASSEGNATARI</vt:lpstr>
      <vt:lpstr>NECESSARIA «NOTIFICA»</vt:lpstr>
      <vt:lpstr>MANCATA «NOTIFICA»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Eliana Morandi Notaio in Trento</dc:title>
  <dc:creator>Notaio</dc:creator>
  <cp:lastModifiedBy>eliana morandi</cp:lastModifiedBy>
  <cp:revision>17</cp:revision>
  <cp:lastPrinted>2025-09-23T11:20:33Z</cp:lastPrinted>
  <dcterms:created xsi:type="dcterms:W3CDTF">2025-09-20T14:40:44Z</dcterms:created>
  <dcterms:modified xsi:type="dcterms:W3CDTF">2025-09-23T15:32:05Z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2025-09-20T00:00:00Z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2025-09-20T00:00:00Z</vt:filetime>
  </property>
  <property fmtid="{D5CDD505-2E9C-101B-9397-08002B2CF9AE}" pid="5" name="Producer">
    <vt:lpwstr>www.ilovepdf.com</vt:lpwstr>
  </property>
</Properties>
</file>