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89"/>
  </p:notesMasterIdLst>
  <p:handoutMasterIdLst>
    <p:handoutMasterId r:id="rId90"/>
  </p:handoutMasterIdLst>
  <p:sldIdLst>
    <p:sldId id="259" r:id="rId2"/>
    <p:sldId id="359" r:id="rId3"/>
    <p:sldId id="260" r:id="rId4"/>
    <p:sldId id="261" r:id="rId5"/>
    <p:sldId id="262" r:id="rId6"/>
    <p:sldId id="264" r:id="rId7"/>
    <p:sldId id="265" r:id="rId8"/>
    <p:sldId id="266" r:id="rId9"/>
    <p:sldId id="355" r:id="rId10"/>
    <p:sldId id="356" r:id="rId11"/>
    <p:sldId id="357" r:id="rId12"/>
    <p:sldId id="344" r:id="rId13"/>
    <p:sldId id="329" r:id="rId14"/>
    <p:sldId id="330" r:id="rId15"/>
    <p:sldId id="331" r:id="rId16"/>
    <p:sldId id="345" r:id="rId17"/>
    <p:sldId id="332" r:id="rId18"/>
    <p:sldId id="333" r:id="rId19"/>
    <p:sldId id="335" r:id="rId20"/>
    <p:sldId id="336" r:id="rId21"/>
    <p:sldId id="346" r:id="rId22"/>
    <p:sldId id="337" r:id="rId23"/>
    <p:sldId id="338" r:id="rId24"/>
    <p:sldId id="339" r:id="rId25"/>
    <p:sldId id="267" r:id="rId26"/>
    <p:sldId id="271" r:id="rId27"/>
    <p:sldId id="272" r:id="rId28"/>
    <p:sldId id="360" r:id="rId29"/>
    <p:sldId id="282" r:id="rId30"/>
    <p:sldId id="273" r:id="rId31"/>
    <p:sldId id="274" r:id="rId32"/>
    <p:sldId id="276" r:id="rId33"/>
    <p:sldId id="361" r:id="rId34"/>
    <p:sldId id="277" r:id="rId35"/>
    <p:sldId id="278" r:id="rId36"/>
    <p:sldId id="279" r:id="rId37"/>
    <p:sldId id="280" r:id="rId38"/>
    <p:sldId id="281" r:id="rId39"/>
    <p:sldId id="283" r:id="rId40"/>
    <p:sldId id="284" r:id="rId41"/>
    <p:sldId id="326" r:id="rId42"/>
    <p:sldId id="286" r:id="rId43"/>
    <p:sldId id="287" r:id="rId44"/>
    <p:sldId id="288" r:id="rId45"/>
    <p:sldId id="289" r:id="rId46"/>
    <p:sldId id="290" r:id="rId47"/>
    <p:sldId id="291" r:id="rId48"/>
    <p:sldId id="292" r:id="rId49"/>
    <p:sldId id="293" r:id="rId50"/>
    <p:sldId id="294" r:id="rId51"/>
    <p:sldId id="296" r:id="rId52"/>
    <p:sldId id="297" r:id="rId53"/>
    <p:sldId id="298" r:id="rId54"/>
    <p:sldId id="299" r:id="rId55"/>
    <p:sldId id="300" r:id="rId56"/>
    <p:sldId id="301" r:id="rId57"/>
    <p:sldId id="303" r:id="rId58"/>
    <p:sldId id="304" r:id="rId59"/>
    <p:sldId id="305" r:id="rId60"/>
    <p:sldId id="306" r:id="rId61"/>
    <p:sldId id="307" r:id="rId62"/>
    <p:sldId id="308" r:id="rId63"/>
    <p:sldId id="309" r:id="rId64"/>
    <p:sldId id="310" r:id="rId65"/>
    <p:sldId id="347" r:id="rId66"/>
    <p:sldId id="348" r:id="rId67"/>
    <p:sldId id="349" r:id="rId68"/>
    <p:sldId id="350" r:id="rId69"/>
    <p:sldId id="351" r:id="rId70"/>
    <p:sldId id="352" r:id="rId71"/>
    <p:sldId id="353" r:id="rId72"/>
    <p:sldId id="354" r:id="rId73"/>
    <p:sldId id="311" r:id="rId74"/>
    <p:sldId id="312" r:id="rId75"/>
    <p:sldId id="325" r:id="rId76"/>
    <p:sldId id="314" r:id="rId77"/>
    <p:sldId id="315" r:id="rId78"/>
    <p:sldId id="362" r:id="rId79"/>
    <p:sldId id="316" r:id="rId80"/>
    <p:sldId id="317" r:id="rId81"/>
    <p:sldId id="318" r:id="rId82"/>
    <p:sldId id="319" r:id="rId83"/>
    <p:sldId id="320" r:id="rId84"/>
    <p:sldId id="321" r:id="rId85"/>
    <p:sldId id="322" r:id="rId86"/>
    <p:sldId id="323" r:id="rId87"/>
    <p:sldId id="324" r:id="rId88"/>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a:srgbClr val="990033"/>
    <a:srgbClr val="CCCC00"/>
    <a:srgbClr val="FE5858"/>
    <a:srgbClr val="E2F0D9"/>
    <a:srgbClr val="FF7979"/>
    <a:srgbClr val="FCB6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8" autoAdjust="0"/>
    <p:restoredTop sz="94637"/>
  </p:normalViewPr>
  <p:slideViewPr>
    <p:cSldViewPr snapToGrid="0">
      <p:cViewPr varScale="1">
        <p:scale>
          <a:sx n="108" d="100"/>
          <a:sy n="108"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2850A3E3-917E-ACB1-971D-43B4018B7AE6}"/>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64B48302-D23D-D259-897C-A25A0747532A}"/>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72F6678F-8224-4C65-8762-CC8630A9514D}" type="datetimeFigureOut">
              <a:rPr lang="it-IT" smtClean="0"/>
              <a:t>11/02/2025</a:t>
            </a:fld>
            <a:endParaRPr lang="it-IT"/>
          </a:p>
        </p:txBody>
      </p:sp>
      <p:sp>
        <p:nvSpPr>
          <p:cNvPr id="4" name="Segnaposto piè di pagina 3">
            <a:extLst>
              <a:ext uri="{FF2B5EF4-FFF2-40B4-BE49-F238E27FC236}">
                <a16:creationId xmlns:a16="http://schemas.microsoft.com/office/drawing/2014/main" id="{DDDE508B-B3E4-E0F9-BADA-8938260353B7}"/>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210254BE-6B32-9BD6-4C72-5B55EC78F1EF}"/>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A6AD1C5E-5C3F-4942-B222-A25F6E7367BC}" type="slidenum">
              <a:rPr lang="it-IT" smtClean="0"/>
              <a:t>‹N›</a:t>
            </a:fld>
            <a:endParaRPr lang="it-IT"/>
          </a:p>
        </p:txBody>
      </p:sp>
    </p:spTree>
    <p:extLst>
      <p:ext uri="{BB962C8B-B14F-4D97-AF65-F5344CB8AC3E}">
        <p14:creationId xmlns:p14="http://schemas.microsoft.com/office/powerpoint/2010/main" val="27827451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6F3A4EDB-2BD2-4D32-B946-340C76551FBD}" type="datetimeFigureOut">
              <a:rPr lang="it-IT" smtClean="0"/>
              <a:t>11/02/2025</a:t>
            </a:fld>
            <a:endParaRPr lang="it-IT"/>
          </a:p>
        </p:txBody>
      </p:sp>
      <p:sp>
        <p:nvSpPr>
          <p:cNvPr id="4" name="Segnaposto immagine diapositiva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B1921644-3715-4F69-A7BD-54966C284782}" type="slidenum">
              <a:rPr lang="it-IT" smtClean="0"/>
              <a:t>‹N›</a:t>
            </a:fld>
            <a:endParaRPr lang="it-IT"/>
          </a:p>
        </p:txBody>
      </p:sp>
    </p:spTree>
    <p:extLst>
      <p:ext uri="{BB962C8B-B14F-4D97-AF65-F5344CB8AC3E}">
        <p14:creationId xmlns:p14="http://schemas.microsoft.com/office/powerpoint/2010/main" val="40815998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1EA1B52-BC36-47F9-A537-83BD3CA2CD06}" type="datetime1">
              <a:rPr lang="it-IT" smtClean="0"/>
              <a:t>11/02/2025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C20EE39-9E8F-472C-A198-3FCA771E6885}" type="slidenum">
              <a:rPr lang="it-IT" smtClean="0"/>
              <a:t>‹N›</a:t>
            </a:fld>
            <a:endParaRPr lang="it-IT"/>
          </a:p>
        </p:txBody>
      </p:sp>
      <p:cxnSp>
        <p:nvCxnSpPr>
          <p:cNvPr id="8" name="Connettore 1 11">
            <a:extLst>
              <a:ext uri="{FF2B5EF4-FFF2-40B4-BE49-F238E27FC236}">
                <a16:creationId xmlns:a16="http://schemas.microsoft.com/office/drawing/2014/main" id="{3FCE3D65-50DA-4F84-9502-A6B692CA53D8}"/>
              </a:ext>
            </a:extLst>
          </p:cNvPr>
          <p:cNvCxnSpPr>
            <a:cxnSpLocks/>
          </p:cNvCxnSpPr>
          <p:nvPr/>
        </p:nvCxnSpPr>
        <p:spPr>
          <a:xfrm>
            <a:off x="914400" y="1026828"/>
            <a:ext cx="10363200" cy="0"/>
          </a:xfrm>
          <a:prstGeom prst="line">
            <a:avLst/>
          </a:prstGeom>
          <a:ln w="38100">
            <a:solidFill>
              <a:srgbClr val="263461"/>
            </a:solidFill>
          </a:ln>
        </p:spPr>
        <p:style>
          <a:lnRef idx="1">
            <a:schemeClr val="accent1"/>
          </a:lnRef>
          <a:fillRef idx="0">
            <a:schemeClr val="accent1"/>
          </a:fillRef>
          <a:effectRef idx="0">
            <a:schemeClr val="accent1"/>
          </a:effectRef>
          <a:fontRef idx="minor">
            <a:schemeClr val="tx1"/>
          </a:fontRef>
        </p:style>
      </p:cxnSp>
      <p:sp>
        <p:nvSpPr>
          <p:cNvPr id="10" name="Rettangolo 9">
            <a:extLst>
              <a:ext uri="{FF2B5EF4-FFF2-40B4-BE49-F238E27FC236}">
                <a16:creationId xmlns:a16="http://schemas.microsoft.com/office/drawing/2014/main" id="{DD232A42-F172-4BEA-8B78-D62E9BD22245}"/>
              </a:ext>
            </a:extLst>
          </p:cNvPr>
          <p:cNvSpPr/>
          <p:nvPr/>
        </p:nvSpPr>
        <p:spPr>
          <a:xfrm>
            <a:off x="0" y="6245158"/>
            <a:ext cx="12192000" cy="612843"/>
          </a:xfrm>
          <a:prstGeom prst="rect">
            <a:avLst/>
          </a:prstGeom>
          <a:solidFill>
            <a:srgbClr val="2734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800" dirty="0"/>
              <a:t> </a:t>
            </a:r>
          </a:p>
        </p:txBody>
      </p:sp>
      <p:pic>
        <p:nvPicPr>
          <p:cNvPr id="11" name="Elemento grafico 10">
            <a:extLst>
              <a:ext uri="{FF2B5EF4-FFF2-40B4-BE49-F238E27FC236}">
                <a16:creationId xmlns:a16="http://schemas.microsoft.com/office/drawing/2014/main" id="{49770CFD-056C-4F96-9160-B37E2C53B4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79349" y="6359456"/>
            <a:ext cx="9041035" cy="384244"/>
          </a:xfrm>
          <a:prstGeom prst="rect">
            <a:avLst/>
          </a:prstGeom>
        </p:spPr>
      </p:pic>
    </p:spTree>
    <p:extLst>
      <p:ext uri="{BB962C8B-B14F-4D97-AF65-F5344CB8AC3E}">
        <p14:creationId xmlns:p14="http://schemas.microsoft.com/office/powerpoint/2010/main" val="2352526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10"/>
          </p:nvPr>
        </p:nvSpPr>
        <p:spPr/>
        <p:txBody>
          <a:bodyPr/>
          <a:lstStyle/>
          <a:p>
            <a:fld id="{5068BE41-2D5C-4E97-BBBF-A0206A180490}" type="datetime1">
              <a:rPr lang="it-IT" smtClean="0"/>
              <a:t>11/02/2025</a:t>
            </a:fld>
            <a:endParaRPr lang="it-IT"/>
          </a:p>
        </p:txBody>
      </p:sp>
      <p:sp>
        <p:nvSpPr>
          <p:cNvPr id="5" name="Footer Placeholder 4"/>
          <p:cNvSpPr>
            <a:spLocks noGrp="1"/>
          </p:cNvSpPr>
          <p:nvPr>
            <p:ph type="ftr" sz="quarter" idx="11"/>
          </p:nvPr>
        </p:nvSpPr>
        <p:spPr/>
        <p:txBody>
          <a:bodyPr/>
          <a:lstStyle/>
          <a:p>
            <a:endParaRPr lang="it-IT"/>
          </a:p>
        </p:txBody>
      </p:sp>
      <p:sp>
        <p:nvSpPr>
          <p:cNvPr id="7" name="Rettangolo 6">
            <a:extLst>
              <a:ext uri="{FF2B5EF4-FFF2-40B4-BE49-F238E27FC236}">
                <a16:creationId xmlns:a16="http://schemas.microsoft.com/office/drawing/2014/main" id="{95032A21-F206-4BA8-8383-FD84F1AFF1C5}"/>
              </a:ext>
            </a:extLst>
          </p:cNvPr>
          <p:cNvSpPr/>
          <p:nvPr userDrawn="1"/>
        </p:nvSpPr>
        <p:spPr>
          <a:xfrm>
            <a:off x="0" y="6245158"/>
            <a:ext cx="12192000" cy="612843"/>
          </a:xfrm>
          <a:prstGeom prst="rect">
            <a:avLst/>
          </a:prstGeom>
          <a:solidFill>
            <a:srgbClr val="2734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800" dirty="0"/>
              <a:t> </a:t>
            </a:r>
          </a:p>
        </p:txBody>
      </p:sp>
      <p:pic>
        <p:nvPicPr>
          <p:cNvPr id="8" name="Elemento grafico 7">
            <a:extLst>
              <a:ext uri="{FF2B5EF4-FFF2-40B4-BE49-F238E27FC236}">
                <a16:creationId xmlns:a16="http://schemas.microsoft.com/office/drawing/2014/main" id="{9B0B0BE1-E783-42F4-84F6-43C9C92B33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879349" y="6359456"/>
            <a:ext cx="9041035" cy="384244"/>
          </a:xfrm>
          <a:prstGeom prst="rect">
            <a:avLst/>
          </a:prstGeom>
        </p:spPr>
      </p:pic>
      <p:sp>
        <p:nvSpPr>
          <p:cNvPr id="6" name="Slide Number Placeholder 5"/>
          <p:cNvSpPr>
            <a:spLocks noGrp="1"/>
          </p:cNvSpPr>
          <p:nvPr>
            <p:ph type="sldNum" sz="quarter" idx="12"/>
          </p:nvPr>
        </p:nvSpPr>
        <p:spPr>
          <a:xfrm>
            <a:off x="271616" y="6356352"/>
            <a:ext cx="2743200" cy="365125"/>
          </a:xfrm>
        </p:spPr>
        <p:txBody>
          <a:bodyPr/>
          <a:lstStyle>
            <a:lvl1pPr algn="l">
              <a:defRPr sz="1400" b="1">
                <a:solidFill>
                  <a:schemeClr val="bg1"/>
                </a:solidFill>
              </a:defRPr>
            </a:lvl1pPr>
          </a:lstStyle>
          <a:p>
            <a:fld id="{2C20EE39-9E8F-472C-A198-3FCA771E6885}" type="slidenum">
              <a:rPr lang="it-IT" smtClean="0"/>
              <a:pPr/>
              <a:t>‹N›</a:t>
            </a:fld>
            <a:endParaRPr lang="it-IT" dirty="0"/>
          </a:p>
        </p:txBody>
      </p:sp>
      <p:cxnSp>
        <p:nvCxnSpPr>
          <p:cNvPr id="9" name="Connettore 1 11">
            <a:extLst>
              <a:ext uri="{FF2B5EF4-FFF2-40B4-BE49-F238E27FC236}">
                <a16:creationId xmlns:a16="http://schemas.microsoft.com/office/drawing/2014/main" id="{96500F89-AC43-4C31-B0FD-9AEA988B32AC}"/>
              </a:ext>
            </a:extLst>
          </p:cNvPr>
          <p:cNvCxnSpPr>
            <a:cxnSpLocks/>
          </p:cNvCxnSpPr>
          <p:nvPr userDrawn="1"/>
        </p:nvCxnSpPr>
        <p:spPr>
          <a:xfrm>
            <a:off x="914400" y="1690689"/>
            <a:ext cx="10363200" cy="0"/>
          </a:xfrm>
          <a:prstGeom prst="line">
            <a:avLst/>
          </a:prstGeom>
          <a:ln w="38100">
            <a:solidFill>
              <a:srgbClr val="26346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518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1EAE12EE-5A6B-416E-8FCE-F8C3873B457E}" type="datetime1">
              <a:rPr lang="it-IT" smtClean="0"/>
              <a:t>11/02/2025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2467365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7C85A689-C517-4E8A-A91C-14E0F2923359}" type="datetime1">
              <a:rPr lang="it-IT" smtClean="0"/>
              <a:t>11/02/2025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1374702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172201"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EF630280-65D1-4557-BFA9-C2B528A75CFA}" type="datetime1">
              <a:rPr lang="it-IT" smtClean="0"/>
              <a:t>11/02/2025</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1311918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DDD677F4-0798-48AB-854A-62D569056F76}" type="datetime1">
              <a:rPr lang="it-IT" smtClean="0"/>
              <a:t>11/02/2025</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88264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716AC-DDDE-4AB9-875D-C41B86B7C9A3}" type="datetime1">
              <a:rPr lang="it-IT" smtClean="0"/>
              <a:t>11/02/2025</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3137103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3383F27A-9DF9-48DD-BAA8-53C6FFE357E1}" type="datetime1">
              <a:rPr lang="it-IT" smtClean="0"/>
              <a:t>11/02/2025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52066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CA6C4B84-9080-4AEF-B164-E3C008C63143}" type="datetime1">
              <a:rPr lang="it-IT" smtClean="0"/>
              <a:t>11/02/2025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570407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A833CF6-909B-4085-9691-FC426EE3E291}" type="datetime1">
              <a:rPr lang="it-IT" smtClean="0"/>
              <a:t>11/02/2025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1975828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37E2CDA-0FA1-44B6-81E0-3CAE02CD4014}" type="datetime1">
              <a:rPr lang="it-IT" smtClean="0"/>
              <a:t>11/02/2025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C20EE39-9E8F-472C-A198-3FCA771E6885}" type="slidenum">
              <a:rPr lang="it-IT" smtClean="0"/>
              <a:t>‹N›</a:t>
            </a:fld>
            <a:endParaRPr lang="it-IT"/>
          </a:p>
        </p:txBody>
      </p:sp>
    </p:spTree>
    <p:extLst>
      <p:ext uri="{BB962C8B-B14F-4D97-AF65-F5344CB8AC3E}">
        <p14:creationId xmlns:p14="http://schemas.microsoft.com/office/powerpoint/2010/main" val="519893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126B3-0049-4A90-A53D-A564B94F936F}" type="datetime1">
              <a:rPr lang="it-IT" smtClean="0"/>
              <a:t>11/02/2025</a:t>
            </a:fld>
            <a:endParaRPr lang="it-IT"/>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20EE39-9E8F-472C-A198-3FCA771E6885}" type="slidenum">
              <a:rPr lang="it-IT" smtClean="0"/>
              <a:t>‹N›</a:t>
            </a:fld>
            <a:endParaRPr lang="it-IT"/>
          </a:p>
        </p:txBody>
      </p:sp>
    </p:spTree>
    <p:extLst>
      <p:ext uri="{BB962C8B-B14F-4D97-AF65-F5344CB8AC3E}">
        <p14:creationId xmlns:p14="http://schemas.microsoft.com/office/powerpoint/2010/main" val="5775374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package" Target="../embeddings/Microsoft_Excel_Worksheet1.xlsx"/><Relationship Id="rId1" Type="http://schemas.openxmlformats.org/officeDocument/2006/relationships/slideLayout" Target="../slideLayouts/slideLayout7.xml"/><Relationship Id="rId5" Type="http://schemas.openxmlformats.org/officeDocument/2006/relationships/image" Target="../media/image16.emf"/><Relationship Id="rId4" Type="http://schemas.openxmlformats.org/officeDocument/2006/relationships/package" Target="../embeddings/Microsoft_Excel_Worksheet2.xlsx"/></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package" Target="../embeddings/Microsoft_Excel_Worksheet.xlsx"/><Relationship Id="rId1" Type="http://schemas.openxmlformats.org/officeDocument/2006/relationships/slideLayout" Target="../slideLayouts/slideLayout7.xml"/><Relationship Id="rId5" Type="http://schemas.openxmlformats.org/officeDocument/2006/relationships/image" Target="../media/image23.emf"/><Relationship Id="rId4" Type="http://schemas.openxmlformats.org/officeDocument/2006/relationships/package" Target="../embeddings/Microsoft_Excel_Worksheet3.xlsx"/></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package" Target="../embeddings/Microsoft_Excel_Worksheet4.xlsx"/><Relationship Id="rId1" Type="http://schemas.openxmlformats.org/officeDocument/2006/relationships/slideLayout" Target="../slideLayouts/slideLayout7.xml"/><Relationship Id="rId5" Type="http://schemas.openxmlformats.org/officeDocument/2006/relationships/image" Target="../media/image16.emf"/><Relationship Id="rId4" Type="http://schemas.openxmlformats.org/officeDocument/2006/relationships/package" Target="../embeddings/Microsoft_Excel_Worksheet5.xlsx"/></Relationships>
</file>

<file path=ppt/slides/_rels/slide7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package" Target="../embeddings/Microsoft_Excel_Worksheet6.xlsx"/><Relationship Id="rId1" Type="http://schemas.openxmlformats.org/officeDocument/2006/relationships/slideLayout" Target="../slideLayouts/slideLayout7.xml"/><Relationship Id="rId5" Type="http://schemas.openxmlformats.org/officeDocument/2006/relationships/image" Target="../media/image26.emf"/><Relationship Id="rId4" Type="http://schemas.openxmlformats.org/officeDocument/2006/relationships/package" Target="../embeddings/Microsoft_Excel_Worksheet7.xlsx"/></Relationships>
</file>

<file path=ppt/slides/_rels/slide8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8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9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1096AC6-8614-D406-C207-A495783DED8E}"/>
              </a:ext>
            </a:extLst>
          </p:cNvPr>
          <p:cNvSpPr>
            <a:spLocks noGrp="1"/>
          </p:cNvSpPr>
          <p:nvPr>
            <p:ph type="sldNum" sz="quarter" idx="12"/>
          </p:nvPr>
        </p:nvSpPr>
        <p:spPr/>
        <p:txBody>
          <a:bodyPr/>
          <a:lstStyle/>
          <a:p>
            <a:fld id="{2C20EE39-9E8F-472C-A198-3FCA771E6885}" type="slidenum">
              <a:rPr lang="it-IT" smtClean="0"/>
              <a:t>1</a:t>
            </a:fld>
            <a:endParaRPr lang="it-IT"/>
          </a:p>
        </p:txBody>
      </p:sp>
      <p:sp>
        <p:nvSpPr>
          <p:cNvPr id="3" name="Rettangolo 2">
            <a:extLst>
              <a:ext uri="{FF2B5EF4-FFF2-40B4-BE49-F238E27FC236}">
                <a16:creationId xmlns:a16="http://schemas.microsoft.com/office/drawing/2014/main" id="{BB4994FD-AFC7-2AED-858D-DBD08E1E3C4F}"/>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CasellaDiTesto 4">
            <a:extLst>
              <a:ext uri="{FF2B5EF4-FFF2-40B4-BE49-F238E27FC236}">
                <a16:creationId xmlns:a16="http://schemas.microsoft.com/office/drawing/2014/main" id="{148D7C6F-125D-026B-5F3B-D92AD2ED6B60}"/>
              </a:ext>
            </a:extLst>
          </p:cNvPr>
          <p:cNvSpPr txBox="1"/>
          <p:nvPr/>
        </p:nvSpPr>
        <p:spPr>
          <a:xfrm>
            <a:off x="207819" y="6290590"/>
            <a:ext cx="5440218" cy="292388"/>
          </a:xfrm>
          <a:prstGeom prst="rect">
            <a:avLst/>
          </a:prstGeom>
          <a:noFill/>
        </p:spPr>
        <p:txBody>
          <a:bodyPr wrap="square" rtlCol="0">
            <a:spAutoFit/>
          </a:bodyPr>
          <a:lstStyle/>
          <a:p>
            <a:r>
              <a:rPr lang="it-IT" sz="1300" b="0" i="0" dirty="0">
                <a:solidFill>
                  <a:schemeClr val="bg2">
                    <a:lumMod val="90000"/>
                  </a:schemeClr>
                </a:solidFill>
                <a:effectLst/>
                <a:latin typeface="Book Antiqua" panose="02040602050305030304" pitchFamily="18" charset="0"/>
              </a:rPr>
              <a:t>27 gennaio 2025</a:t>
            </a:r>
            <a:endParaRPr lang="it-IT" sz="1300" dirty="0">
              <a:solidFill>
                <a:schemeClr val="bg2">
                  <a:lumMod val="90000"/>
                </a:schemeClr>
              </a:solidFill>
            </a:endParaRPr>
          </a:p>
        </p:txBody>
      </p:sp>
      <p:sp>
        <p:nvSpPr>
          <p:cNvPr id="9" name="Titolo 1">
            <a:extLst>
              <a:ext uri="{FF2B5EF4-FFF2-40B4-BE49-F238E27FC236}">
                <a16:creationId xmlns:a16="http://schemas.microsoft.com/office/drawing/2014/main" id="{FCF9BABC-2D99-6178-7E1C-154F361F6C19}"/>
              </a:ext>
            </a:extLst>
          </p:cNvPr>
          <p:cNvSpPr txBox="1">
            <a:spLocks/>
          </p:cNvSpPr>
          <p:nvPr/>
        </p:nvSpPr>
        <p:spPr>
          <a:xfrm>
            <a:off x="1126837" y="1315785"/>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b="1" dirty="0">
                <a:solidFill>
                  <a:srgbClr val="002060"/>
                </a:solidFill>
              </a:rPr>
              <a:t>Le scritture contabili obbligatorie per le varie tipologie di imprenditori</a:t>
            </a:r>
          </a:p>
        </p:txBody>
      </p:sp>
      <p:sp>
        <p:nvSpPr>
          <p:cNvPr id="10" name="Titolo 1">
            <a:extLst>
              <a:ext uri="{FF2B5EF4-FFF2-40B4-BE49-F238E27FC236}">
                <a16:creationId xmlns:a16="http://schemas.microsoft.com/office/drawing/2014/main" id="{B0941FDE-4938-6158-DE1F-8F733104159F}"/>
              </a:ext>
            </a:extLst>
          </p:cNvPr>
          <p:cNvSpPr txBox="1">
            <a:spLocks/>
          </p:cNvSpPr>
          <p:nvPr/>
        </p:nvSpPr>
        <p:spPr>
          <a:xfrm>
            <a:off x="1126837" y="3445890"/>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b="1" dirty="0">
                <a:solidFill>
                  <a:srgbClr val="002060"/>
                </a:solidFill>
              </a:rPr>
              <a:t>La lettura dei bilanci e delle altre scritture contabili</a:t>
            </a:r>
          </a:p>
        </p:txBody>
      </p:sp>
      <p:grpSp>
        <p:nvGrpSpPr>
          <p:cNvPr id="15" name="Gruppo 14">
            <a:extLst>
              <a:ext uri="{FF2B5EF4-FFF2-40B4-BE49-F238E27FC236}">
                <a16:creationId xmlns:a16="http://schemas.microsoft.com/office/drawing/2014/main" id="{CF392081-F503-CC4A-EC8A-965D0D1831E9}"/>
              </a:ext>
            </a:extLst>
          </p:cNvPr>
          <p:cNvGrpSpPr/>
          <p:nvPr/>
        </p:nvGrpSpPr>
        <p:grpSpPr>
          <a:xfrm>
            <a:off x="6476575" y="6181468"/>
            <a:ext cx="5440218" cy="669443"/>
            <a:chOff x="6476575" y="6149569"/>
            <a:chExt cx="5440218" cy="669443"/>
          </a:xfrm>
        </p:grpSpPr>
        <p:sp>
          <p:nvSpPr>
            <p:cNvPr id="16" name="CasellaDiTesto 15">
              <a:extLst>
                <a:ext uri="{FF2B5EF4-FFF2-40B4-BE49-F238E27FC236}">
                  <a16:creationId xmlns:a16="http://schemas.microsoft.com/office/drawing/2014/main" id="{964B1A35-9774-9A14-F5F3-AB6BD4D5C5A7}"/>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7" name="CasellaDiTesto 16">
              <a:extLst>
                <a:ext uri="{FF2B5EF4-FFF2-40B4-BE49-F238E27FC236}">
                  <a16:creationId xmlns:a16="http://schemas.microsoft.com/office/drawing/2014/main" id="{4EE3A242-B6A8-9DAB-763A-64C83AC30F6F}"/>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Rettangolo 3">
            <a:extLst>
              <a:ext uri="{FF2B5EF4-FFF2-40B4-BE49-F238E27FC236}">
                <a16:creationId xmlns:a16="http://schemas.microsoft.com/office/drawing/2014/main" id="{AD4CDE70-DC46-BEA1-B7A3-E284C90F5558}"/>
              </a:ext>
            </a:extLst>
          </p:cNvPr>
          <p:cNvSpPr/>
          <p:nvPr/>
        </p:nvSpPr>
        <p:spPr>
          <a:xfrm>
            <a:off x="914400" y="1219533"/>
            <a:ext cx="10150763" cy="3962067"/>
          </a:xfrm>
          <a:prstGeom prst="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598ED5A7-3A47-F67B-0A0D-347EEC4F9723}"/>
              </a:ext>
            </a:extLst>
          </p:cNvPr>
          <p:cNvSpPr/>
          <p:nvPr/>
        </p:nvSpPr>
        <p:spPr>
          <a:xfrm>
            <a:off x="449179" y="770021"/>
            <a:ext cx="11101137" cy="4868446"/>
          </a:xfrm>
          <a:prstGeom prst="rect">
            <a:avLst/>
          </a:prstGeom>
          <a:no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3769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DB7F3-FA82-9568-83AF-9B8030D9F3B0}"/>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07FA823-AFB9-D7E0-3263-7B22ECFA2BB9}"/>
              </a:ext>
            </a:extLst>
          </p:cNvPr>
          <p:cNvSpPr>
            <a:spLocks noGrp="1"/>
          </p:cNvSpPr>
          <p:nvPr>
            <p:ph type="sldNum" sz="quarter" idx="12"/>
          </p:nvPr>
        </p:nvSpPr>
        <p:spPr/>
        <p:txBody>
          <a:bodyPr/>
          <a:lstStyle/>
          <a:p>
            <a:fld id="{2C20EE39-9E8F-472C-A198-3FCA771E6885}" type="slidenum">
              <a:rPr lang="it-IT" smtClean="0"/>
              <a:t>2</a:t>
            </a:fld>
            <a:endParaRPr lang="it-IT"/>
          </a:p>
        </p:txBody>
      </p:sp>
      <p:sp>
        <p:nvSpPr>
          <p:cNvPr id="3" name="Rettangolo 2">
            <a:extLst>
              <a:ext uri="{FF2B5EF4-FFF2-40B4-BE49-F238E27FC236}">
                <a16:creationId xmlns:a16="http://schemas.microsoft.com/office/drawing/2014/main" id="{7854529F-39BD-4412-4C8A-14733BCC6AE4}"/>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CasellaDiTesto 4">
            <a:extLst>
              <a:ext uri="{FF2B5EF4-FFF2-40B4-BE49-F238E27FC236}">
                <a16:creationId xmlns:a16="http://schemas.microsoft.com/office/drawing/2014/main" id="{218FC3F7-2A5A-EC27-8212-EBC610BC2E30}"/>
              </a:ext>
            </a:extLst>
          </p:cNvPr>
          <p:cNvSpPr txBox="1"/>
          <p:nvPr/>
        </p:nvSpPr>
        <p:spPr>
          <a:xfrm>
            <a:off x="207819" y="6290590"/>
            <a:ext cx="5440218" cy="292388"/>
          </a:xfrm>
          <a:prstGeom prst="rect">
            <a:avLst/>
          </a:prstGeom>
          <a:noFill/>
        </p:spPr>
        <p:txBody>
          <a:bodyPr wrap="square" rtlCol="0">
            <a:spAutoFit/>
          </a:bodyPr>
          <a:lstStyle/>
          <a:p>
            <a:r>
              <a:rPr lang="it-IT" sz="1300" b="0" i="0" dirty="0">
                <a:solidFill>
                  <a:schemeClr val="bg2">
                    <a:lumMod val="90000"/>
                  </a:schemeClr>
                </a:solidFill>
                <a:effectLst/>
                <a:latin typeface="Book Antiqua" panose="02040602050305030304" pitchFamily="18" charset="0"/>
              </a:rPr>
              <a:t>27 gennaio 2025</a:t>
            </a:r>
            <a:endParaRPr lang="it-IT" sz="1300" dirty="0">
              <a:solidFill>
                <a:schemeClr val="bg2">
                  <a:lumMod val="90000"/>
                </a:schemeClr>
              </a:solidFill>
            </a:endParaRPr>
          </a:p>
        </p:txBody>
      </p:sp>
      <p:grpSp>
        <p:nvGrpSpPr>
          <p:cNvPr id="15" name="Gruppo 14">
            <a:extLst>
              <a:ext uri="{FF2B5EF4-FFF2-40B4-BE49-F238E27FC236}">
                <a16:creationId xmlns:a16="http://schemas.microsoft.com/office/drawing/2014/main" id="{433DD47E-5479-3EB0-9CD6-6D95A35558FD}"/>
              </a:ext>
            </a:extLst>
          </p:cNvPr>
          <p:cNvGrpSpPr/>
          <p:nvPr/>
        </p:nvGrpSpPr>
        <p:grpSpPr>
          <a:xfrm>
            <a:off x="6476575" y="6181468"/>
            <a:ext cx="5440218" cy="669443"/>
            <a:chOff x="6476575" y="6149569"/>
            <a:chExt cx="5440218" cy="669443"/>
          </a:xfrm>
        </p:grpSpPr>
        <p:sp>
          <p:nvSpPr>
            <p:cNvPr id="16" name="CasellaDiTesto 15">
              <a:extLst>
                <a:ext uri="{FF2B5EF4-FFF2-40B4-BE49-F238E27FC236}">
                  <a16:creationId xmlns:a16="http://schemas.microsoft.com/office/drawing/2014/main" id="{D2137BA3-F662-13E9-362C-36355975084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7" name="CasellaDiTesto 16">
              <a:extLst>
                <a:ext uri="{FF2B5EF4-FFF2-40B4-BE49-F238E27FC236}">
                  <a16:creationId xmlns:a16="http://schemas.microsoft.com/office/drawing/2014/main" id="{C56C3626-6C70-B7CE-8579-494D156DF07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Rettangolo 3">
            <a:extLst>
              <a:ext uri="{FF2B5EF4-FFF2-40B4-BE49-F238E27FC236}">
                <a16:creationId xmlns:a16="http://schemas.microsoft.com/office/drawing/2014/main" id="{8F56E401-7498-CCE4-A0E5-E76ED2FB20C6}"/>
              </a:ext>
            </a:extLst>
          </p:cNvPr>
          <p:cNvSpPr/>
          <p:nvPr/>
        </p:nvSpPr>
        <p:spPr>
          <a:xfrm>
            <a:off x="0" y="7088"/>
            <a:ext cx="12192000" cy="1693375"/>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Rectangle 1">
            <a:extLst>
              <a:ext uri="{FF2B5EF4-FFF2-40B4-BE49-F238E27FC236}">
                <a16:creationId xmlns:a16="http://schemas.microsoft.com/office/drawing/2014/main" id="{AACA7A38-928D-B3FF-4C60-FE44945EA13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7" name="Connettore pagina esterna 6">
            <a:extLst>
              <a:ext uri="{FF2B5EF4-FFF2-40B4-BE49-F238E27FC236}">
                <a16:creationId xmlns:a16="http://schemas.microsoft.com/office/drawing/2014/main" id="{75F4E919-470C-7B24-4B1E-0A93A8FBFDFC}"/>
              </a:ext>
            </a:extLst>
          </p:cNvPr>
          <p:cNvSpPr/>
          <p:nvPr/>
        </p:nvSpPr>
        <p:spPr>
          <a:xfrm>
            <a:off x="5785848" y="28457"/>
            <a:ext cx="747677" cy="488546"/>
          </a:xfrm>
          <a:prstGeom prst="flowChartOffpageConnector">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bg1">
                  <a:lumMod val="95000"/>
                </a:schemeClr>
              </a:solidFill>
            </a:endParaRPr>
          </a:p>
        </p:txBody>
      </p:sp>
      <p:sp>
        <p:nvSpPr>
          <p:cNvPr id="8" name="CasellaDiTesto 7">
            <a:extLst>
              <a:ext uri="{FF2B5EF4-FFF2-40B4-BE49-F238E27FC236}">
                <a16:creationId xmlns:a16="http://schemas.microsoft.com/office/drawing/2014/main" id="{E3FB313C-CA93-9751-8660-DB4DB454E67C}"/>
              </a:ext>
            </a:extLst>
          </p:cNvPr>
          <p:cNvSpPr txBox="1"/>
          <p:nvPr/>
        </p:nvSpPr>
        <p:spPr>
          <a:xfrm>
            <a:off x="3144253" y="684072"/>
            <a:ext cx="5903494" cy="923330"/>
          </a:xfrm>
          <a:prstGeom prst="rect">
            <a:avLst/>
          </a:prstGeom>
          <a:noFill/>
        </p:spPr>
        <p:txBody>
          <a:bodyPr wrap="square" rtlCol="0">
            <a:spAutoFit/>
          </a:bodyPr>
          <a:lstStyle/>
          <a:p>
            <a:pPr algn="ctr"/>
            <a:r>
              <a:rPr lang="it-IT" sz="5400" b="1" dirty="0">
                <a:solidFill>
                  <a:schemeClr val="bg1">
                    <a:lumMod val="95000"/>
                  </a:schemeClr>
                </a:solidFill>
              </a:rPr>
              <a:t>INDICE</a:t>
            </a:r>
          </a:p>
        </p:txBody>
      </p:sp>
      <p:sp>
        <p:nvSpPr>
          <p:cNvPr id="14" name="CasellaDiTesto 13">
            <a:extLst>
              <a:ext uri="{FF2B5EF4-FFF2-40B4-BE49-F238E27FC236}">
                <a16:creationId xmlns:a16="http://schemas.microsoft.com/office/drawing/2014/main" id="{1F55864A-8237-F9DE-FC1D-4A60692AA62F}"/>
              </a:ext>
            </a:extLst>
          </p:cNvPr>
          <p:cNvSpPr txBox="1"/>
          <p:nvPr/>
        </p:nvSpPr>
        <p:spPr>
          <a:xfrm>
            <a:off x="176465" y="2117561"/>
            <a:ext cx="6047874" cy="3594702"/>
          </a:xfrm>
          <a:prstGeom prst="rect">
            <a:avLst/>
          </a:prstGeom>
          <a:noFill/>
        </p:spPr>
        <p:txBody>
          <a:bodyPr wrap="square" rtlCol="0">
            <a:spAutoFit/>
          </a:bodyPr>
          <a:lstStyle/>
          <a:p>
            <a:pPr marL="457200" indent="-457200">
              <a:lnSpc>
                <a:spcPct val="150000"/>
              </a:lnSpc>
              <a:buFont typeface="+mj-lt"/>
              <a:buAutoNum type="arabicPeriod"/>
            </a:pPr>
            <a:r>
              <a:rPr lang="it-IT" sz="2200" dirty="0"/>
              <a:t>Impresa/azienda</a:t>
            </a:r>
          </a:p>
          <a:p>
            <a:pPr marL="457200" indent="-457200">
              <a:lnSpc>
                <a:spcPct val="150000"/>
              </a:lnSpc>
              <a:buFont typeface="+mj-lt"/>
              <a:buAutoNum type="arabicPeriod"/>
            </a:pPr>
            <a:r>
              <a:rPr lang="it-IT" sz="2200" dirty="0"/>
              <a:t>Fonti delle risorse</a:t>
            </a:r>
          </a:p>
          <a:p>
            <a:pPr marL="457200" indent="-457200">
              <a:lnSpc>
                <a:spcPct val="150000"/>
              </a:lnSpc>
              <a:buFont typeface="+mj-lt"/>
              <a:buAutoNum type="arabicPeriod"/>
            </a:pPr>
            <a:r>
              <a:rPr lang="it-IT" sz="2200" dirty="0"/>
              <a:t>Impiego delle risorse</a:t>
            </a:r>
          </a:p>
          <a:p>
            <a:pPr marL="457200" indent="-457200">
              <a:lnSpc>
                <a:spcPct val="150000"/>
              </a:lnSpc>
              <a:buFont typeface="+mj-lt"/>
              <a:buAutoNum type="arabicPeriod"/>
            </a:pPr>
            <a:r>
              <a:rPr lang="it-IT" sz="2200" dirty="0"/>
              <a:t>Dinamica economica finanziaria</a:t>
            </a:r>
          </a:p>
          <a:p>
            <a:pPr marL="457200" indent="-457200">
              <a:lnSpc>
                <a:spcPct val="150000"/>
              </a:lnSpc>
              <a:buFont typeface="+mj-lt"/>
              <a:buAutoNum type="arabicPeriod"/>
            </a:pPr>
            <a:r>
              <a:rPr lang="it-IT" sz="2200" dirty="0"/>
              <a:t>Contabilità obbligatoria e libri sociali</a:t>
            </a:r>
          </a:p>
          <a:p>
            <a:pPr marL="457200" indent="-457200">
              <a:lnSpc>
                <a:spcPct val="150000"/>
              </a:lnSpc>
              <a:buFont typeface="+mj-lt"/>
              <a:buAutoNum type="arabicPeriod"/>
            </a:pPr>
            <a:r>
              <a:rPr lang="it-IT" sz="2200" dirty="0"/>
              <a:t>Scopo e funzione delle scritture contabili</a:t>
            </a:r>
          </a:p>
          <a:p>
            <a:pPr marL="457200" indent="-457200">
              <a:lnSpc>
                <a:spcPct val="150000"/>
              </a:lnSpc>
              <a:buFont typeface="+mj-lt"/>
              <a:buAutoNum type="arabicPeriod"/>
            </a:pPr>
            <a:r>
              <a:rPr lang="it-IT" sz="2200" dirty="0"/>
              <a:t>La partita doppia e le sue convenzioni</a:t>
            </a:r>
          </a:p>
        </p:txBody>
      </p:sp>
      <p:sp>
        <p:nvSpPr>
          <p:cNvPr id="18" name="CasellaDiTesto 17">
            <a:extLst>
              <a:ext uri="{FF2B5EF4-FFF2-40B4-BE49-F238E27FC236}">
                <a16:creationId xmlns:a16="http://schemas.microsoft.com/office/drawing/2014/main" id="{C72CF0FE-C9D8-52C2-720C-2C174ADA8183}"/>
              </a:ext>
            </a:extLst>
          </p:cNvPr>
          <p:cNvSpPr txBox="1"/>
          <p:nvPr/>
        </p:nvSpPr>
        <p:spPr>
          <a:xfrm>
            <a:off x="5648038" y="2122563"/>
            <a:ext cx="6543962" cy="4102533"/>
          </a:xfrm>
          <a:prstGeom prst="rect">
            <a:avLst/>
          </a:prstGeom>
          <a:noFill/>
        </p:spPr>
        <p:txBody>
          <a:bodyPr wrap="square" rtlCol="0">
            <a:spAutoFit/>
          </a:bodyPr>
          <a:lstStyle/>
          <a:p>
            <a:pPr marL="457200" indent="-457200">
              <a:lnSpc>
                <a:spcPct val="150000"/>
              </a:lnSpc>
              <a:buFont typeface="+mj-lt"/>
              <a:buAutoNum type="arabicPeriod" startAt="8"/>
            </a:pPr>
            <a:r>
              <a:rPr lang="it-IT" sz="2200" dirty="0"/>
              <a:t>Bilancio Line B Srl</a:t>
            </a:r>
          </a:p>
          <a:p>
            <a:pPr marL="457200" indent="-457200">
              <a:lnSpc>
                <a:spcPct val="150000"/>
              </a:lnSpc>
              <a:buFont typeface="+mj-lt"/>
              <a:buAutoNum type="arabicPeriod" startAt="8"/>
            </a:pPr>
            <a:r>
              <a:rPr lang="it-IT" sz="2200" dirty="0"/>
              <a:t>Dalla contabilità al bilancio</a:t>
            </a:r>
          </a:p>
          <a:p>
            <a:pPr marL="457200" indent="-457200">
              <a:lnSpc>
                <a:spcPct val="150000"/>
              </a:lnSpc>
              <a:buFont typeface="+mj-lt"/>
              <a:buAutoNum type="arabicPeriod" startAt="8"/>
            </a:pPr>
            <a:r>
              <a:rPr lang="it-IT" sz="2200" dirty="0"/>
              <a:t>Dallo schema contabile allo schema da Codice Civile</a:t>
            </a:r>
          </a:p>
          <a:p>
            <a:pPr marL="457200" indent="-457200">
              <a:lnSpc>
                <a:spcPct val="150000"/>
              </a:lnSpc>
              <a:buFont typeface="+mj-lt"/>
              <a:buAutoNum type="arabicPeriod" startAt="8"/>
            </a:pPr>
            <a:r>
              <a:rPr lang="it-IT" sz="2200" dirty="0"/>
              <a:t>La lettura sintetica dello Stato Patrimoniale</a:t>
            </a:r>
          </a:p>
          <a:p>
            <a:pPr marL="457200" indent="-457200">
              <a:lnSpc>
                <a:spcPct val="150000"/>
              </a:lnSpc>
              <a:buFont typeface="+mj-lt"/>
              <a:buAutoNum type="arabicPeriod" startAt="8"/>
            </a:pPr>
            <a:r>
              <a:rPr lang="it-IT" sz="2200" dirty="0"/>
              <a:t>Gli indici di bilancio finanziari</a:t>
            </a:r>
          </a:p>
          <a:p>
            <a:pPr marL="457200" indent="-457200">
              <a:lnSpc>
                <a:spcPct val="150000"/>
              </a:lnSpc>
              <a:buFont typeface="+mj-lt"/>
              <a:buAutoNum type="arabicPeriod" startAt="8"/>
            </a:pPr>
            <a:r>
              <a:rPr lang="it-IT" sz="2200" dirty="0"/>
              <a:t>La determinazione del risultato economico</a:t>
            </a:r>
          </a:p>
          <a:p>
            <a:pPr marL="457200" indent="-457200">
              <a:lnSpc>
                <a:spcPct val="150000"/>
              </a:lnSpc>
              <a:buFont typeface="+mj-lt"/>
              <a:buAutoNum type="arabicPeriod" startAt="8"/>
            </a:pPr>
            <a:r>
              <a:rPr lang="it-IT" sz="2200" dirty="0"/>
              <a:t>Gli indicatori economici</a:t>
            </a:r>
          </a:p>
          <a:p>
            <a:pPr>
              <a:lnSpc>
                <a:spcPct val="150000"/>
              </a:lnSpc>
            </a:pPr>
            <a:endParaRPr lang="it-IT" sz="2200" dirty="0"/>
          </a:p>
        </p:txBody>
      </p:sp>
    </p:spTree>
    <p:extLst>
      <p:ext uri="{BB962C8B-B14F-4D97-AF65-F5344CB8AC3E}">
        <p14:creationId xmlns:p14="http://schemas.microsoft.com/office/powerpoint/2010/main" val="3791401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3</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735610"/>
            <a:ext cx="7616110"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200" b="1" dirty="0">
                <a:solidFill>
                  <a:srgbClr val="002060"/>
                </a:solidFill>
              </a:rPr>
              <a:t>Impresa / azienda</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890153" y="1537057"/>
            <a:ext cx="8702167" cy="3328283"/>
          </a:xfrm>
          <a:prstGeom prst="rect">
            <a:avLst/>
          </a:prstGeom>
          <a:noFill/>
        </p:spPr>
        <p:txBody>
          <a:bodyPr wrap="square">
            <a:spAutoFit/>
          </a:bodyPr>
          <a:lstStyle/>
          <a:p>
            <a:pPr marR="0" lvl="0" algn="just" defTabSz="914400" rtl="0" eaLnBrk="1" fontAlgn="auto" latinLnBrk="0" hangingPunct="1">
              <a:lnSpc>
                <a:spcPct val="200000"/>
              </a:lnSpc>
              <a:spcBef>
                <a:spcPts val="1000"/>
              </a:spcBef>
              <a:spcAft>
                <a:spcPts val="0"/>
              </a:spcAft>
              <a:buClrTx/>
              <a:buSzTx/>
              <a:tabLst/>
              <a:defRPr/>
            </a:pPr>
            <a:r>
              <a:rPr lang="it-IT" sz="2400" dirty="0">
                <a:solidFill>
                  <a:prstClr val="black"/>
                </a:solidFill>
                <a:latin typeface="Calibri" panose="020F0502020204030204"/>
                <a:sym typeface="Wingdings" panose="05000000000000000000" pitchFamily="2" charset="2"/>
              </a:rPr>
              <a:t>È un soggetto che:</a:t>
            </a:r>
          </a:p>
          <a:p>
            <a:pPr marL="228600" marR="0" lvl="0" indent="-228600" algn="just"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it-IT" sz="2400" dirty="0">
                <a:solidFill>
                  <a:prstClr val="black"/>
                </a:solidFill>
                <a:latin typeface="Calibri" panose="020F0502020204030204"/>
                <a:sym typeface="Wingdings" panose="05000000000000000000" pitchFamily="2" charset="2"/>
              </a:rPr>
              <a:t>ha lo scopo di produrre beni o servizi o di fare attività commerciale</a:t>
            </a:r>
          </a:p>
          <a:p>
            <a:pPr marL="228600" marR="0" lvl="0" indent="-228600" algn="just"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it-IT" sz="2400" dirty="0">
                <a:solidFill>
                  <a:prstClr val="black"/>
                </a:solidFill>
                <a:latin typeface="Calibri" panose="020F0502020204030204"/>
                <a:sym typeface="Wingdings" panose="05000000000000000000" pitchFamily="2" charset="2"/>
              </a:rPr>
              <a:t>a</a:t>
            </a:r>
            <a:r>
              <a:rPr kumimoji="0" lang="it-IT" sz="24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l fine di generare utile (e di evitare perdite!)</a:t>
            </a:r>
          </a:p>
          <a:p>
            <a:pPr marL="228600" marR="0" lvl="0" indent="-228600" algn="just"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it-IT" sz="2400" dirty="0">
                <a:solidFill>
                  <a:prstClr val="black"/>
                </a:solidFill>
                <a:latin typeface="Calibri" panose="020F0502020204030204"/>
                <a:sym typeface="Wingdings" panose="05000000000000000000" pitchFamily="2" charset="2"/>
              </a:rPr>
              <a:t>ha necessita di capitali/risorse da impiegare nell’attività di impresa</a:t>
            </a:r>
            <a:endParaRPr kumimoji="0" lang="it-IT" sz="24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a:t>
            </a:r>
          </a:p>
        </p:txBody>
      </p:sp>
      <p:pic>
        <p:nvPicPr>
          <p:cNvPr id="15" name="Immagine 14">
            <a:extLst>
              <a:ext uri="{FF2B5EF4-FFF2-40B4-BE49-F238E27FC236}">
                <a16:creationId xmlns:a16="http://schemas.microsoft.com/office/drawing/2014/main" id="{BF068EBB-12AB-7A97-F4E6-78CC09283C92}"/>
              </a:ext>
            </a:extLst>
          </p:cNvPr>
          <p:cNvPicPr>
            <a:picLocks noChangeAspect="1"/>
          </p:cNvPicPr>
          <p:nvPr/>
        </p:nvPicPr>
        <p:blipFill>
          <a:blip r:embed="rId2"/>
          <a:srcRect l="12968" t="-1" b="-5284"/>
          <a:stretch/>
        </p:blipFill>
        <p:spPr>
          <a:xfrm>
            <a:off x="9592320" y="2474353"/>
            <a:ext cx="815422" cy="725442"/>
          </a:xfrm>
          <a:prstGeom prst="rect">
            <a:avLst/>
          </a:prstGeom>
        </p:spPr>
      </p:pic>
      <p:pic>
        <p:nvPicPr>
          <p:cNvPr id="19" name="Immagine 18">
            <a:extLst>
              <a:ext uri="{FF2B5EF4-FFF2-40B4-BE49-F238E27FC236}">
                <a16:creationId xmlns:a16="http://schemas.microsoft.com/office/drawing/2014/main" id="{2CEC6712-4E97-DFD5-8CB9-A8A89D012233}"/>
              </a:ext>
            </a:extLst>
          </p:cNvPr>
          <p:cNvPicPr>
            <a:picLocks noChangeAspect="1"/>
          </p:cNvPicPr>
          <p:nvPr/>
        </p:nvPicPr>
        <p:blipFill>
          <a:blip r:embed="rId3"/>
          <a:srcRect l="10827" b="-1211"/>
          <a:stretch/>
        </p:blipFill>
        <p:spPr>
          <a:xfrm>
            <a:off x="6828635" y="3334986"/>
            <a:ext cx="815422" cy="859918"/>
          </a:xfrm>
          <a:prstGeom prst="rect">
            <a:avLst/>
          </a:prstGeom>
        </p:spPr>
      </p:pic>
      <p:pic>
        <p:nvPicPr>
          <p:cNvPr id="21" name="Immagine 20">
            <a:extLst>
              <a:ext uri="{FF2B5EF4-FFF2-40B4-BE49-F238E27FC236}">
                <a16:creationId xmlns:a16="http://schemas.microsoft.com/office/drawing/2014/main" id="{526B0A73-1E89-7482-8B33-90BC208816E4}"/>
              </a:ext>
            </a:extLst>
          </p:cNvPr>
          <p:cNvPicPr>
            <a:picLocks noChangeAspect="1"/>
          </p:cNvPicPr>
          <p:nvPr/>
        </p:nvPicPr>
        <p:blipFill>
          <a:blip r:embed="rId4"/>
          <a:stretch>
            <a:fillRect/>
          </a:stretch>
        </p:blipFill>
        <p:spPr>
          <a:xfrm>
            <a:off x="9571939" y="4290324"/>
            <a:ext cx="645181" cy="608760"/>
          </a:xfrm>
          <a:prstGeom prst="rect">
            <a:avLst/>
          </a:prstGeom>
        </p:spPr>
      </p:pic>
    </p:spTree>
    <p:extLst>
      <p:ext uri="{BB962C8B-B14F-4D97-AF65-F5344CB8AC3E}">
        <p14:creationId xmlns:p14="http://schemas.microsoft.com/office/powerpoint/2010/main" val="782306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34D47-D8A2-7884-5167-88C07BCA2FC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508F30B-B515-2A90-830B-D9B7234B4EB9}"/>
              </a:ext>
            </a:extLst>
          </p:cNvPr>
          <p:cNvSpPr>
            <a:spLocks noGrp="1"/>
          </p:cNvSpPr>
          <p:nvPr>
            <p:ph type="sldNum" sz="quarter" idx="12"/>
          </p:nvPr>
        </p:nvSpPr>
        <p:spPr/>
        <p:txBody>
          <a:bodyPr/>
          <a:lstStyle/>
          <a:p>
            <a:fld id="{2C20EE39-9E8F-472C-A198-3FCA771E6885}" type="slidenum">
              <a:rPr lang="it-IT" smtClean="0"/>
              <a:t>4</a:t>
            </a:fld>
            <a:endParaRPr lang="it-IT"/>
          </a:p>
        </p:txBody>
      </p:sp>
      <p:sp>
        <p:nvSpPr>
          <p:cNvPr id="3" name="Rettangolo 2">
            <a:extLst>
              <a:ext uri="{FF2B5EF4-FFF2-40B4-BE49-F238E27FC236}">
                <a16:creationId xmlns:a16="http://schemas.microsoft.com/office/drawing/2014/main" id="{A5D99803-8035-FC57-BABA-9769C078F182}"/>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Titolo 1">
            <a:extLst>
              <a:ext uri="{FF2B5EF4-FFF2-40B4-BE49-F238E27FC236}">
                <a16:creationId xmlns:a16="http://schemas.microsoft.com/office/drawing/2014/main" id="{8A76E5A5-26CA-C515-72A0-F796A0CE10B0}"/>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Fonti delle risorse - </a:t>
            </a:r>
            <a:r>
              <a:rPr lang="it-IT" sz="4000" b="1" dirty="0">
                <a:solidFill>
                  <a:schemeClr val="accent6">
                    <a:lumMod val="75000"/>
                  </a:schemeClr>
                </a:solidFill>
              </a:rPr>
              <a:t>il capitale proprio</a:t>
            </a:r>
          </a:p>
        </p:txBody>
      </p:sp>
      <p:sp>
        <p:nvSpPr>
          <p:cNvPr id="10" name="Titolo 1">
            <a:extLst>
              <a:ext uri="{FF2B5EF4-FFF2-40B4-BE49-F238E27FC236}">
                <a16:creationId xmlns:a16="http://schemas.microsoft.com/office/drawing/2014/main" id="{B26A7B70-0A5A-11D5-F736-A9A5C2804A4D}"/>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B8F4CB6F-964B-9CC7-00E4-E3F7FF467614}"/>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7796A952-CC7B-7BB3-98C9-AE30A7F7B361}"/>
              </a:ext>
            </a:extLst>
          </p:cNvPr>
          <p:cNvSpPr txBox="1"/>
          <p:nvPr/>
        </p:nvSpPr>
        <p:spPr>
          <a:xfrm>
            <a:off x="2126812" y="1666530"/>
            <a:ext cx="7938369" cy="4032899"/>
          </a:xfrm>
          <a:prstGeom prst="rect">
            <a:avLst/>
          </a:prstGeom>
          <a:noFill/>
        </p:spPr>
        <p:txBody>
          <a:bodyPr wrap="square">
            <a:spAutoFit/>
          </a:bodyPr>
          <a:lstStyle/>
          <a:p>
            <a:pPr marR="0" lvl="0" algn="just" defTabSz="914400" rtl="0" eaLnBrk="1" fontAlgn="auto" latinLnBrk="0" hangingPunct="1">
              <a:lnSpc>
                <a:spcPct val="90000"/>
              </a:lnSpc>
              <a:spcBef>
                <a:spcPts val="1000"/>
              </a:spcBef>
              <a:spcAft>
                <a:spcPts val="0"/>
              </a:spcAft>
              <a:buClrTx/>
              <a:buSzTx/>
              <a:tabLst/>
              <a:defRPr/>
            </a:pPr>
            <a:r>
              <a:rPr lang="it-IT" sz="2400" dirty="0">
                <a:solidFill>
                  <a:prstClr val="black"/>
                </a:solidFill>
                <a:latin typeface="Calibri" panose="020F0502020204030204"/>
                <a:sym typeface="Wingdings" panose="05000000000000000000" pitchFamily="2" charset="2"/>
              </a:rPr>
              <a:t>È il capitale portato dall’imprenditore o dai soci:</a:t>
            </a:r>
          </a:p>
          <a:p>
            <a:pPr marL="457200" marR="0" lvl="0" indent="-4572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non ha obbligo di restituzione</a:t>
            </a:r>
          </a:p>
          <a:p>
            <a:pPr marL="457200" marR="0" lvl="0" indent="-4572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non è dato a titolo oneroso</a:t>
            </a:r>
          </a:p>
          <a:p>
            <a:pPr marL="457200" marR="0" lvl="0" indent="-457200" algn="just" defTabSz="914400" rtl="0" eaLnBrk="1" fontAlgn="auto" latinLnBrk="0" hangingPunct="1">
              <a:lnSpc>
                <a:spcPct val="200000"/>
              </a:lnSpc>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attende una </a:t>
            </a:r>
            <a:r>
              <a:rPr lang="it-IT" sz="2300" u="sng" dirty="0">
                <a:solidFill>
                  <a:prstClr val="black"/>
                </a:solidFill>
                <a:latin typeface="Calibri" panose="020F0502020204030204"/>
                <a:sym typeface="Wingdings" panose="05000000000000000000" pitchFamily="2" charset="2"/>
              </a:rPr>
              <a:t>remunerazione</a:t>
            </a:r>
            <a:r>
              <a:rPr lang="it-IT" sz="2300" dirty="0">
                <a:solidFill>
                  <a:prstClr val="black"/>
                </a:solidFill>
                <a:latin typeface="Calibri" panose="020F0502020204030204"/>
                <a:sym typeface="Wingdings" panose="05000000000000000000" pitchFamily="2" charset="2"/>
              </a:rPr>
              <a:t> data dal risultato dell’attività  di impresa</a:t>
            </a:r>
          </a:p>
          <a:p>
            <a:pPr marR="0" lvl="0" algn="just" defTabSz="914400" rtl="0" eaLnBrk="1" fontAlgn="auto" latinLnBrk="0" hangingPunct="1">
              <a:lnSpc>
                <a:spcPct val="90000"/>
              </a:lnSpc>
              <a:spcBef>
                <a:spcPts val="1000"/>
              </a:spcBef>
              <a:spcAft>
                <a:spcPts val="0"/>
              </a:spcAft>
              <a:buClrTx/>
              <a:buSzTx/>
              <a:tabLst/>
              <a:defRPr/>
            </a:pPr>
            <a:endParaRPr lang="it-IT" sz="20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h</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 </a:t>
            </a:r>
            <a:r>
              <a:rPr kumimoji="0" lang="it-IT" sz="2300" i="0"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funzioni di tutela</a:t>
            </a:r>
            <a:r>
              <a:rPr lang="it-IT" sz="2300" dirty="0">
                <a:solidFill>
                  <a:prstClr val="black"/>
                </a:solidFill>
                <a:latin typeface="Calibri" panose="020F0502020204030204"/>
                <a:sym typeface="Wingdings" panose="05000000000000000000" pitchFamily="2" charset="2"/>
              </a:rPr>
              <a:t> per cui, quando c’è limitazione della responsabilità, non deve scendere sotto una certa soglia.</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pSp>
        <p:nvGrpSpPr>
          <p:cNvPr id="13" name="Gruppo 12">
            <a:extLst>
              <a:ext uri="{FF2B5EF4-FFF2-40B4-BE49-F238E27FC236}">
                <a16:creationId xmlns:a16="http://schemas.microsoft.com/office/drawing/2014/main" id="{AC77A182-E685-85DC-9BDF-152B03D5744C}"/>
              </a:ext>
            </a:extLst>
          </p:cNvPr>
          <p:cNvGrpSpPr/>
          <p:nvPr/>
        </p:nvGrpSpPr>
        <p:grpSpPr>
          <a:xfrm>
            <a:off x="3744511" y="3656280"/>
            <a:ext cx="6467732" cy="1135843"/>
            <a:chOff x="2711693" y="3632812"/>
            <a:chExt cx="6467732" cy="1135843"/>
          </a:xfrm>
        </p:grpSpPr>
        <p:sp>
          <p:nvSpPr>
            <p:cNvPr id="6" name="Parentesi graffa aperta 5">
              <a:extLst>
                <a:ext uri="{FF2B5EF4-FFF2-40B4-BE49-F238E27FC236}">
                  <a16:creationId xmlns:a16="http://schemas.microsoft.com/office/drawing/2014/main" id="{BD1D1D67-B5C5-0D44-1085-F0703991ABF4}"/>
                </a:ext>
              </a:extLst>
            </p:cNvPr>
            <p:cNvSpPr/>
            <p:nvPr/>
          </p:nvSpPr>
          <p:spPr>
            <a:xfrm>
              <a:off x="2711693" y="3827721"/>
              <a:ext cx="377044" cy="757981"/>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7" name="CasellaDiTesto 6">
              <a:extLst>
                <a:ext uri="{FF2B5EF4-FFF2-40B4-BE49-F238E27FC236}">
                  <a16:creationId xmlns:a16="http://schemas.microsoft.com/office/drawing/2014/main" id="{62289221-B5B1-675B-84D8-5E202BCFE9B7}"/>
                </a:ext>
              </a:extLst>
            </p:cNvPr>
            <p:cNvSpPr txBox="1"/>
            <p:nvPr/>
          </p:nvSpPr>
          <p:spPr>
            <a:xfrm>
              <a:off x="3088737" y="3632812"/>
              <a:ext cx="1798675" cy="415498"/>
            </a:xfrm>
            <a:prstGeom prst="rect">
              <a:avLst/>
            </a:prstGeom>
            <a:noFill/>
          </p:spPr>
          <p:txBody>
            <a:bodyPr wrap="square" rtlCol="0">
              <a:spAutoFit/>
            </a:bodyPr>
            <a:lstStyle/>
            <a:p>
              <a:r>
                <a:rPr lang="it-IT" sz="2100" dirty="0"/>
                <a:t>distribuzione</a:t>
              </a:r>
            </a:p>
          </p:txBody>
        </p:sp>
        <p:sp>
          <p:nvSpPr>
            <p:cNvPr id="11" name="CasellaDiTesto 10">
              <a:extLst>
                <a:ext uri="{FF2B5EF4-FFF2-40B4-BE49-F238E27FC236}">
                  <a16:creationId xmlns:a16="http://schemas.microsoft.com/office/drawing/2014/main" id="{E810A4F8-9F8B-B44A-9174-45BD49B5EF0E}"/>
                </a:ext>
              </a:extLst>
            </p:cNvPr>
            <p:cNvSpPr txBox="1"/>
            <p:nvPr/>
          </p:nvSpPr>
          <p:spPr>
            <a:xfrm>
              <a:off x="3088737" y="4353157"/>
              <a:ext cx="6090688" cy="415498"/>
            </a:xfrm>
            <a:prstGeom prst="rect">
              <a:avLst/>
            </a:prstGeom>
            <a:noFill/>
          </p:spPr>
          <p:txBody>
            <a:bodyPr wrap="square" rtlCol="0">
              <a:spAutoFit/>
            </a:bodyPr>
            <a:lstStyle/>
            <a:p>
              <a:r>
                <a:rPr lang="it-IT" sz="2100" dirty="0"/>
                <a:t>accrescimento del capitale</a:t>
              </a:r>
            </a:p>
          </p:txBody>
        </p:sp>
      </p:grpSp>
      <p:grpSp>
        <p:nvGrpSpPr>
          <p:cNvPr id="15" name="Gruppo 14">
            <a:extLst>
              <a:ext uri="{FF2B5EF4-FFF2-40B4-BE49-F238E27FC236}">
                <a16:creationId xmlns:a16="http://schemas.microsoft.com/office/drawing/2014/main" id="{3ADCFC81-86B3-31C0-515E-73041549A1AE}"/>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BAD6422-9B08-C32E-1125-F4B0FB1B4BFE}"/>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71F88D3-785F-A454-6494-4132F1F496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35CDD638-E12E-B4DD-2216-784B08E3BB8F}"/>
              </a:ext>
            </a:extLst>
          </p:cNvPr>
          <p:cNvSpPr>
            <a:spLocks noGrp="1"/>
          </p:cNvSpPr>
          <p:nvPr>
            <p:ph type="ftr" sz="quarter" idx="11"/>
          </p:nvPr>
        </p:nvSpPr>
        <p:spPr/>
        <p:txBody>
          <a:bodyPr/>
          <a:lstStyle/>
          <a:p>
            <a:r>
              <a:rPr lang="it-IT" sz="1050" dirty="0">
                <a:solidFill>
                  <a:schemeClr val="bg2">
                    <a:lumMod val="90000"/>
                  </a:schemeClr>
                </a:solidFill>
              </a:rPr>
              <a:t>2</a:t>
            </a:r>
          </a:p>
        </p:txBody>
      </p:sp>
    </p:spTree>
    <p:extLst>
      <p:ext uri="{BB962C8B-B14F-4D97-AF65-F5344CB8AC3E}">
        <p14:creationId xmlns:p14="http://schemas.microsoft.com/office/powerpoint/2010/main" val="3742258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52C7D-1E85-1AB1-9BDE-7EAF5BCB5DDE}"/>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9A76B764-F386-4FA6-0599-67A18A78FE1A}"/>
              </a:ext>
            </a:extLst>
          </p:cNvPr>
          <p:cNvSpPr>
            <a:spLocks noGrp="1"/>
          </p:cNvSpPr>
          <p:nvPr>
            <p:ph type="sldNum" sz="quarter" idx="12"/>
          </p:nvPr>
        </p:nvSpPr>
        <p:spPr/>
        <p:txBody>
          <a:bodyPr/>
          <a:lstStyle/>
          <a:p>
            <a:fld id="{2C20EE39-9E8F-472C-A198-3FCA771E6885}" type="slidenum">
              <a:rPr lang="it-IT" smtClean="0"/>
              <a:t>5</a:t>
            </a:fld>
            <a:endParaRPr lang="it-IT"/>
          </a:p>
        </p:txBody>
      </p:sp>
      <p:sp>
        <p:nvSpPr>
          <p:cNvPr id="3" name="Rettangolo 2">
            <a:extLst>
              <a:ext uri="{FF2B5EF4-FFF2-40B4-BE49-F238E27FC236}">
                <a16:creationId xmlns:a16="http://schemas.microsoft.com/office/drawing/2014/main" id="{CD6BBA3F-E28C-7530-5EC6-8C579D3282AD}"/>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349B8ED-7F7C-E124-606A-701213BD9252}"/>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Fonti delle risorse - </a:t>
            </a:r>
            <a:r>
              <a:rPr lang="it-IT" sz="4000" b="1" dirty="0">
                <a:solidFill>
                  <a:srgbClr val="FF0000"/>
                </a:solidFill>
              </a:rPr>
              <a:t>il capitale di debito</a:t>
            </a:r>
          </a:p>
        </p:txBody>
      </p:sp>
      <p:sp>
        <p:nvSpPr>
          <p:cNvPr id="10" name="Titolo 1">
            <a:extLst>
              <a:ext uri="{FF2B5EF4-FFF2-40B4-BE49-F238E27FC236}">
                <a16:creationId xmlns:a16="http://schemas.microsoft.com/office/drawing/2014/main" id="{E029A8A9-8EB7-CC85-2732-8F5CC56B9E48}"/>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919E1BF0-189F-1378-730B-BFAAD1930450}"/>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5CDA24AA-4A72-FC42-7ABE-4B8FFE5F5C02}"/>
              </a:ext>
            </a:extLst>
          </p:cNvPr>
          <p:cNvSpPr txBox="1"/>
          <p:nvPr/>
        </p:nvSpPr>
        <p:spPr>
          <a:xfrm>
            <a:off x="2043831" y="1537057"/>
            <a:ext cx="7938369" cy="4832092"/>
          </a:xfrm>
          <a:prstGeom prst="rect">
            <a:avLst/>
          </a:prstGeom>
          <a:noFill/>
        </p:spPr>
        <p:txBody>
          <a:bodyPr wrap="square">
            <a:spAutoFit/>
          </a:bodyPr>
          <a:lstStyle/>
          <a:p>
            <a:pPr marR="0" lvl="0" algn="just" defTabSz="914400" rtl="0" eaLnBrk="1" fontAlgn="auto" latinLnBrk="0" hangingPunct="1">
              <a:spcBef>
                <a:spcPts val="1000"/>
              </a:spcBef>
              <a:spcAft>
                <a:spcPts val="0"/>
              </a:spcAft>
              <a:buClrTx/>
              <a:buSzTx/>
              <a:tabLst/>
              <a:defRPr/>
            </a:pPr>
            <a:r>
              <a:rPr lang="it-IT" sz="2400" u="sng" dirty="0">
                <a:solidFill>
                  <a:srgbClr val="FF0000"/>
                </a:solidFill>
                <a:latin typeface="Calibri" panose="020F0502020204030204"/>
                <a:sym typeface="Wingdings" panose="05000000000000000000" pitchFamily="2" charset="2"/>
              </a:rPr>
              <a:t>Finanziamento / affidamento bancario</a:t>
            </a:r>
            <a:r>
              <a:rPr lang="it-IT" sz="2400" dirty="0">
                <a:solidFill>
                  <a:prstClr val="black"/>
                </a:solidFill>
                <a:latin typeface="Calibri" panose="020F0502020204030204"/>
                <a:sym typeface="Wingdings" panose="05000000000000000000" pitchFamily="2" charset="2"/>
              </a:rPr>
              <a:t>:</a:t>
            </a:r>
          </a:p>
          <a:p>
            <a:pPr marL="457200" marR="0" lvl="0" indent="-4572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obbligo di restituzione/richiesta di garanzie</a:t>
            </a:r>
          </a:p>
          <a:p>
            <a:pPr marL="457200" marR="0" lvl="0" indent="-4572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è oneroso</a:t>
            </a:r>
          </a:p>
          <a:p>
            <a:pPr marL="457200" marR="0" lvl="0" indent="-4572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può essere a breve termine o a medio lungo termine</a:t>
            </a:r>
          </a:p>
          <a:p>
            <a:pPr marL="457200" marR="0" lvl="0" indent="-457200" algn="just" defTabSz="914400" rtl="0" eaLnBrk="1" fontAlgn="auto" latinLnBrk="0" hangingPunct="1">
              <a:spcBef>
                <a:spcPts val="10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può essere accompagnato da </a:t>
            </a:r>
            <a:r>
              <a:rPr kumimoji="0" lang="it-IT" sz="2300" i="1"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covenant</a:t>
            </a:r>
          </a:p>
          <a:p>
            <a:pPr marR="0" lvl="0" algn="just" defTabSz="914400" rtl="0" eaLnBrk="1" fontAlgn="auto" latinLnBrk="0" hangingPunct="1">
              <a:spcBef>
                <a:spcPts val="1000"/>
              </a:spcBef>
              <a:spcAft>
                <a:spcPts val="0"/>
              </a:spcAft>
              <a:buClrTx/>
              <a:buSzTx/>
              <a:tabLst/>
              <a:defRPr/>
            </a:pPr>
            <a:r>
              <a:rPr lang="it-IT" sz="2400" u="sng" dirty="0">
                <a:solidFill>
                  <a:srgbClr val="FF0000"/>
                </a:solidFill>
                <a:latin typeface="Calibri" panose="020F0502020204030204"/>
                <a:sym typeface="Wingdings" panose="05000000000000000000" pitchFamily="2" charset="2"/>
              </a:rPr>
              <a:t>Finanziamento soci</a:t>
            </a:r>
            <a:r>
              <a:rPr lang="it-IT" sz="2400" dirty="0">
                <a:solidFill>
                  <a:prstClr val="black"/>
                </a:solidFill>
                <a:latin typeface="Calibri" panose="020F0502020204030204"/>
                <a:sym typeface="Wingdings" panose="05000000000000000000" pitchFamily="2" charset="2"/>
              </a:rPr>
              <a:t>:</a:t>
            </a:r>
          </a:p>
          <a:p>
            <a:pPr marL="457200" marR="0" lvl="0" indent="-4572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obbligo di restituzione</a:t>
            </a:r>
          </a:p>
          <a:p>
            <a:pPr marL="457200" marR="0" lvl="0" indent="-4572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oneroso o non oneroso</a:t>
            </a:r>
          </a:p>
          <a:p>
            <a:pPr marL="457200" marR="0" lvl="0" indent="-4572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tema postergazione (art. 2467 c.c.)</a:t>
            </a:r>
          </a:p>
          <a:p>
            <a:pPr marR="0" lvl="0" algn="just" defTabSz="914400" rtl="0" eaLnBrk="1" fontAlgn="auto" latinLnBrk="0" hangingPunct="1">
              <a:spcBef>
                <a:spcPts val="1000"/>
              </a:spcBef>
              <a:spcAft>
                <a:spcPts val="0"/>
              </a:spcAft>
              <a:buClrTx/>
              <a:buSzTx/>
              <a:tabLst/>
              <a:defRPr/>
            </a:pPr>
            <a:endParaRPr kumimoji="0" lang="it-IT" sz="24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D2174925-7140-AD2F-3B9B-583A4D8BEBB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D89E96E9-392E-77BF-F682-AA83240D670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CA7BB1B9-499F-97B8-77DC-1D6EE785C8B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75D83E4E-D809-BB71-8D71-5F385A548478}"/>
              </a:ext>
            </a:extLst>
          </p:cNvPr>
          <p:cNvSpPr>
            <a:spLocks noGrp="1"/>
          </p:cNvSpPr>
          <p:nvPr>
            <p:ph type="ftr" sz="quarter" idx="11"/>
          </p:nvPr>
        </p:nvSpPr>
        <p:spPr/>
        <p:txBody>
          <a:bodyPr/>
          <a:lstStyle/>
          <a:p>
            <a:r>
              <a:rPr lang="it-IT" sz="1050" dirty="0">
                <a:solidFill>
                  <a:schemeClr val="bg2">
                    <a:lumMod val="90000"/>
                  </a:schemeClr>
                </a:solidFill>
              </a:rPr>
              <a:t>3</a:t>
            </a:r>
          </a:p>
        </p:txBody>
      </p:sp>
    </p:spTree>
    <p:extLst>
      <p:ext uri="{BB962C8B-B14F-4D97-AF65-F5344CB8AC3E}">
        <p14:creationId xmlns:p14="http://schemas.microsoft.com/office/powerpoint/2010/main" val="2984740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74C26-6B36-E0D5-B337-A1FFF7C3FD1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7112A94-10E8-E391-009E-CE4A8F96E1ED}"/>
              </a:ext>
            </a:extLst>
          </p:cNvPr>
          <p:cNvSpPr>
            <a:spLocks noGrp="1"/>
          </p:cNvSpPr>
          <p:nvPr>
            <p:ph type="sldNum" sz="quarter" idx="12"/>
          </p:nvPr>
        </p:nvSpPr>
        <p:spPr/>
        <p:txBody>
          <a:bodyPr/>
          <a:lstStyle/>
          <a:p>
            <a:fld id="{2C20EE39-9E8F-472C-A198-3FCA771E6885}" type="slidenum">
              <a:rPr lang="it-IT" smtClean="0"/>
              <a:t>6</a:t>
            </a:fld>
            <a:endParaRPr lang="it-IT"/>
          </a:p>
        </p:txBody>
      </p:sp>
      <p:sp>
        <p:nvSpPr>
          <p:cNvPr id="3" name="Rettangolo 2">
            <a:extLst>
              <a:ext uri="{FF2B5EF4-FFF2-40B4-BE49-F238E27FC236}">
                <a16:creationId xmlns:a16="http://schemas.microsoft.com/office/drawing/2014/main" id="{5F31D600-4280-584F-71A9-2D8A5F7B1A5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F78C7F48-EED7-5A2A-3CAD-718E24994224}"/>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Fonti delle risorse - </a:t>
            </a:r>
            <a:r>
              <a:rPr lang="it-IT" sz="4000" b="1" dirty="0">
                <a:solidFill>
                  <a:srgbClr val="FF0000"/>
                </a:solidFill>
              </a:rPr>
              <a:t>il capitale di debito</a:t>
            </a:r>
          </a:p>
        </p:txBody>
      </p:sp>
      <p:sp>
        <p:nvSpPr>
          <p:cNvPr id="10" name="Titolo 1">
            <a:extLst>
              <a:ext uri="{FF2B5EF4-FFF2-40B4-BE49-F238E27FC236}">
                <a16:creationId xmlns:a16="http://schemas.microsoft.com/office/drawing/2014/main" id="{7F412E0F-6295-63D2-CBAF-AE2ECE447573}"/>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A43BF46C-22B0-CAB1-8FC1-41C644CDDBC6}"/>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04F0B28-ADDE-7E6E-7570-4ADFB42AD494}"/>
              </a:ext>
            </a:extLst>
          </p:cNvPr>
          <p:cNvSpPr txBox="1"/>
          <p:nvPr/>
        </p:nvSpPr>
        <p:spPr>
          <a:xfrm>
            <a:off x="1746241" y="1599100"/>
            <a:ext cx="7938369" cy="4365298"/>
          </a:xfrm>
          <a:prstGeom prst="rect">
            <a:avLst/>
          </a:prstGeom>
          <a:noFill/>
        </p:spPr>
        <p:txBody>
          <a:bodyPr wrap="square">
            <a:spAutoFit/>
          </a:bodyPr>
          <a:lstStyle/>
          <a:p>
            <a:pPr marR="0" lvl="0" algn="just" defTabSz="914400" rtl="0" eaLnBrk="1" fontAlgn="auto" latinLnBrk="0" hangingPunct="1">
              <a:spcBef>
                <a:spcPts val="1000"/>
              </a:spcBef>
              <a:spcAft>
                <a:spcPts val="0"/>
              </a:spcAft>
              <a:buClrTx/>
              <a:buSzTx/>
              <a:tabLst/>
              <a:defRPr/>
            </a:pPr>
            <a:r>
              <a:rPr lang="it-IT" sz="2400" u="sng" dirty="0">
                <a:solidFill>
                  <a:srgbClr val="FF0000"/>
                </a:solidFill>
                <a:latin typeface="Calibri" panose="020F0502020204030204"/>
                <a:sym typeface="Wingdings" panose="05000000000000000000" pitchFamily="2" charset="2"/>
              </a:rPr>
              <a:t>Debito vs</a:t>
            </a:r>
            <a:r>
              <a:rPr lang="it-IT" sz="2400" dirty="0">
                <a:solidFill>
                  <a:srgbClr val="FF0000"/>
                </a:solidFill>
                <a:latin typeface="Calibri" panose="020F0502020204030204"/>
                <a:sym typeface="Wingdings" panose="05000000000000000000" pitchFamily="2" charset="2"/>
              </a:rPr>
              <a:t>  </a:t>
            </a:r>
            <a:r>
              <a:rPr lang="it-IT" sz="2400" dirty="0">
                <a:solidFill>
                  <a:prstClr val="black"/>
                </a:solidFill>
                <a:latin typeface="Calibri" panose="020F0502020204030204"/>
                <a:sym typeface="Wingdings" panose="05000000000000000000" pitchFamily="2" charset="2"/>
              </a:rPr>
              <a:t>Fornitori</a:t>
            </a:r>
          </a:p>
          <a:p>
            <a:pPr marR="0" lvl="0" algn="just" defTabSz="914400" rtl="0" eaLnBrk="1" fontAlgn="auto" latinLnBrk="0" hangingPunct="1">
              <a:spcBef>
                <a:spcPts val="1000"/>
              </a:spcBef>
              <a:spcAft>
                <a:spcPts val="0"/>
              </a:spcAft>
              <a:buClrTx/>
              <a:buSzTx/>
              <a:tabLst/>
              <a:defRPr/>
            </a:pPr>
            <a:r>
              <a:rPr lang="it-IT" sz="1600" dirty="0">
                <a:solidFill>
                  <a:prstClr val="black"/>
                </a:solidFill>
                <a:latin typeface="Calibri" panose="020F0502020204030204"/>
                <a:sym typeface="Wingdings" panose="05000000000000000000" pitchFamily="2" charset="2"/>
              </a:rPr>
              <a:t>	        </a:t>
            </a:r>
            <a:r>
              <a:rPr lang="it-IT" sz="2300" dirty="0">
                <a:solidFill>
                  <a:prstClr val="black"/>
                </a:solidFill>
                <a:latin typeface="Calibri" panose="020F0502020204030204"/>
                <a:sym typeface="Wingdings" panose="05000000000000000000" pitchFamily="2" charset="2"/>
              </a:rPr>
              <a:t>Dipendenti</a:t>
            </a:r>
          </a:p>
          <a:p>
            <a:pPr marR="0" lvl="0" algn="just" defTabSz="914400" rtl="0" eaLnBrk="1" fontAlgn="auto" latinLnBrk="0" hangingPunct="1">
              <a:spcBef>
                <a:spcPts val="1000"/>
              </a:spcBef>
              <a:spcAft>
                <a:spcPts val="0"/>
              </a:spcAft>
              <a:buClrTx/>
              <a:buSzTx/>
              <a:tabLst/>
              <a:defRPr/>
            </a:pPr>
            <a:r>
              <a:rPr lang="it-IT" sz="2300" dirty="0">
                <a:solidFill>
                  <a:prstClr val="black"/>
                </a:solidFill>
                <a:latin typeface="Calibri" panose="020F0502020204030204"/>
                <a:sym typeface="Wingdings" panose="05000000000000000000" pitchFamily="2" charset="2"/>
              </a:rPr>
              <a:t>	      Erario</a:t>
            </a:r>
          </a:p>
          <a:p>
            <a:pPr marR="0" lvl="0" algn="just" defTabSz="914400" rtl="0" eaLnBrk="1" fontAlgn="auto" latinLnBrk="0" hangingPunct="1">
              <a:spcBef>
                <a:spcPts val="1000"/>
              </a:spcBef>
              <a:spcAft>
                <a:spcPts val="0"/>
              </a:spcAft>
              <a:buClrTx/>
              <a:buSzTx/>
              <a:tabLst/>
              <a:defRPr/>
            </a:pPr>
            <a:r>
              <a:rPr lang="it-IT" sz="2300" dirty="0">
                <a:solidFill>
                  <a:prstClr val="black"/>
                </a:solidFill>
                <a:latin typeface="Calibri" panose="020F0502020204030204"/>
                <a:sym typeface="Wingdings" panose="05000000000000000000" pitchFamily="2" charset="2"/>
              </a:rPr>
              <a:t>	      Enti previdenziali</a:t>
            </a:r>
          </a:p>
          <a:p>
            <a:pPr marR="0" lvl="0" algn="just" defTabSz="914400" rtl="0" eaLnBrk="1" fontAlgn="auto" latinLnBrk="0" hangingPunct="1">
              <a:spcBef>
                <a:spcPts val="1000"/>
              </a:spcBef>
              <a:spcAft>
                <a:spcPts val="0"/>
              </a:spcAft>
              <a:buClrTx/>
              <a:buSzTx/>
              <a:tabLst/>
              <a:defRPr/>
            </a:pPr>
            <a:r>
              <a:rPr lang="it-IT" sz="2300" dirty="0">
                <a:solidFill>
                  <a:prstClr val="black"/>
                </a:solidFill>
                <a:latin typeface="Calibri" panose="020F0502020204030204"/>
                <a:sym typeface="Wingdings" panose="05000000000000000000" pitchFamily="2" charset="2"/>
              </a:rPr>
              <a:t>	      Società controllanti / controllate</a:t>
            </a:r>
          </a:p>
          <a:p>
            <a:pPr marR="0" lvl="0" algn="just" defTabSz="914400" rtl="0" eaLnBrk="1" fontAlgn="auto" latinLnBrk="0" hangingPunct="1">
              <a:spcBef>
                <a:spcPts val="1000"/>
              </a:spcBef>
              <a:spcAft>
                <a:spcPts val="0"/>
              </a:spcAft>
              <a:buClrTx/>
              <a:buSzTx/>
              <a:tabLst/>
              <a:defRPr/>
            </a:pPr>
            <a:r>
              <a:rPr lang="it-IT" sz="2300" dirty="0">
                <a:solidFill>
                  <a:prstClr val="black"/>
                </a:solidFill>
                <a:latin typeface="Calibri" panose="020F0502020204030204"/>
                <a:sym typeface="Wingdings" panose="05000000000000000000" pitchFamily="2" charset="2"/>
              </a:rPr>
              <a:t>	      Altri soggetti</a:t>
            </a:r>
          </a:p>
          <a:p>
            <a:pPr marR="0" lvl="0" algn="just" defTabSz="914400" rtl="0" eaLnBrk="1" fontAlgn="auto" latinLnBrk="0" hangingPunct="1">
              <a:spcBef>
                <a:spcPts val="1000"/>
              </a:spcBef>
              <a:spcAft>
                <a:spcPts val="0"/>
              </a:spcAft>
              <a:buClrTx/>
              <a:buSzTx/>
              <a:tabLst/>
              <a:defRPr/>
            </a:pPr>
            <a:r>
              <a:rPr lang="it-IT" sz="2400" u="sng" dirty="0">
                <a:solidFill>
                  <a:srgbClr val="FF0000"/>
                </a:solidFill>
                <a:latin typeface="Calibri" panose="020F0502020204030204"/>
                <a:sym typeface="Wingdings" panose="05000000000000000000" pitchFamily="2" charset="2"/>
              </a:rPr>
              <a:t>Prestito obbligazionario</a:t>
            </a:r>
            <a:r>
              <a:rPr lang="it-IT" sz="2400" dirty="0">
                <a:solidFill>
                  <a:prstClr val="black"/>
                </a:solidFill>
                <a:latin typeface="Calibri" panose="020F0502020204030204"/>
                <a:sym typeface="Wingdings" panose="05000000000000000000" pitchFamily="2" charset="2"/>
              </a:rPr>
              <a:t>:</a:t>
            </a:r>
          </a:p>
          <a:p>
            <a:pPr marL="342900" marR="0" lvl="0" indent="-3429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obbligo di restituzione</a:t>
            </a:r>
          </a:p>
          <a:p>
            <a:pPr marL="342900" marR="0" lvl="0" indent="-342900" algn="just" defTabSz="914400" rtl="0" eaLnBrk="1" fontAlgn="auto" latinLnBrk="0" hangingPunct="1">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oneroso</a:t>
            </a:r>
          </a:p>
        </p:txBody>
      </p:sp>
      <p:grpSp>
        <p:nvGrpSpPr>
          <p:cNvPr id="15" name="Gruppo 14">
            <a:extLst>
              <a:ext uri="{FF2B5EF4-FFF2-40B4-BE49-F238E27FC236}">
                <a16:creationId xmlns:a16="http://schemas.microsoft.com/office/drawing/2014/main" id="{88A838CA-09DC-E939-685A-662831EB5B5A}"/>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F1091BC7-A44C-38B5-C599-746250C1FE20}"/>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9D0AF482-9ED1-3F28-90B8-C7066698340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Parentesi graffa chiusa 4">
            <a:extLst>
              <a:ext uri="{FF2B5EF4-FFF2-40B4-BE49-F238E27FC236}">
                <a16:creationId xmlns:a16="http://schemas.microsoft.com/office/drawing/2014/main" id="{27E6F587-787E-1C11-D540-E4EE00C99A06}"/>
              </a:ext>
            </a:extLst>
          </p:cNvPr>
          <p:cNvSpPr/>
          <p:nvPr/>
        </p:nvSpPr>
        <p:spPr>
          <a:xfrm>
            <a:off x="6959683" y="1690119"/>
            <a:ext cx="364931" cy="272239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p>
        </p:txBody>
      </p:sp>
      <p:sp>
        <p:nvSpPr>
          <p:cNvPr id="6" name="CasellaDiTesto 5">
            <a:extLst>
              <a:ext uri="{FF2B5EF4-FFF2-40B4-BE49-F238E27FC236}">
                <a16:creationId xmlns:a16="http://schemas.microsoft.com/office/drawing/2014/main" id="{F6CC5FFA-1527-6843-2C52-F17B0CD42CD2}"/>
              </a:ext>
            </a:extLst>
          </p:cNvPr>
          <p:cNvSpPr txBox="1"/>
          <p:nvPr/>
        </p:nvSpPr>
        <p:spPr>
          <a:xfrm>
            <a:off x="7404512" y="2661330"/>
            <a:ext cx="3141192" cy="800219"/>
          </a:xfrm>
          <a:prstGeom prst="rect">
            <a:avLst/>
          </a:prstGeom>
          <a:noFill/>
        </p:spPr>
        <p:txBody>
          <a:bodyPr wrap="square" rtlCol="0">
            <a:spAutoFit/>
          </a:bodyPr>
          <a:lstStyle/>
          <a:p>
            <a:r>
              <a:rPr lang="it-IT" sz="2100" dirty="0"/>
              <a:t>obbligo restituzione</a:t>
            </a:r>
          </a:p>
          <a:p>
            <a:endParaRPr lang="it-IT" sz="400" dirty="0"/>
          </a:p>
          <a:p>
            <a:r>
              <a:rPr lang="it-IT" sz="2100" dirty="0"/>
              <a:t>onere talora implicito</a:t>
            </a:r>
          </a:p>
        </p:txBody>
      </p:sp>
      <p:sp>
        <p:nvSpPr>
          <p:cNvPr id="7" name="Segnaposto piè di pagina 6">
            <a:extLst>
              <a:ext uri="{FF2B5EF4-FFF2-40B4-BE49-F238E27FC236}">
                <a16:creationId xmlns:a16="http://schemas.microsoft.com/office/drawing/2014/main" id="{C5310A28-61C5-76B9-B065-FEA32F7CC418}"/>
              </a:ext>
            </a:extLst>
          </p:cNvPr>
          <p:cNvSpPr>
            <a:spLocks noGrp="1"/>
          </p:cNvSpPr>
          <p:nvPr>
            <p:ph type="ftr" sz="quarter" idx="11"/>
          </p:nvPr>
        </p:nvSpPr>
        <p:spPr/>
        <p:txBody>
          <a:bodyPr/>
          <a:lstStyle/>
          <a:p>
            <a:r>
              <a:rPr lang="it-IT" sz="1050" dirty="0">
                <a:solidFill>
                  <a:schemeClr val="bg2">
                    <a:lumMod val="90000"/>
                  </a:schemeClr>
                </a:solidFill>
              </a:rPr>
              <a:t>4</a:t>
            </a:r>
          </a:p>
        </p:txBody>
      </p:sp>
    </p:spTree>
    <p:extLst>
      <p:ext uri="{BB962C8B-B14F-4D97-AF65-F5344CB8AC3E}">
        <p14:creationId xmlns:p14="http://schemas.microsoft.com/office/powerpoint/2010/main" val="2105455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59266-8E06-7BAC-0054-78C6EC29149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1069F7AB-D449-447B-0729-8A3D84F4D15F}"/>
              </a:ext>
            </a:extLst>
          </p:cNvPr>
          <p:cNvSpPr>
            <a:spLocks noGrp="1"/>
          </p:cNvSpPr>
          <p:nvPr>
            <p:ph type="sldNum" sz="quarter" idx="12"/>
          </p:nvPr>
        </p:nvSpPr>
        <p:spPr/>
        <p:txBody>
          <a:bodyPr/>
          <a:lstStyle/>
          <a:p>
            <a:fld id="{2C20EE39-9E8F-472C-A198-3FCA771E6885}" type="slidenum">
              <a:rPr lang="it-IT" smtClean="0"/>
              <a:t>7</a:t>
            </a:fld>
            <a:endParaRPr lang="it-IT"/>
          </a:p>
        </p:txBody>
      </p:sp>
      <p:sp>
        <p:nvSpPr>
          <p:cNvPr id="3" name="Rettangolo 2">
            <a:extLst>
              <a:ext uri="{FF2B5EF4-FFF2-40B4-BE49-F238E27FC236}">
                <a16:creationId xmlns:a16="http://schemas.microsoft.com/office/drawing/2014/main" id="{8B99B3AA-240A-3C43-ED54-DEB3098BDB4D}"/>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3A61663D-213F-FCF9-26D0-909AF39E319A}"/>
              </a:ext>
            </a:extLst>
          </p:cNvPr>
          <p:cNvSpPr txBox="1">
            <a:spLocks/>
          </p:cNvSpPr>
          <p:nvPr/>
        </p:nvSpPr>
        <p:spPr>
          <a:xfrm>
            <a:off x="890152" y="278413"/>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Impiego delle risorse</a:t>
            </a:r>
          </a:p>
        </p:txBody>
      </p:sp>
      <p:cxnSp>
        <p:nvCxnSpPr>
          <p:cNvPr id="12" name="Connettore diritto 11">
            <a:extLst>
              <a:ext uri="{FF2B5EF4-FFF2-40B4-BE49-F238E27FC236}">
                <a16:creationId xmlns:a16="http://schemas.microsoft.com/office/drawing/2014/main" id="{ADBF998A-599E-C496-51CA-4453FD308DEF}"/>
              </a:ext>
            </a:extLst>
          </p:cNvPr>
          <p:cNvCxnSpPr/>
          <p:nvPr/>
        </p:nvCxnSpPr>
        <p:spPr>
          <a:xfrm>
            <a:off x="890153" y="966983"/>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78F907BC-8C59-7F2B-7D99-B0A0E0918811}"/>
              </a:ext>
            </a:extLst>
          </p:cNvPr>
          <p:cNvSpPr txBox="1"/>
          <p:nvPr/>
        </p:nvSpPr>
        <p:spPr>
          <a:xfrm>
            <a:off x="1291004" y="1021409"/>
            <a:ext cx="8993435" cy="1154162"/>
          </a:xfrm>
          <a:prstGeom prst="rect">
            <a:avLst/>
          </a:prstGeom>
          <a:noFill/>
        </p:spPr>
        <p:txBody>
          <a:bodyPr wrap="square">
            <a:spAutoFit/>
          </a:bodyPr>
          <a:lstStyle/>
          <a:p>
            <a:pPr marR="0" lvl="0" algn="ctr" defTabSz="914400" rtl="0" eaLnBrk="1" fontAlgn="auto" latinLnBrk="0" hangingPunct="1">
              <a:spcBef>
                <a:spcPts val="1000"/>
              </a:spcBef>
              <a:spcAft>
                <a:spcPts val="0"/>
              </a:spcAft>
              <a:buClrTx/>
              <a:buSzTx/>
              <a:tabLst/>
              <a:defRPr/>
            </a:pPr>
            <a:r>
              <a:rPr lang="it-IT" sz="2300" dirty="0">
                <a:solidFill>
                  <a:prstClr val="black"/>
                </a:solidFill>
                <a:latin typeface="Calibri" panose="020F0502020204030204"/>
                <a:sym typeface="Wingdings" panose="05000000000000000000" pitchFamily="2" charset="2"/>
              </a:rPr>
              <a:t>L’impresa impiega i capitali </a:t>
            </a:r>
            <a:r>
              <a:rPr lang="it-IT" sz="2300" dirty="0">
                <a:solidFill>
                  <a:schemeClr val="accent6">
                    <a:lumMod val="75000"/>
                  </a:schemeClr>
                </a:solidFill>
                <a:latin typeface="Calibri" panose="020F0502020204030204"/>
                <a:sym typeface="Wingdings" panose="05000000000000000000" pitchFamily="2" charset="2"/>
              </a:rPr>
              <a:t>propri</a:t>
            </a:r>
            <a:r>
              <a:rPr lang="it-IT" sz="2300" dirty="0">
                <a:solidFill>
                  <a:prstClr val="black"/>
                </a:solidFill>
                <a:latin typeface="Calibri" panose="020F0502020204030204"/>
                <a:sym typeface="Wingdings" panose="05000000000000000000" pitchFamily="2" charset="2"/>
              </a:rPr>
              <a:t> e di </a:t>
            </a:r>
            <a:r>
              <a:rPr lang="it-IT" sz="2300" dirty="0">
                <a:solidFill>
                  <a:srgbClr val="FF0000"/>
                </a:solidFill>
                <a:latin typeface="Calibri" panose="020F0502020204030204"/>
                <a:sym typeface="Wingdings" panose="05000000000000000000" pitchFamily="2" charset="2"/>
              </a:rPr>
              <a:t>debito</a:t>
            </a:r>
            <a:r>
              <a:rPr lang="it-IT" sz="2300" dirty="0">
                <a:solidFill>
                  <a:prstClr val="black"/>
                </a:solidFill>
                <a:latin typeface="Calibri" panose="020F0502020204030204"/>
                <a:sym typeface="Wingdings" panose="05000000000000000000" pitchFamily="2" charset="2"/>
              </a:rPr>
              <a:t> per l’acquisto dei fattori produttivi e di ogni bene o servizio che le è necessario per condurre la propria attività e per finanziare il magazzino o il credito concesso ai clienti.</a:t>
            </a:r>
          </a:p>
        </p:txBody>
      </p:sp>
      <p:grpSp>
        <p:nvGrpSpPr>
          <p:cNvPr id="15" name="Gruppo 14">
            <a:extLst>
              <a:ext uri="{FF2B5EF4-FFF2-40B4-BE49-F238E27FC236}">
                <a16:creationId xmlns:a16="http://schemas.microsoft.com/office/drawing/2014/main" id="{B71DF894-B591-3C97-7A92-5BC578A39EA5}"/>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43D96E6-47ED-0AF2-2436-966C335A5615}"/>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0A50B25-4EB3-35BE-A715-B2F4B93D8D42}"/>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7" name="Freccia in giù 6">
            <a:extLst>
              <a:ext uri="{FF2B5EF4-FFF2-40B4-BE49-F238E27FC236}">
                <a16:creationId xmlns:a16="http://schemas.microsoft.com/office/drawing/2014/main" id="{68811992-9C24-1E55-1B38-671147AFD07B}"/>
              </a:ext>
            </a:extLst>
          </p:cNvPr>
          <p:cNvSpPr/>
          <p:nvPr/>
        </p:nvSpPr>
        <p:spPr>
          <a:xfrm>
            <a:off x="5532790" y="2214712"/>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sp>
        <p:nvSpPr>
          <p:cNvPr id="36" name="Segnaposto piè di pagina 35">
            <a:extLst>
              <a:ext uri="{FF2B5EF4-FFF2-40B4-BE49-F238E27FC236}">
                <a16:creationId xmlns:a16="http://schemas.microsoft.com/office/drawing/2014/main" id="{AD2D7262-33AB-E99B-E04F-6AE0BDA1F3D9}"/>
              </a:ext>
            </a:extLst>
          </p:cNvPr>
          <p:cNvSpPr>
            <a:spLocks noGrp="1"/>
          </p:cNvSpPr>
          <p:nvPr>
            <p:ph type="ftr" sz="quarter" idx="11"/>
          </p:nvPr>
        </p:nvSpPr>
        <p:spPr/>
        <p:txBody>
          <a:bodyPr/>
          <a:lstStyle/>
          <a:p>
            <a:r>
              <a:rPr lang="it-IT" sz="1050" dirty="0">
                <a:solidFill>
                  <a:schemeClr val="bg2">
                    <a:lumMod val="90000"/>
                  </a:schemeClr>
                </a:solidFill>
              </a:rPr>
              <a:t>5</a:t>
            </a:r>
          </a:p>
        </p:txBody>
      </p:sp>
      <p:grpSp>
        <p:nvGrpSpPr>
          <p:cNvPr id="13" name="Gruppo 12">
            <a:extLst>
              <a:ext uri="{FF2B5EF4-FFF2-40B4-BE49-F238E27FC236}">
                <a16:creationId xmlns:a16="http://schemas.microsoft.com/office/drawing/2014/main" id="{02244B5A-7E46-CF8B-574B-C65DE849F7B9}"/>
              </a:ext>
            </a:extLst>
          </p:cNvPr>
          <p:cNvGrpSpPr/>
          <p:nvPr/>
        </p:nvGrpSpPr>
        <p:grpSpPr>
          <a:xfrm>
            <a:off x="3230648" y="2560781"/>
            <a:ext cx="7994151" cy="3592137"/>
            <a:chOff x="3230648" y="2560781"/>
            <a:chExt cx="7994151" cy="3592137"/>
          </a:xfrm>
        </p:grpSpPr>
        <p:grpSp>
          <p:nvGrpSpPr>
            <p:cNvPr id="33" name="Gruppo 32">
              <a:extLst>
                <a:ext uri="{FF2B5EF4-FFF2-40B4-BE49-F238E27FC236}">
                  <a16:creationId xmlns:a16="http://schemas.microsoft.com/office/drawing/2014/main" id="{F33D6350-AF43-0AF1-48D1-F4004935AAA3}"/>
                </a:ext>
              </a:extLst>
            </p:cNvPr>
            <p:cNvGrpSpPr/>
            <p:nvPr/>
          </p:nvGrpSpPr>
          <p:grpSpPr>
            <a:xfrm>
              <a:off x="3230648" y="2560781"/>
              <a:ext cx="7994151" cy="3592137"/>
              <a:chOff x="3472392" y="2731622"/>
              <a:chExt cx="7126687" cy="3428904"/>
            </a:xfrm>
          </p:grpSpPr>
          <p:grpSp>
            <p:nvGrpSpPr>
              <p:cNvPr id="34" name="Gruppo 33">
                <a:extLst>
                  <a:ext uri="{FF2B5EF4-FFF2-40B4-BE49-F238E27FC236}">
                    <a16:creationId xmlns:a16="http://schemas.microsoft.com/office/drawing/2014/main" id="{946CDE98-44E0-AE35-0AEA-6972A9F53300}"/>
                  </a:ext>
                </a:extLst>
              </p:cNvPr>
              <p:cNvGrpSpPr/>
              <p:nvPr/>
            </p:nvGrpSpPr>
            <p:grpSpPr>
              <a:xfrm>
                <a:off x="3472392" y="3633225"/>
                <a:ext cx="7126687" cy="2527301"/>
                <a:chOff x="3472392" y="3084137"/>
                <a:chExt cx="7126687" cy="2527301"/>
              </a:xfrm>
            </p:grpSpPr>
            <p:sp>
              <p:nvSpPr>
                <p:cNvPr id="10" name="Titolo 1">
                  <a:extLst>
                    <a:ext uri="{FF2B5EF4-FFF2-40B4-BE49-F238E27FC236}">
                      <a16:creationId xmlns:a16="http://schemas.microsoft.com/office/drawing/2014/main" id="{429CFB64-B793-3A6F-C72F-02ECB6B5568D}"/>
                    </a:ext>
                  </a:extLst>
                </p:cNvPr>
                <p:cNvSpPr txBox="1">
                  <a:spLocks/>
                </p:cNvSpPr>
                <p:nvPr/>
              </p:nvSpPr>
              <p:spPr>
                <a:xfrm>
                  <a:off x="4701523" y="3084137"/>
                  <a:ext cx="1913504" cy="539057"/>
                </a:xfrm>
                <a:prstGeom prst="rect">
                  <a:avLst/>
                </a:prstGeom>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Ricavi da vendita beni o servizi</a:t>
                  </a:r>
                </a:p>
              </p:txBody>
            </p:sp>
            <p:sp>
              <p:nvSpPr>
                <p:cNvPr id="17" name="Freccia in giù 16">
                  <a:extLst>
                    <a:ext uri="{FF2B5EF4-FFF2-40B4-BE49-F238E27FC236}">
                      <a16:creationId xmlns:a16="http://schemas.microsoft.com/office/drawing/2014/main" id="{69D36C08-18EA-73BB-39A6-54F8380C3978}"/>
                    </a:ext>
                  </a:extLst>
                </p:cNvPr>
                <p:cNvSpPr/>
                <p:nvPr/>
              </p:nvSpPr>
              <p:spPr>
                <a:xfrm>
                  <a:off x="4819650" y="3623194"/>
                  <a:ext cx="76200" cy="377041"/>
                </a:xfrm>
                <a:prstGeom prst="downArrow">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Freccia in giù 19">
                  <a:extLst>
                    <a:ext uri="{FF2B5EF4-FFF2-40B4-BE49-F238E27FC236}">
                      <a16:creationId xmlns:a16="http://schemas.microsoft.com/office/drawing/2014/main" id="{8201D25A-A2AE-8D55-4186-51E38119AF10}"/>
                    </a:ext>
                  </a:extLst>
                </p:cNvPr>
                <p:cNvSpPr/>
                <p:nvPr/>
              </p:nvSpPr>
              <p:spPr>
                <a:xfrm>
                  <a:off x="5137897" y="3623194"/>
                  <a:ext cx="76200" cy="1044869"/>
                </a:xfrm>
                <a:prstGeom prst="downArrow">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in giù 21">
                  <a:extLst>
                    <a:ext uri="{FF2B5EF4-FFF2-40B4-BE49-F238E27FC236}">
                      <a16:creationId xmlns:a16="http://schemas.microsoft.com/office/drawing/2014/main" id="{C9E347FA-F3F0-5776-AEC3-A43575367917}"/>
                    </a:ext>
                  </a:extLst>
                </p:cNvPr>
                <p:cNvSpPr/>
                <p:nvPr/>
              </p:nvSpPr>
              <p:spPr>
                <a:xfrm>
                  <a:off x="5453486" y="3624211"/>
                  <a:ext cx="76200" cy="1703473"/>
                </a:xfrm>
                <a:prstGeom prst="downArrow">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Titolo 1">
                  <a:extLst>
                    <a:ext uri="{FF2B5EF4-FFF2-40B4-BE49-F238E27FC236}">
                      <a16:creationId xmlns:a16="http://schemas.microsoft.com/office/drawing/2014/main" id="{A2CA1BC3-496B-353D-9E76-F6E8B36EE9AA}"/>
                    </a:ext>
                  </a:extLst>
                </p:cNvPr>
                <p:cNvSpPr txBox="1">
                  <a:spLocks/>
                </p:cNvSpPr>
                <p:nvPr/>
              </p:nvSpPr>
              <p:spPr>
                <a:xfrm>
                  <a:off x="4619516" y="5351260"/>
                  <a:ext cx="1744139" cy="260178"/>
                </a:xfrm>
                <a:prstGeom prst="rect">
                  <a:avLst/>
                </a:prstGeom>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Copertura imposte</a:t>
                  </a:r>
                </a:p>
              </p:txBody>
            </p:sp>
            <p:sp>
              <p:nvSpPr>
                <p:cNvPr id="21" name="Titolo 1">
                  <a:extLst>
                    <a:ext uri="{FF2B5EF4-FFF2-40B4-BE49-F238E27FC236}">
                      <a16:creationId xmlns:a16="http://schemas.microsoft.com/office/drawing/2014/main" id="{336B4628-CFA3-ACDB-72E9-950C480456BC}"/>
                    </a:ext>
                  </a:extLst>
                </p:cNvPr>
                <p:cNvSpPr txBox="1">
                  <a:spLocks/>
                </p:cNvSpPr>
                <p:nvPr/>
              </p:nvSpPr>
              <p:spPr>
                <a:xfrm>
                  <a:off x="3472392" y="4702023"/>
                  <a:ext cx="2307177" cy="260178"/>
                </a:xfrm>
                <a:prstGeom prst="rect">
                  <a:avLst/>
                </a:prstGeom>
                <a:solidFill>
                  <a:schemeClr val="bg1"/>
                </a:solidFill>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Copertura oneri finanziari­</a:t>
                  </a:r>
                </a:p>
              </p:txBody>
            </p:sp>
            <p:sp>
              <p:nvSpPr>
                <p:cNvPr id="18" name="Titolo 1">
                  <a:extLst>
                    <a:ext uri="{FF2B5EF4-FFF2-40B4-BE49-F238E27FC236}">
                      <a16:creationId xmlns:a16="http://schemas.microsoft.com/office/drawing/2014/main" id="{2D913FD4-3E29-88E9-B701-F050E405A1AE}"/>
                    </a:ext>
                  </a:extLst>
                </p:cNvPr>
                <p:cNvSpPr txBox="1">
                  <a:spLocks/>
                </p:cNvSpPr>
                <p:nvPr/>
              </p:nvSpPr>
              <p:spPr>
                <a:xfrm>
                  <a:off x="3522123" y="4032162"/>
                  <a:ext cx="2669127" cy="260178"/>
                </a:xfrm>
                <a:prstGeom prst="rect">
                  <a:avLst/>
                </a:prstGeom>
                <a:solidFill>
                  <a:schemeClr val="bg1"/>
                </a:solidFill>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Copertura costi di produzione</a:t>
                  </a:r>
                </a:p>
              </p:txBody>
            </p:sp>
            <p:sp>
              <p:nvSpPr>
                <p:cNvPr id="24" name="Freccia angolare in su 23">
                  <a:extLst>
                    <a:ext uri="{FF2B5EF4-FFF2-40B4-BE49-F238E27FC236}">
                      <a16:creationId xmlns:a16="http://schemas.microsoft.com/office/drawing/2014/main" id="{CBC36647-F19F-7C83-8239-BE767D338682}"/>
                    </a:ext>
                  </a:extLst>
                </p:cNvPr>
                <p:cNvSpPr/>
                <p:nvPr/>
              </p:nvSpPr>
              <p:spPr>
                <a:xfrm rot="5400000">
                  <a:off x="6207045" y="3817210"/>
                  <a:ext cx="539059" cy="151023"/>
                </a:xfrm>
                <a:prstGeom prst="bentUpArrow">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Titolo 1">
                  <a:extLst>
                    <a:ext uri="{FF2B5EF4-FFF2-40B4-BE49-F238E27FC236}">
                      <a16:creationId xmlns:a16="http://schemas.microsoft.com/office/drawing/2014/main" id="{79380D8F-D98C-D5EC-15D6-3B3C4A29FD5A}"/>
                    </a:ext>
                  </a:extLst>
                </p:cNvPr>
                <p:cNvSpPr txBox="1">
                  <a:spLocks/>
                </p:cNvSpPr>
                <p:nvPr/>
              </p:nvSpPr>
              <p:spPr>
                <a:xfrm>
                  <a:off x="6595390" y="3961993"/>
                  <a:ext cx="808436" cy="288183"/>
                </a:xfrm>
                <a:prstGeom prst="rect">
                  <a:avLst/>
                </a:prstGeom>
                <a:solidFill>
                  <a:schemeClr val="accent6">
                    <a:lumMod val="40000"/>
                    <a:lumOff val="60000"/>
                  </a:schemeClr>
                </a:solidFill>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Utile</a:t>
                  </a:r>
                </a:p>
              </p:txBody>
            </p:sp>
            <p:cxnSp>
              <p:nvCxnSpPr>
                <p:cNvPr id="28" name="Connettore 2 27">
                  <a:extLst>
                    <a:ext uri="{FF2B5EF4-FFF2-40B4-BE49-F238E27FC236}">
                      <a16:creationId xmlns:a16="http://schemas.microsoft.com/office/drawing/2014/main" id="{ABE67E06-6D90-3B5D-0264-8836E4D553EA}"/>
                    </a:ext>
                  </a:extLst>
                </p:cNvPr>
                <p:cNvCxnSpPr>
                  <a:cxnSpLocks/>
                  <a:stCxn id="25" idx="3"/>
                  <a:endCxn id="32" idx="1"/>
                </p:cNvCxnSpPr>
                <p:nvPr/>
              </p:nvCxnSpPr>
              <p:spPr>
                <a:xfrm>
                  <a:off x="7403826" y="4106085"/>
                  <a:ext cx="526126" cy="323075"/>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9" name="Connettore 2 28">
                  <a:extLst>
                    <a:ext uri="{FF2B5EF4-FFF2-40B4-BE49-F238E27FC236}">
                      <a16:creationId xmlns:a16="http://schemas.microsoft.com/office/drawing/2014/main" id="{61B23D64-4C48-A13B-D1E8-575432E403B5}"/>
                    </a:ext>
                  </a:extLst>
                </p:cNvPr>
                <p:cNvCxnSpPr>
                  <a:cxnSpLocks/>
                  <a:stCxn id="25" idx="3"/>
                  <a:endCxn id="31" idx="1"/>
                </p:cNvCxnSpPr>
                <p:nvPr/>
              </p:nvCxnSpPr>
              <p:spPr>
                <a:xfrm flipV="1">
                  <a:off x="7403826" y="3918014"/>
                  <a:ext cx="526126" cy="188071"/>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31" name="Titolo 1">
                  <a:extLst>
                    <a:ext uri="{FF2B5EF4-FFF2-40B4-BE49-F238E27FC236}">
                      <a16:creationId xmlns:a16="http://schemas.microsoft.com/office/drawing/2014/main" id="{8A58A257-57A4-1AE2-1009-A4E5B469FBF9}"/>
                    </a:ext>
                  </a:extLst>
                </p:cNvPr>
                <p:cNvSpPr txBox="1">
                  <a:spLocks/>
                </p:cNvSpPr>
                <p:nvPr/>
              </p:nvSpPr>
              <p:spPr>
                <a:xfrm>
                  <a:off x="7929952" y="3787925"/>
                  <a:ext cx="2669127" cy="260178"/>
                </a:xfrm>
                <a:prstGeom prst="rect">
                  <a:avLst/>
                </a:prstGeom>
                <a:solidFill>
                  <a:schemeClr val="bg1"/>
                </a:solidFill>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generazione risorse proprie</a:t>
                  </a:r>
                </a:p>
              </p:txBody>
            </p:sp>
            <p:sp>
              <p:nvSpPr>
                <p:cNvPr id="32" name="Titolo 1">
                  <a:extLst>
                    <a:ext uri="{FF2B5EF4-FFF2-40B4-BE49-F238E27FC236}">
                      <a16:creationId xmlns:a16="http://schemas.microsoft.com/office/drawing/2014/main" id="{3D6F9228-45CB-CCEF-6F4E-921D36D45F17}"/>
                    </a:ext>
                  </a:extLst>
                </p:cNvPr>
                <p:cNvSpPr txBox="1">
                  <a:spLocks/>
                </p:cNvSpPr>
                <p:nvPr/>
              </p:nvSpPr>
              <p:spPr>
                <a:xfrm>
                  <a:off x="7929952" y="4299071"/>
                  <a:ext cx="2669127" cy="260178"/>
                </a:xfrm>
                <a:prstGeom prst="rect">
                  <a:avLst/>
                </a:prstGeom>
                <a:solidFill>
                  <a:schemeClr val="bg1"/>
                </a:solidFill>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incremento P.N. o dividendo</a:t>
                  </a:r>
                </a:p>
              </p:txBody>
            </p:sp>
          </p:grpSp>
          <p:sp>
            <p:nvSpPr>
              <p:cNvPr id="35" name="Titolo 1">
                <a:extLst>
                  <a:ext uri="{FF2B5EF4-FFF2-40B4-BE49-F238E27FC236}">
                    <a16:creationId xmlns:a16="http://schemas.microsoft.com/office/drawing/2014/main" id="{361489BF-5C8A-FC97-7C8C-62F508E69BD7}"/>
                  </a:ext>
                </a:extLst>
              </p:cNvPr>
              <p:cNvSpPr txBox="1">
                <a:spLocks/>
              </p:cNvSpPr>
              <p:nvPr/>
            </p:nvSpPr>
            <p:spPr>
              <a:xfrm>
                <a:off x="4754204" y="2731622"/>
                <a:ext cx="1860823" cy="539057"/>
              </a:xfrm>
              <a:prstGeom prst="rect">
                <a:avLst/>
              </a:prstGeom>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Costi di produzione</a:t>
                </a:r>
              </a:p>
              <a:p>
                <a:pPr algn="ctr"/>
                <a:r>
                  <a:rPr lang="it-IT" sz="1800" dirty="0">
                    <a:latin typeface="+mn-lt"/>
                  </a:rPr>
                  <a:t>Costi di acquisto</a:t>
                </a:r>
              </a:p>
            </p:txBody>
          </p:sp>
          <p:sp>
            <p:nvSpPr>
              <p:cNvPr id="5" name="Freccia in giù 4">
                <a:extLst>
                  <a:ext uri="{FF2B5EF4-FFF2-40B4-BE49-F238E27FC236}">
                    <a16:creationId xmlns:a16="http://schemas.microsoft.com/office/drawing/2014/main" id="{CB521406-159C-78BE-D8C1-898AE76AE031}"/>
                  </a:ext>
                </a:extLst>
              </p:cNvPr>
              <p:cNvSpPr/>
              <p:nvPr/>
            </p:nvSpPr>
            <p:spPr>
              <a:xfrm>
                <a:off x="5524723" y="3313870"/>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grpSp>
        <p:sp>
          <p:nvSpPr>
            <p:cNvPr id="6" name="CasellaDiTesto 5">
              <a:extLst>
                <a:ext uri="{FF2B5EF4-FFF2-40B4-BE49-F238E27FC236}">
                  <a16:creationId xmlns:a16="http://schemas.microsoft.com/office/drawing/2014/main" id="{746248E7-3743-362B-BC2C-B6F2DFC4838D}"/>
                </a:ext>
              </a:extLst>
            </p:cNvPr>
            <p:cNvSpPr txBox="1"/>
            <p:nvPr/>
          </p:nvSpPr>
          <p:spPr>
            <a:xfrm>
              <a:off x="5832216" y="5129122"/>
              <a:ext cx="299485" cy="400110"/>
            </a:xfrm>
            <a:prstGeom prst="rect">
              <a:avLst/>
            </a:prstGeom>
            <a:noFill/>
          </p:spPr>
          <p:txBody>
            <a:bodyPr wrap="square" rtlCol="0">
              <a:spAutoFit/>
            </a:bodyPr>
            <a:lstStyle/>
            <a:p>
              <a:r>
                <a:rPr lang="it-IT" sz="2000" kern="1200" dirty="0">
                  <a:solidFill>
                    <a:schemeClr val="tx1"/>
                  </a:solidFill>
                  <a:effectLst/>
                  <a:latin typeface="+mn-lt"/>
                  <a:ea typeface="+mn-ea"/>
                  <a:cs typeface="+mn-cs"/>
                </a:rPr>
                <a:t>– </a:t>
              </a:r>
              <a:endParaRPr lang="it-IT" dirty="0"/>
            </a:p>
          </p:txBody>
        </p:sp>
        <p:sp>
          <p:nvSpPr>
            <p:cNvPr id="11" name="Titolo 1">
              <a:extLst>
                <a:ext uri="{FF2B5EF4-FFF2-40B4-BE49-F238E27FC236}">
                  <a16:creationId xmlns:a16="http://schemas.microsoft.com/office/drawing/2014/main" id="{91404FCD-B7FA-3859-278C-6A74A7FCFBF5}"/>
                </a:ext>
              </a:extLst>
            </p:cNvPr>
            <p:cNvSpPr txBox="1">
              <a:spLocks/>
            </p:cNvSpPr>
            <p:nvPr/>
          </p:nvSpPr>
          <p:spPr>
            <a:xfrm>
              <a:off x="6149063" y="5200210"/>
              <a:ext cx="1724684" cy="272564"/>
            </a:xfrm>
            <a:prstGeom prst="rect">
              <a:avLst/>
            </a:prstGeom>
            <a:solidFill>
              <a:schemeClr val="bg1"/>
            </a:solidFill>
            <a:ln>
              <a:solidFill>
                <a:schemeClr val="accent1">
                  <a:lumMod val="50000"/>
                </a:schemeClr>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dirty="0">
                  <a:latin typeface="+mn-lt"/>
                </a:rPr>
                <a:t>Rimborso debiti­</a:t>
              </a:r>
            </a:p>
          </p:txBody>
        </p:sp>
      </p:grpSp>
    </p:spTree>
    <p:extLst>
      <p:ext uri="{BB962C8B-B14F-4D97-AF65-F5344CB8AC3E}">
        <p14:creationId xmlns:p14="http://schemas.microsoft.com/office/powerpoint/2010/main" val="2047616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180-D666-C055-04CD-7C1965F1FE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419DDD-7ACE-17CE-291D-1047C23FF10B}"/>
              </a:ext>
            </a:extLst>
          </p:cNvPr>
          <p:cNvSpPr>
            <a:spLocks noGrp="1"/>
          </p:cNvSpPr>
          <p:nvPr>
            <p:ph type="sldNum" sz="quarter" idx="12"/>
          </p:nvPr>
        </p:nvSpPr>
        <p:spPr/>
        <p:txBody>
          <a:bodyPr/>
          <a:lstStyle/>
          <a:p>
            <a:fld id="{2C20EE39-9E8F-472C-A198-3FCA771E6885}" type="slidenum">
              <a:rPr lang="it-IT" smtClean="0"/>
              <a:t>8</a:t>
            </a:fld>
            <a:endParaRPr lang="it-IT"/>
          </a:p>
        </p:txBody>
      </p:sp>
      <p:sp>
        <p:nvSpPr>
          <p:cNvPr id="3" name="Rettangolo 2">
            <a:extLst>
              <a:ext uri="{FF2B5EF4-FFF2-40B4-BE49-F238E27FC236}">
                <a16:creationId xmlns:a16="http://schemas.microsoft.com/office/drawing/2014/main" id="{F9B9F8E0-6E23-EAC3-EA66-6D90DD6D1DC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0EFA2BA5-5054-7FE9-EE24-B2A01EC7982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5016EB6-FF33-F950-0BE0-A94286AF424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A3FA641-A95C-3DBD-9371-FED6305EFE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11" name="Freccia in giù 10">
            <a:extLst>
              <a:ext uri="{FF2B5EF4-FFF2-40B4-BE49-F238E27FC236}">
                <a16:creationId xmlns:a16="http://schemas.microsoft.com/office/drawing/2014/main" id="{4E59FD7B-E078-6AC3-D98B-C52943EB972B}"/>
              </a:ext>
            </a:extLst>
          </p:cNvPr>
          <p:cNvSpPr/>
          <p:nvPr/>
        </p:nvSpPr>
        <p:spPr>
          <a:xfrm rot="16200000">
            <a:off x="4535210" y="1719759"/>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grpSp>
        <p:nvGrpSpPr>
          <p:cNvPr id="50" name="Gruppo 49">
            <a:extLst>
              <a:ext uri="{FF2B5EF4-FFF2-40B4-BE49-F238E27FC236}">
                <a16:creationId xmlns:a16="http://schemas.microsoft.com/office/drawing/2014/main" id="{27DEEA23-3AA5-704D-9A56-07C6D2B527EB}"/>
              </a:ext>
            </a:extLst>
          </p:cNvPr>
          <p:cNvGrpSpPr/>
          <p:nvPr/>
        </p:nvGrpSpPr>
        <p:grpSpPr>
          <a:xfrm>
            <a:off x="-147862" y="829740"/>
            <a:ext cx="11449705" cy="1234900"/>
            <a:chOff x="-147862" y="735611"/>
            <a:chExt cx="11449705" cy="1234900"/>
          </a:xfrm>
        </p:grpSpPr>
        <p:grpSp>
          <p:nvGrpSpPr>
            <p:cNvPr id="16" name="Gruppo 15">
              <a:extLst>
                <a:ext uri="{FF2B5EF4-FFF2-40B4-BE49-F238E27FC236}">
                  <a16:creationId xmlns:a16="http://schemas.microsoft.com/office/drawing/2014/main" id="{525E7C8E-93EA-894D-0C63-4898BA73C761}"/>
                </a:ext>
              </a:extLst>
            </p:cNvPr>
            <p:cNvGrpSpPr/>
            <p:nvPr/>
          </p:nvGrpSpPr>
          <p:grpSpPr>
            <a:xfrm>
              <a:off x="887501" y="735611"/>
              <a:ext cx="10414342" cy="1234900"/>
              <a:chOff x="887501" y="735611"/>
              <a:chExt cx="10414342" cy="1234900"/>
            </a:xfrm>
          </p:grpSpPr>
          <p:sp>
            <p:nvSpPr>
              <p:cNvPr id="9" name="Titolo 1">
                <a:extLst>
                  <a:ext uri="{FF2B5EF4-FFF2-40B4-BE49-F238E27FC236}">
                    <a16:creationId xmlns:a16="http://schemas.microsoft.com/office/drawing/2014/main" id="{E751480E-015C-C50D-E029-37FC0770F20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Dinamica economica</a:t>
                </a:r>
              </a:p>
            </p:txBody>
          </p:sp>
          <p:sp>
            <p:nvSpPr>
              <p:cNvPr id="8" name="CasellaDiTesto 7">
                <a:extLst>
                  <a:ext uri="{FF2B5EF4-FFF2-40B4-BE49-F238E27FC236}">
                    <a16:creationId xmlns:a16="http://schemas.microsoft.com/office/drawing/2014/main" id="{EE2E341E-8335-FB56-F973-E6694C40DCEA}"/>
                  </a:ext>
                </a:extLst>
              </p:cNvPr>
              <p:cNvSpPr txBox="1"/>
              <p:nvPr/>
            </p:nvSpPr>
            <p:spPr>
              <a:xfrm>
                <a:off x="887501" y="1555013"/>
                <a:ext cx="7938369" cy="415498"/>
              </a:xfrm>
              <a:prstGeom prst="rect">
                <a:avLst/>
              </a:prstGeom>
              <a:noFill/>
            </p:spPr>
            <p:txBody>
              <a:bodyPr wrap="square">
                <a:spAutoFit/>
              </a:bodyPr>
              <a:lstStyle/>
              <a:p>
                <a:pPr marR="0" lvl="0" defTabSz="914400" rtl="0" eaLnBrk="1" fontAlgn="auto" latinLnBrk="0" hangingPunct="1">
                  <a:spcBef>
                    <a:spcPts val="1000"/>
                  </a:spcBef>
                  <a:spcAft>
                    <a:spcPts val="0"/>
                  </a:spcAft>
                  <a:buClrTx/>
                  <a:buSzTx/>
                  <a:tabLst/>
                  <a:defRPr/>
                </a:pPr>
                <a:r>
                  <a:rPr lang="it-IT" sz="2100" b="1" dirty="0">
                    <a:solidFill>
                      <a:srgbClr val="FF0000"/>
                    </a:solidFill>
                    <a:latin typeface="Calibri" panose="020F0502020204030204"/>
                    <a:sym typeface="Wingdings" panose="05000000000000000000" pitchFamily="2" charset="2"/>
                  </a:rPr>
                  <a:t>Costi 100</a:t>
                </a:r>
                <a:r>
                  <a:rPr lang="it-IT" sz="2100" dirty="0">
                    <a:solidFill>
                      <a:prstClr val="black"/>
                    </a:solidFill>
                    <a:latin typeface="Calibri" panose="020F0502020204030204"/>
                    <a:sym typeface="Wingdings" panose="05000000000000000000" pitchFamily="2" charset="2"/>
                  </a:rPr>
                  <a:t>	  </a:t>
                </a:r>
                <a:r>
                  <a:rPr lang="it-IT" sz="2100" b="1" dirty="0">
                    <a:solidFill>
                      <a:schemeClr val="accent6">
                        <a:lumMod val="75000"/>
                      </a:schemeClr>
                    </a:solidFill>
                    <a:latin typeface="Calibri" panose="020F0502020204030204"/>
                    <a:sym typeface="Wingdings" panose="05000000000000000000" pitchFamily="2" charset="2"/>
                  </a:rPr>
                  <a:t>Ricavi 200</a:t>
                </a:r>
                <a:r>
                  <a:rPr lang="it-IT" sz="2100" dirty="0">
                    <a:solidFill>
                      <a:prstClr val="black"/>
                    </a:solidFill>
                    <a:latin typeface="Calibri" panose="020F0502020204030204"/>
                    <a:sym typeface="Wingdings" panose="05000000000000000000" pitchFamily="2" charset="2"/>
                  </a:rPr>
                  <a:t>	          </a:t>
                </a:r>
                <a:r>
                  <a:rPr lang="it-IT" sz="2100" b="1" dirty="0">
                    <a:solidFill>
                      <a:schemeClr val="accent6">
                        <a:lumMod val="75000"/>
                      </a:schemeClr>
                    </a:solidFill>
                    <a:latin typeface="Calibri" panose="020F0502020204030204"/>
                    <a:sym typeface="Wingdings" panose="05000000000000000000" pitchFamily="2" charset="2"/>
                  </a:rPr>
                  <a:t>Utile 100</a:t>
                </a:r>
                <a:r>
                  <a:rPr lang="it-IT" sz="2100" dirty="0">
                    <a:solidFill>
                      <a:schemeClr val="accent6">
                        <a:lumMod val="75000"/>
                      </a:schemeClr>
                    </a:solidFill>
                    <a:latin typeface="Calibri" panose="020F0502020204030204"/>
                    <a:sym typeface="Wingdings" panose="05000000000000000000" pitchFamily="2" charset="2"/>
                  </a:rPr>
                  <a:t>	</a:t>
                </a:r>
              </a:p>
            </p:txBody>
          </p:sp>
        </p:grpSp>
        <p:sp>
          <p:nvSpPr>
            <p:cNvPr id="48" name="Segno di sottrazione 47">
              <a:extLst>
                <a:ext uri="{FF2B5EF4-FFF2-40B4-BE49-F238E27FC236}">
                  <a16:creationId xmlns:a16="http://schemas.microsoft.com/office/drawing/2014/main" id="{7DC2B9F8-FF43-1D2F-AE94-7432BFA40584}"/>
                </a:ext>
              </a:extLst>
            </p:cNvPr>
            <p:cNvSpPr/>
            <p:nvPr/>
          </p:nvSpPr>
          <p:spPr>
            <a:xfrm>
              <a:off x="-147862" y="1236402"/>
              <a:ext cx="7799238" cy="108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1" name="Gruppo 50">
            <a:extLst>
              <a:ext uri="{FF2B5EF4-FFF2-40B4-BE49-F238E27FC236}">
                <a16:creationId xmlns:a16="http://schemas.microsoft.com/office/drawing/2014/main" id="{9D27D931-3E81-49C7-91CA-D79EC7939369}"/>
              </a:ext>
            </a:extLst>
          </p:cNvPr>
          <p:cNvGrpSpPr/>
          <p:nvPr/>
        </p:nvGrpSpPr>
        <p:grpSpPr>
          <a:xfrm>
            <a:off x="-407839" y="2676462"/>
            <a:ext cx="11991359" cy="1258819"/>
            <a:chOff x="-407839" y="2407522"/>
            <a:chExt cx="11991359" cy="1258819"/>
          </a:xfrm>
        </p:grpSpPr>
        <p:grpSp>
          <p:nvGrpSpPr>
            <p:cNvPr id="19" name="Gruppo 18">
              <a:extLst>
                <a:ext uri="{FF2B5EF4-FFF2-40B4-BE49-F238E27FC236}">
                  <a16:creationId xmlns:a16="http://schemas.microsoft.com/office/drawing/2014/main" id="{1940A2FE-8509-D9FA-0A31-77773D040985}"/>
                </a:ext>
              </a:extLst>
            </p:cNvPr>
            <p:cNvGrpSpPr/>
            <p:nvPr/>
          </p:nvGrpSpPr>
          <p:grpSpPr>
            <a:xfrm>
              <a:off x="891984" y="2407522"/>
              <a:ext cx="10414342" cy="1119491"/>
              <a:chOff x="887501" y="735611"/>
              <a:chExt cx="10414342" cy="1119491"/>
            </a:xfrm>
          </p:grpSpPr>
          <p:sp>
            <p:nvSpPr>
              <p:cNvPr id="26" name="Titolo 1">
                <a:extLst>
                  <a:ext uri="{FF2B5EF4-FFF2-40B4-BE49-F238E27FC236}">
                    <a16:creationId xmlns:a16="http://schemas.microsoft.com/office/drawing/2014/main" id="{4179FCE4-6B42-C4BE-7B52-695F2D164AE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Dinamica Finanziaria</a:t>
                </a:r>
              </a:p>
            </p:txBody>
          </p:sp>
          <p:sp>
            <p:nvSpPr>
              <p:cNvPr id="30" name="CasellaDiTesto 29">
                <a:extLst>
                  <a:ext uri="{FF2B5EF4-FFF2-40B4-BE49-F238E27FC236}">
                    <a16:creationId xmlns:a16="http://schemas.microsoft.com/office/drawing/2014/main" id="{28B90025-214A-24F1-2DD6-DEFDF6AD8A0F}"/>
                  </a:ext>
                </a:extLst>
              </p:cNvPr>
              <p:cNvSpPr txBox="1"/>
              <p:nvPr/>
            </p:nvSpPr>
            <p:spPr>
              <a:xfrm>
                <a:off x="887501" y="1439604"/>
                <a:ext cx="7938369" cy="415498"/>
              </a:xfrm>
              <a:prstGeom prst="rect">
                <a:avLst/>
              </a:prstGeom>
              <a:noFill/>
            </p:spPr>
            <p:txBody>
              <a:bodyPr wrap="square">
                <a:spAutoFit/>
              </a:bodyPr>
              <a:lstStyle/>
              <a:p>
                <a:pPr marR="0" lvl="0" defTabSz="914400" rtl="0" eaLnBrk="1" fontAlgn="auto" latinLnBrk="0" hangingPunct="1">
                  <a:spcBef>
                    <a:spcPts val="1000"/>
                  </a:spcBef>
                  <a:spcAft>
                    <a:spcPts val="0"/>
                  </a:spcAft>
                  <a:buClrTx/>
                  <a:buSzTx/>
                  <a:tabLst/>
                  <a:defRPr/>
                </a:pPr>
                <a:r>
                  <a:rPr lang="it-IT" sz="2100" b="1" dirty="0">
                    <a:solidFill>
                      <a:srgbClr val="FF0000"/>
                    </a:solidFill>
                    <a:latin typeface="Calibri" panose="020F0502020204030204"/>
                    <a:sym typeface="Wingdings" panose="05000000000000000000" pitchFamily="2" charset="2"/>
                  </a:rPr>
                  <a:t>Costi 100 </a:t>
                </a:r>
                <a:r>
                  <a:rPr lang="it-IT" sz="2100" dirty="0">
                    <a:latin typeface="Calibri" panose="020F0502020204030204"/>
                    <a:sym typeface="Wingdings" panose="05000000000000000000" pitchFamily="2" charset="2"/>
                  </a:rPr>
                  <a:t>tutti pagati</a:t>
                </a:r>
                <a:r>
                  <a:rPr lang="it-IT" sz="2100" dirty="0">
                    <a:solidFill>
                      <a:prstClr val="black"/>
                    </a:solidFill>
                    <a:latin typeface="Calibri" panose="020F0502020204030204"/>
                    <a:sym typeface="Wingdings" panose="05000000000000000000" pitchFamily="2" charset="2"/>
                  </a:rPr>
                  <a:t>	</a:t>
                </a:r>
                <a:r>
                  <a:rPr lang="it-IT" sz="2100" b="1" dirty="0">
                    <a:solidFill>
                      <a:schemeClr val="accent6">
                        <a:lumMod val="75000"/>
                      </a:schemeClr>
                    </a:solidFill>
                    <a:latin typeface="Calibri" panose="020F0502020204030204"/>
                    <a:sym typeface="Wingdings" panose="05000000000000000000" pitchFamily="2" charset="2"/>
                  </a:rPr>
                  <a:t>Ricavi 200 </a:t>
                </a:r>
                <a:r>
                  <a:rPr lang="it-IT" sz="2100" dirty="0">
                    <a:latin typeface="Calibri" panose="020F0502020204030204"/>
                    <a:sym typeface="Wingdings" panose="05000000000000000000" pitchFamily="2" charset="2"/>
                  </a:rPr>
                  <a:t>non incassati</a:t>
                </a:r>
                <a:r>
                  <a:rPr lang="it-IT" sz="2100" dirty="0">
                    <a:solidFill>
                      <a:prstClr val="black"/>
                    </a:solidFill>
                    <a:latin typeface="Calibri" panose="020F0502020204030204"/>
                    <a:sym typeface="Wingdings" panose="05000000000000000000" pitchFamily="2" charset="2"/>
                  </a:rPr>
                  <a:t>	          </a:t>
                </a:r>
                <a:r>
                  <a:rPr lang="it-IT" sz="2100" b="1" dirty="0">
                    <a:solidFill>
                      <a:schemeClr val="accent6">
                        <a:lumMod val="75000"/>
                      </a:schemeClr>
                    </a:solidFill>
                    <a:latin typeface="Calibri" panose="020F0502020204030204"/>
                    <a:sym typeface="Wingdings" panose="05000000000000000000" pitchFamily="2" charset="2"/>
                  </a:rPr>
                  <a:t>Utile 100</a:t>
                </a:r>
                <a:r>
                  <a:rPr lang="it-IT" sz="2100" dirty="0">
                    <a:solidFill>
                      <a:prstClr val="black"/>
                    </a:solidFill>
                    <a:latin typeface="Calibri" panose="020F0502020204030204"/>
                    <a:sym typeface="Wingdings" panose="05000000000000000000" pitchFamily="2" charset="2"/>
                  </a:rPr>
                  <a:t>	</a:t>
                </a:r>
              </a:p>
            </p:txBody>
          </p:sp>
        </p:grpSp>
        <p:sp>
          <p:nvSpPr>
            <p:cNvPr id="36" name="Freccia in giù 35">
              <a:extLst>
                <a:ext uri="{FF2B5EF4-FFF2-40B4-BE49-F238E27FC236}">
                  <a16:creationId xmlns:a16="http://schemas.microsoft.com/office/drawing/2014/main" id="{440C5CF4-D025-2383-D5DB-BD46021961CD}"/>
                </a:ext>
              </a:extLst>
            </p:cNvPr>
            <p:cNvSpPr/>
            <p:nvPr/>
          </p:nvSpPr>
          <p:spPr>
            <a:xfrm rot="16200000">
              <a:off x="6570816" y="3223028"/>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sp>
          <p:nvSpPr>
            <p:cNvPr id="38" name="CasellaDiTesto 37">
              <a:extLst>
                <a:ext uri="{FF2B5EF4-FFF2-40B4-BE49-F238E27FC236}">
                  <a16:creationId xmlns:a16="http://schemas.microsoft.com/office/drawing/2014/main" id="{687F862E-9484-27DB-87DF-B28DA3D7E090}"/>
                </a:ext>
              </a:extLst>
            </p:cNvPr>
            <p:cNvSpPr txBox="1"/>
            <p:nvPr/>
          </p:nvSpPr>
          <p:spPr>
            <a:xfrm>
              <a:off x="8596032" y="3020010"/>
              <a:ext cx="2987488" cy="646331"/>
            </a:xfrm>
            <a:prstGeom prst="rect">
              <a:avLst/>
            </a:prstGeom>
            <a:noFill/>
          </p:spPr>
          <p:txBody>
            <a:bodyPr wrap="square" rtlCol="0">
              <a:spAutoFit/>
            </a:bodyPr>
            <a:lstStyle/>
            <a:p>
              <a:pPr algn="ctr"/>
              <a:r>
                <a:rPr lang="it-IT" dirty="0"/>
                <a:t>pone il problema di </a:t>
              </a:r>
            </a:p>
            <a:p>
              <a:pPr algn="ctr"/>
              <a:r>
                <a:rPr lang="it-IT" b="1" dirty="0"/>
                <a:t>carenza</a:t>
              </a:r>
              <a:r>
                <a:rPr lang="it-IT" dirty="0"/>
                <a:t> </a:t>
              </a:r>
              <a:r>
                <a:rPr lang="it-IT" b="1" dirty="0"/>
                <a:t>liquidità</a:t>
              </a:r>
              <a:endParaRPr lang="it-IT" dirty="0"/>
            </a:p>
          </p:txBody>
        </p:sp>
        <p:sp>
          <p:nvSpPr>
            <p:cNvPr id="47" name="Segno di sottrazione 46">
              <a:extLst>
                <a:ext uri="{FF2B5EF4-FFF2-40B4-BE49-F238E27FC236}">
                  <a16:creationId xmlns:a16="http://schemas.microsoft.com/office/drawing/2014/main" id="{4E8E2C98-F121-0D6D-6ECB-8F6900375617}"/>
                </a:ext>
              </a:extLst>
            </p:cNvPr>
            <p:cNvSpPr/>
            <p:nvPr/>
          </p:nvSpPr>
          <p:spPr>
            <a:xfrm>
              <a:off x="-407839" y="2912796"/>
              <a:ext cx="9861121" cy="106126"/>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9" name="Freccia in giù 48">
              <a:extLst>
                <a:ext uri="{FF2B5EF4-FFF2-40B4-BE49-F238E27FC236}">
                  <a16:creationId xmlns:a16="http://schemas.microsoft.com/office/drawing/2014/main" id="{401BAA6B-CCBA-4D8D-FD3F-C9C57CEBD782}"/>
                </a:ext>
              </a:extLst>
            </p:cNvPr>
            <p:cNvSpPr/>
            <p:nvPr/>
          </p:nvSpPr>
          <p:spPr>
            <a:xfrm rot="16200000">
              <a:off x="8463034" y="3150348"/>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grpSp>
      <p:grpSp>
        <p:nvGrpSpPr>
          <p:cNvPr id="52" name="Gruppo 51">
            <a:extLst>
              <a:ext uri="{FF2B5EF4-FFF2-40B4-BE49-F238E27FC236}">
                <a16:creationId xmlns:a16="http://schemas.microsoft.com/office/drawing/2014/main" id="{2F261AEA-2790-0298-E3C0-CCD8288A77E9}"/>
              </a:ext>
            </a:extLst>
          </p:cNvPr>
          <p:cNvGrpSpPr/>
          <p:nvPr/>
        </p:nvGrpSpPr>
        <p:grpSpPr>
          <a:xfrm>
            <a:off x="-403356" y="3904622"/>
            <a:ext cx="12595356" cy="1442657"/>
            <a:chOff x="-407839" y="2407522"/>
            <a:chExt cx="11991359" cy="1442657"/>
          </a:xfrm>
        </p:grpSpPr>
        <p:grpSp>
          <p:nvGrpSpPr>
            <p:cNvPr id="53" name="Gruppo 52">
              <a:extLst>
                <a:ext uri="{FF2B5EF4-FFF2-40B4-BE49-F238E27FC236}">
                  <a16:creationId xmlns:a16="http://schemas.microsoft.com/office/drawing/2014/main" id="{0E8E3ED7-8D2B-11A0-0F02-55FF2581F733}"/>
                </a:ext>
              </a:extLst>
            </p:cNvPr>
            <p:cNvGrpSpPr/>
            <p:nvPr/>
          </p:nvGrpSpPr>
          <p:grpSpPr>
            <a:xfrm>
              <a:off x="891984" y="2407522"/>
              <a:ext cx="10414342" cy="1442657"/>
              <a:chOff x="887501" y="735611"/>
              <a:chExt cx="10414342" cy="1442657"/>
            </a:xfrm>
          </p:grpSpPr>
          <p:sp>
            <p:nvSpPr>
              <p:cNvPr id="58" name="Titolo 1">
                <a:extLst>
                  <a:ext uri="{FF2B5EF4-FFF2-40B4-BE49-F238E27FC236}">
                    <a16:creationId xmlns:a16="http://schemas.microsoft.com/office/drawing/2014/main" id="{7CC373D4-EA6B-5EEA-A519-FBB4A6F8979A}"/>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sz="3600" b="1" dirty="0">
                  <a:solidFill>
                    <a:srgbClr val="002060"/>
                  </a:solidFill>
                </a:endParaRPr>
              </a:p>
            </p:txBody>
          </p:sp>
          <p:sp>
            <p:nvSpPr>
              <p:cNvPr id="59" name="CasellaDiTesto 58">
                <a:extLst>
                  <a:ext uri="{FF2B5EF4-FFF2-40B4-BE49-F238E27FC236}">
                    <a16:creationId xmlns:a16="http://schemas.microsoft.com/office/drawing/2014/main" id="{12488CF2-80FF-F17D-FBBA-AE6115188E63}"/>
                  </a:ext>
                </a:extLst>
              </p:cNvPr>
              <p:cNvSpPr txBox="1"/>
              <p:nvPr/>
            </p:nvSpPr>
            <p:spPr>
              <a:xfrm>
                <a:off x="887501" y="1439604"/>
                <a:ext cx="7938369" cy="738664"/>
              </a:xfrm>
              <a:prstGeom prst="rect">
                <a:avLst/>
              </a:prstGeom>
              <a:noFill/>
            </p:spPr>
            <p:txBody>
              <a:bodyPr wrap="square">
                <a:spAutoFit/>
              </a:bodyPr>
              <a:lstStyle/>
              <a:p>
                <a:pPr marR="0" lvl="0" defTabSz="914400" rtl="0" eaLnBrk="1" fontAlgn="auto" latinLnBrk="0" hangingPunct="1">
                  <a:spcBef>
                    <a:spcPts val="1000"/>
                  </a:spcBef>
                  <a:spcAft>
                    <a:spcPts val="0"/>
                  </a:spcAft>
                  <a:buClrTx/>
                  <a:buSzTx/>
                  <a:tabLst/>
                  <a:defRPr/>
                </a:pPr>
                <a:r>
                  <a:rPr lang="it-IT" sz="2100" b="1" dirty="0">
                    <a:solidFill>
                      <a:srgbClr val="FF0000"/>
                    </a:solidFill>
                    <a:latin typeface="Calibri" panose="020F0502020204030204"/>
                    <a:sym typeface="Wingdings" panose="05000000000000000000" pitchFamily="2" charset="2"/>
                  </a:rPr>
                  <a:t>Costi 100 </a:t>
                </a:r>
                <a:r>
                  <a:rPr lang="it-IT" sz="2100" dirty="0">
                    <a:latin typeface="Calibri" panose="020F0502020204030204"/>
                    <a:sym typeface="Wingdings" panose="05000000000000000000" pitchFamily="2" charset="2"/>
                  </a:rPr>
                  <a:t>(credito da fornitori)</a:t>
                </a:r>
                <a:r>
                  <a:rPr lang="it-IT" sz="2100" dirty="0">
                    <a:solidFill>
                      <a:prstClr val="black"/>
                    </a:solidFill>
                    <a:latin typeface="Calibri" panose="020F0502020204030204"/>
                    <a:sym typeface="Wingdings" panose="05000000000000000000" pitchFamily="2" charset="2"/>
                  </a:rPr>
                  <a:t>	</a:t>
                </a:r>
                <a:r>
                  <a:rPr lang="it-IT" sz="2100" b="1" dirty="0">
                    <a:solidFill>
                      <a:schemeClr val="accent6">
                        <a:lumMod val="75000"/>
                      </a:schemeClr>
                    </a:solidFill>
                    <a:latin typeface="Calibri" panose="020F0502020204030204"/>
                    <a:sym typeface="Wingdings" panose="05000000000000000000" pitchFamily="2" charset="2"/>
                  </a:rPr>
                  <a:t>Ricavi 200 </a:t>
                </a:r>
                <a:r>
                  <a:rPr lang="it-IT" sz="2100" dirty="0">
                    <a:latin typeface="Calibri" panose="020F0502020204030204"/>
                    <a:sym typeface="Wingdings" panose="05000000000000000000" pitchFamily="2" charset="2"/>
                  </a:rPr>
                  <a:t>incassati</a:t>
                </a:r>
                <a:r>
                  <a:rPr lang="it-IT" sz="2100" dirty="0">
                    <a:solidFill>
                      <a:prstClr val="black"/>
                    </a:solidFill>
                    <a:latin typeface="Calibri" panose="020F0502020204030204"/>
                    <a:sym typeface="Wingdings" panose="05000000000000000000" pitchFamily="2" charset="2"/>
                  </a:rPr>
                  <a:t>	 </a:t>
                </a:r>
                <a:r>
                  <a:rPr lang="it-IT" sz="2100" b="1" dirty="0">
                    <a:solidFill>
                      <a:schemeClr val="accent6">
                        <a:lumMod val="75000"/>
                      </a:schemeClr>
                    </a:solidFill>
                    <a:latin typeface="Calibri" panose="020F0502020204030204"/>
                    <a:sym typeface="Wingdings" panose="05000000000000000000" pitchFamily="2" charset="2"/>
                  </a:rPr>
                  <a:t>Utile 100</a:t>
                </a:r>
                <a:r>
                  <a:rPr lang="it-IT" sz="2100" dirty="0">
                    <a:solidFill>
                      <a:prstClr val="black"/>
                    </a:solidFill>
                    <a:latin typeface="Calibri" panose="020F0502020204030204"/>
                    <a:sym typeface="Wingdings" panose="05000000000000000000" pitchFamily="2" charset="2"/>
                  </a:rPr>
                  <a:t>	</a:t>
                </a:r>
              </a:p>
            </p:txBody>
          </p:sp>
        </p:grpSp>
        <p:sp>
          <p:nvSpPr>
            <p:cNvPr id="54" name="Freccia in giù 53">
              <a:extLst>
                <a:ext uri="{FF2B5EF4-FFF2-40B4-BE49-F238E27FC236}">
                  <a16:creationId xmlns:a16="http://schemas.microsoft.com/office/drawing/2014/main" id="{CB92D768-87DC-8314-CA7D-0E8A3A952734}"/>
                </a:ext>
              </a:extLst>
            </p:cNvPr>
            <p:cNvSpPr/>
            <p:nvPr/>
          </p:nvSpPr>
          <p:spPr>
            <a:xfrm rot="16200000">
              <a:off x="6660430" y="3223028"/>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sp>
          <p:nvSpPr>
            <p:cNvPr id="55" name="CasellaDiTesto 54">
              <a:extLst>
                <a:ext uri="{FF2B5EF4-FFF2-40B4-BE49-F238E27FC236}">
                  <a16:creationId xmlns:a16="http://schemas.microsoft.com/office/drawing/2014/main" id="{BAE2D7EC-2741-F3E0-B25B-8F2E220EC9BC}"/>
                </a:ext>
              </a:extLst>
            </p:cNvPr>
            <p:cNvSpPr txBox="1"/>
            <p:nvPr/>
          </p:nvSpPr>
          <p:spPr>
            <a:xfrm>
              <a:off x="8596032" y="3163136"/>
              <a:ext cx="2987488" cy="369332"/>
            </a:xfrm>
            <a:prstGeom prst="rect">
              <a:avLst/>
            </a:prstGeom>
            <a:noFill/>
          </p:spPr>
          <p:txBody>
            <a:bodyPr wrap="square" rtlCol="0">
              <a:spAutoFit/>
            </a:bodyPr>
            <a:lstStyle/>
            <a:p>
              <a:pPr algn="ctr"/>
              <a:r>
                <a:rPr lang="it-IT" b="1" dirty="0"/>
                <a:t>Liquidità disponibile </a:t>
              </a:r>
              <a:r>
                <a:rPr lang="it-IT" dirty="0"/>
                <a:t>200</a:t>
              </a:r>
            </a:p>
          </p:txBody>
        </p:sp>
        <p:sp>
          <p:nvSpPr>
            <p:cNvPr id="56" name="Segno di sottrazione 55">
              <a:extLst>
                <a:ext uri="{FF2B5EF4-FFF2-40B4-BE49-F238E27FC236}">
                  <a16:creationId xmlns:a16="http://schemas.microsoft.com/office/drawing/2014/main" id="{325AA7E4-833A-E1B1-6486-25A5F2B73AB7}"/>
                </a:ext>
              </a:extLst>
            </p:cNvPr>
            <p:cNvSpPr/>
            <p:nvPr/>
          </p:nvSpPr>
          <p:spPr>
            <a:xfrm>
              <a:off x="-407839" y="2736334"/>
              <a:ext cx="9861121" cy="36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7" name="Freccia in giù 56">
              <a:extLst>
                <a:ext uri="{FF2B5EF4-FFF2-40B4-BE49-F238E27FC236}">
                  <a16:creationId xmlns:a16="http://schemas.microsoft.com/office/drawing/2014/main" id="{A7F0F260-D917-5DE0-C117-27994B648CF4}"/>
                </a:ext>
              </a:extLst>
            </p:cNvPr>
            <p:cNvSpPr/>
            <p:nvPr/>
          </p:nvSpPr>
          <p:spPr>
            <a:xfrm rot="16200000">
              <a:off x="8463034" y="3198474"/>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grpSp>
      <p:sp>
        <p:nvSpPr>
          <p:cNvPr id="60" name="Segnaposto piè di pagina 59">
            <a:extLst>
              <a:ext uri="{FF2B5EF4-FFF2-40B4-BE49-F238E27FC236}">
                <a16:creationId xmlns:a16="http://schemas.microsoft.com/office/drawing/2014/main" id="{8685A6FC-9C99-62F7-259C-5605A42E45A9}"/>
              </a:ext>
            </a:extLst>
          </p:cNvPr>
          <p:cNvSpPr>
            <a:spLocks noGrp="1"/>
          </p:cNvSpPr>
          <p:nvPr>
            <p:ph type="ftr" sz="quarter" idx="11"/>
          </p:nvPr>
        </p:nvSpPr>
        <p:spPr/>
        <p:txBody>
          <a:bodyPr/>
          <a:lstStyle/>
          <a:p>
            <a:r>
              <a:rPr lang="it-IT" sz="1050" dirty="0">
                <a:solidFill>
                  <a:schemeClr val="bg2">
                    <a:lumMod val="90000"/>
                  </a:schemeClr>
                </a:solidFill>
              </a:rPr>
              <a:t>6</a:t>
            </a:r>
          </a:p>
        </p:txBody>
      </p:sp>
      <p:sp>
        <p:nvSpPr>
          <p:cNvPr id="5" name="CasellaDiTesto 4">
            <a:extLst>
              <a:ext uri="{FF2B5EF4-FFF2-40B4-BE49-F238E27FC236}">
                <a16:creationId xmlns:a16="http://schemas.microsoft.com/office/drawing/2014/main" id="{54C2FA98-9BE7-0D84-17D0-B891C7E89D29}"/>
              </a:ext>
            </a:extLst>
          </p:cNvPr>
          <p:cNvSpPr txBox="1"/>
          <p:nvPr/>
        </p:nvSpPr>
        <p:spPr>
          <a:xfrm>
            <a:off x="7102287" y="1594241"/>
            <a:ext cx="4251513" cy="1015663"/>
          </a:xfrm>
          <a:prstGeom prst="rect">
            <a:avLst/>
          </a:prstGeom>
          <a:noFill/>
          <a:ln>
            <a:solidFill>
              <a:srgbClr val="002060"/>
            </a:solidFill>
          </a:ln>
        </p:spPr>
        <p:txBody>
          <a:bodyPr wrap="square" rtlCol="0">
            <a:spAutoFit/>
          </a:bodyPr>
          <a:lstStyle/>
          <a:p>
            <a:pPr algn="just"/>
            <a:r>
              <a:rPr lang="it-IT" sz="2000" kern="100" dirty="0">
                <a:effectLst/>
                <a:latin typeface="Calibri" panose="020F0502020204030204" pitchFamily="34" charset="0"/>
                <a:ea typeface="Aptos" panose="020B0004020202020204" pitchFamily="34" charset="0"/>
                <a:cs typeface="Calibri" panose="020F0502020204030204" pitchFamily="34" charset="0"/>
              </a:rPr>
              <a:t>Si manifesta un flusso di beni o servizi (fattori produttivi o prodotti finali), in entrata o in uscita. </a:t>
            </a:r>
          </a:p>
        </p:txBody>
      </p:sp>
      <p:sp>
        <p:nvSpPr>
          <p:cNvPr id="6" name="CasellaDiTesto 5">
            <a:extLst>
              <a:ext uri="{FF2B5EF4-FFF2-40B4-BE49-F238E27FC236}">
                <a16:creationId xmlns:a16="http://schemas.microsoft.com/office/drawing/2014/main" id="{708E3A53-906B-2667-174C-E85F4EAC150D}"/>
              </a:ext>
            </a:extLst>
          </p:cNvPr>
          <p:cNvSpPr txBox="1"/>
          <p:nvPr/>
        </p:nvSpPr>
        <p:spPr>
          <a:xfrm>
            <a:off x="1700847" y="5173526"/>
            <a:ext cx="4505989" cy="707886"/>
          </a:xfrm>
          <a:prstGeom prst="rect">
            <a:avLst/>
          </a:prstGeom>
          <a:noFill/>
          <a:ln>
            <a:solidFill>
              <a:srgbClr val="002060"/>
            </a:solidFill>
          </a:ln>
        </p:spPr>
        <p:txBody>
          <a:bodyPr wrap="square" rtlCol="0">
            <a:spAutoFit/>
          </a:bodyPr>
          <a:lstStyle/>
          <a:p>
            <a:pPr algn="just"/>
            <a:r>
              <a:rPr lang="it-IT" sz="2000" kern="100" dirty="0">
                <a:effectLst/>
                <a:latin typeface="Calibri" panose="020F0502020204030204" pitchFamily="34" charset="0"/>
                <a:ea typeface="Aptos" panose="020B0004020202020204" pitchFamily="34" charset="0"/>
                <a:cs typeface="Calibri" panose="020F0502020204030204" pitchFamily="34" charset="0"/>
              </a:rPr>
              <a:t>Si manifesta un flusso di moneta/credito, lungo la direzione opposta.</a:t>
            </a:r>
          </a:p>
        </p:txBody>
      </p:sp>
    </p:spTree>
    <p:extLst>
      <p:ext uri="{BB962C8B-B14F-4D97-AF65-F5344CB8AC3E}">
        <p14:creationId xmlns:p14="http://schemas.microsoft.com/office/powerpoint/2010/main" val="915643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9</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383018"/>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944908"/>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739886" y="1018145"/>
            <a:ext cx="10624305" cy="4750981"/>
          </a:xfrm>
          <a:prstGeom prst="rect">
            <a:avLst/>
          </a:prstGeom>
          <a:noFill/>
        </p:spPr>
        <p:txBody>
          <a:bodyPr wrap="square">
            <a:spAutoFit/>
          </a:bodyPr>
          <a:lstStyle/>
          <a:p>
            <a:pPr algn="just">
              <a:lnSpc>
                <a:spcPct val="115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Il Codice Civile richiede la tenuta della contabilità e attribuisce alla stessa una rilevanza esterna. </a:t>
            </a:r>
          </a:p>
          <a:p>
            <a:pPr marL="342900" lvl="0" indent="-342900" algn="just">
              <a:lnSpc>
                <a:spcPct val="115000"/>
              </a:lnSpc>
              <a:spcAft>
                <a:spcPts val="800"/>
              </a:spcAft>
              <a:buFont typeface="Wingdings" pitchFamily="2" charset="2"/>
              <a:buChar char=""/>
            </a:pPr>
            <a:r>
              <a:rPr lang="it-IT" sz="2300" b="1" kern="100" dirty="0">
                <a:effectLst/>
                <a:latin typeface="Calibri" panose="020F0502020204030204" pitchFamily="34" charset="0"/>
                <a:ea typeface="Aptos" panose="020B0004020202020204" pitchFamily="34" charset="0"/>
                <a:cs typeface="Calibri" panose="020F0502020204030204" pitchFamily="34" charset="0"/>
              </a:rPr>
              <a:t>Art 2214 c.c.</a:t>
            </a:r>
            <a:r>
              <a:rPr lang="it-IT" sz="2300" kern="100" dirty="0">
                <a:effectLst/>
                <a:latin typeface="Calibri" panose="020F0502020204030204" pitchFamily="34" charset="0"/>
                <a:ea typeface="Aptos" panose="020B0004020202020204" pitchFamily="34" charset="0"/>
                <a:cs typeface="Calibri" panose="020F0502020204030204" pitchFamily="34" charset="0"/>
              </a:rPr>
              <a:t> con riguardo all’</a:t>
            </a:r>
            <a:r>
              <a:rPr lang="it-IT" sz="2300" u="sng" kern="100" dirty="0">
                <a:effectLst/>
                <a:latin typeface="Calibri" panose="020F0502020204030204" pitchFamily="34" charset="0"/>
                <a:ea typeface="Aptos" panose="020B0004020202020204" pitchFamily="34" charset="0"/>
                <a:cs typeface="Calibri" panose="020F0502020204030204" pitchFamily="34" charset="0"/>
              </a:rPr>
              <a:t>impresa commerciale</a:t>
            </a:r>
            <a:r>
              <a:rPr lang="it-IT" sz="2300" kern="100" dirty="0">
                <a:effectLst/>
                <a:latin typeface="Calibri" panose="020F0502020204030204" pitchFamily="34" charset="0"/>
                <a:ea typeface="Aptos" panose="020B0004020202020204" pitchFamily="34" charset="0"/>
                <a:cs typeface="Calibri" panose="020F0502020204030204" pitchFamily="34" charset="0"/>
              </a:rPr>
              <a:t>, dispone che: “</a:t>
            </a:r>
            <a:r>
              <a:rPr lang="it-IT" sz="2300" i="1" kern="100" dirty="0">
                <a:effectLst/>
                <a:latin typeface="Calibri" panose="020F0502020204030204" pitchFamily="34" charset="0"/>
                <a:ea typeface="Aptos" panose="020B0004020202020204" pitchFamily="34" charset="0"/>
                <a:cs typeface="Calibri" panose="020F0502020204030204" pitchFamily="34" charset="0"/>
              </a:rPr>
              <a:t>l’imprenditore che esercita un’attività commerciale deve tenere il </a:t>
            </a:r>
            <a:r>
              <a:rPr lang="it-IT" sz="2300" i="1" kern="100" dirty="0">
                <a:effectLst/>
                <a:highlight>
                  <a:srgbClr val="00FF00"/>
                </a:highlight>
                <a:latin typeface="Calibri" panose="020F0502020204030204" pitchFamily="34" charset="0"/>
                <a:ea typeface="Aptos" panose="020B0004020202020204" pitchFamily="34" charset="0"/>
                <a:cs typeface="Calibri" panose="020F0502020204030204" pitchFamily="34" charset="0"/>
              </a:rPr>
              <a:t>libro giornale</a:t>
            </a:r>
            <a:r>
              <a:rPr lang="it-IT" sz="2300" i="1" kern="100" dirty="0">
                <a:effectLst/>
                <a:latin typeface="Calibri" panose="020F0502020204030204" pitchFamily="34" charset="0"/>
                <a:ea typeface="Aptos" panose="020B0004020202020204" pitchFamily="34" charset="0"/>
                <a:cs typeface="Calibri" panose="020F0502020204030204" pitchFamily="34" charset="0"/>
              </a:rPr>
              <a:t> ed il </a:t>
            </a:r>
            <a:r>
              <a:rPr lang="it-IT" sz="2300" i="1" kern="100" dirty="0">
                <a:effectLst/>
                <a:highlight>
                  <a:srgbClr val="00FF00"/>
                </a:highlight>
                <a:latin typeface="Calibri" panose="020F0502020204030204" pitchFamily="34" charset="0"/>
                <a:ea typeface="Aptos" panose="020B0004020202020204" pitchFamily="34" charset="0"/>
                <a:cs typeface="Calibri" panose="020F0502020204030204" pitchFamily="34" charset="0"/>
              </a:rPr>
              <a:t>libro degli inventari</a:t>
            </a:r>
            <a:r>
              <a:rPr lang="it-IT" sz="2300" i="1" kern="100" dirty="0">
                <a:effectLst/>
                <a:latin typeface="Calibri" panose="020F0502020204030204" pitchFamily="34" charset="0"/>
                <a:ea typeface="Aptos" panose="020B0004020202020204" pitchFamily="34" charset="0"/>
                <a:cs typeface="Calibri" panose="020F0502020204030204" pitchFamily="34" charset="0"/>
              </a:rPr>
              <a:t> (…) e le </a:t>
            </a:r>
            <a:r>
              <a:rPr lang="it-IT" sz="2300" i="1" kern="100" dirty="0">
                <a:effectLst/>
                <a:highlight>
                  <a:srgbClr val="00FF00"/>
                </a:highlight>
                <a:latin typeface="Calibri" panose="020F0502020204030204" pitchFamily="34" charset="0"/>
                <a:ea typeface="Aptos" panose="020B0004020202020204" pitchFamily="34" charset="0"/>
                <a:cs typeface="Calibri" panose="020F0502020204030204" pitchFamily="34" charset="0"/>
              </a:rPr>
              <a:t>altre scritture</a:t>
            </a:r>
            <a:r>
              <a:rPr lang="it-IT" sz="2300" i="1" kern="100" dirty="0">
                <a:effectLst/>
                <a:latin typeface="Calibri" panose="020F0502020204030204" pitchFamily="34" charset="0"/>
                <a:ea typeface="Aptos" panose="020B0004020202020204" pitchFamily="34" charset="0"/>
                <a:cs typeface="Calibri" panose="020F0502020204030204" pitchFamily="34" charset="0"/>
              </a:rPr>
              <a:t> contabili che siano </a:t>
            </a:r>
            <a:r>
              <a:rPr lang="it-IT" sz="2300" i="1" u="sng" kern="100" dirty="0">
                <a:effectLst/>
                <a:latin typeface="Calibri" panose="020F0502020204030204" pitchFamily="34" charset="0"/>
                <a:ea typeface="Aptos" panose="020B0004020202020204" pitchFamily="34" charset="0"/>
                <a:cs typeface="Calibri" panose="020F0502020204030204" pitchFamily="34" charset="0"/>
              </a:rPr>
              <a:t>richieste dalla natura</a:t>
            </a:r>
            <a:r>
              <a:rPr lang="it-IT" sz="2300" i="1" kern="100" dirty="0">
                <a:effectLst/>
                <a:latin typeface="Calibri" panose="020F0502020204030204" pitchFamily="34" charset="0"/>
                <a:ea typeface="Aptos" panose="020B0004020202020204" pitchFamily="34" charset="0"/>
                <a:cs typeface="Calibri" panose="020F0502020204030204" pitchFamily="34" charset="0"/>
              </a:rPr>
              <a:t> e </a:t>
            </a:r>
            <a:r>
              <a:rPr lang="it-IT" sz="2300" i="1" u="sng" kern="100" dirty="0">
                <a:effectLst/>
                <a:latin typeface="Calibri" panose="020F0502020204030204" pitchFamily="34" charset="0"/>
                <a:ea typeface="Aptos" panose="020B0004020202020204" pitchFamily="34" charset="0"/>
                <a:cs typeface="Calibri" panose="020F0502020204030204" pitchFamily="34" charset="0"/>
              </a:rPr>
              <a:t>dalla dimensione</a:t>
            </a:r>
            <a:r>
              <a:rPr lang="it-IT" sz="2300" i="1" kern="100" dirty="0">
                <a:effectLst/>
                <a:latin typeface="Calibri" panose="020F0502020204030204" pitchFamily="34" charset="0"/>
                <a:ea typeface="Aptos" panose="020B0004020202020204" pitchFamily="34" charset="0"/>
                <a:cs typeface="Calibri" panose="020F0502020204030204" pitchFamily="34" charset="0"/>
              </a:rPr>
              <a:t> dell’impresa e conservare ordinatamente per ciascun affare l’originale delle lettere, dei telegrammi delle fatture ricevute e spedite</a:t>
            </a:r>
            <a:r>
              <a:rPr lang="it-IT" sz="2300" kern="100" dirty="0">
                <a:effectLst/>
                <a:latin typeface="Calibri" panose="020F0502020204030204" pitchFamily="34" charset="0"/>
                <a:ea typeface="Aptos" panose="020B0004020202020204" pitchFamily="34" charset="0"/>
                <a:cs typeface="Calibri" panose="020F0502020204030204" pitchFamily="34" charset="0"/>
              </a:rPr>
              <a:t>”. </a:t>
            </a:r>
          </a:p>
          <a:p>
            <a:pPr lvl="0" algn="just">
              <a:lnSpc>
                <a:spcPct val="115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giornale ed il libro inventario, numerati progressivamente in ogni pagina, contengono rispettivamente le </a:t>
            </a:r>
            <a:r>
              <a:rPr lang="it-IT" sz="2300" u="sng" kern="100" dirty="0">
                <a:effectLst/>
                <a:latin typeface="Calibri" panose="020F0502020204030204" pitchFamily="34" charset="0"/>
                <a:ea typeface="Aptos" panose="020B0004020202020204" pitchFamily="34" charset="0"/>
                <a:cs typeface="Calibri" panose="020F0502020204030204" pitchFamily="34" charset="0"/>
              </a:rPr>
              <a:t>annotazioni contabili, giornaliere</a:t>
            </a:r>
            <a:r>
              <a:rPr lang="it-IT" sz="2300" kern="100" dirty="0">
                <a:effectLst/>
                <a:latin typeface="Calibri" panose="020F0502020204030204" pitchFamily="34" charset="0"/>
                <a:ea typeface="Aptos" panose="020B0004020202020204" pitchFamily="34" charset="0"/>
                <a:cs typeface="Calibri" panose="020F0502020204030204" pitchFamily="34" charset="0"/>
              </a:rPr>
              <a:t>, delle operazioni relative all’esercizio d’impresa e la trascrizione </a:t>
            </a:r>
            <a:r>
              <a:rPr lang="it-IT" sz="2300" u="sng" kern="100" dirty="0">
                <a:effectLst/>
                <a:latin typeface="Calibri" panose="020F0502020204030204" pitchFamily="34" charset="0"/>
                <a:ea typeface="Aptos" panose="020B0004020202020204" pitchFamily="34" charset="0"/>
                <a:cs typeface="Calibri" panose="020F0502020204030204" pitchFamily="34" charset="0"/>
              </a:rPr>
              <a:t>del bilancio annuale</a:t>
            </a:r>
            <a:r>
              <a:rPr lang="it-IT" sz="2300" kern="100" dirty="0">
                <a:effectLst/>
                <a:latin typeface="Calibri" panose="020F0502020204030204" pitchFamily="34" charset="0"/>
                <a:ea typeface="Aptos" panose="020B0004020202020204" pitchFamily="34" charset="0"/>
                <a:cs typeface="Calibri" panose="020F0502020204030204" pitchFamily="34" charset="0"/>
              </a:rPr>
              <a:t>, con il </a:t>
            </a:r>
            <a:r>
              <a:rPr lang="it-IT" sz="2300" u="sng" kern="100" dirty="0">
                <a:effectLst/>
                <a:latin typeface="Calibri" panose="020F0502020204030204" pitchFamily="34" charset="0"/>
                <a:ea typeface="Aptos" panose="020B0004020202020204" pitchFamily="34" charset="0"/>
                <a:cs typeface="Calibri" panose="020F0502020204030204" pitchFamily="34" charset="0"/>
              </a:rPr>
              <a:t>dettaglio</a:t>
            </a:r>
            <a:r>
              <a:rPr lang="it-IT" sz="2300" kern="100" dirty="0">
                <a:effectLst/>
                <a:latin typeface="Calibri" panose="020F0502020204030204" pitchFamily="34" charset="0"/>
                <a:ea typeface="Aptos" panose="020B0004020202020204" pitchFamily="34" charset="0"/>
                <a:cs typeface="Calibri" panose="020F0502020204030204" pitchFamily="34" charset="0"/>
              </a:rPr>
              <a:t> delle attività e passività che lo compongono.</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7</a:t>
            </a:r>
          </a:p>
        </p:txBody>
      </p:sp>
    </p:spTree>
    <p:extLst>
      <p:ext uri="{BB962C8B-B14F-4D97-AF65-F5344CB8AC3E}">
        <p14:creationId xmlns:p14="http://schemas.microsoft.com/office/powerpoint/2010/main" val="483901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10</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624556"/>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118644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739886" y="1483971"/>
            <a:ext cx="10624305" cy="4050019"/>
          </a:xfrm>
          <a:prstGeom prst="rect">
            <a:avLst/>
          </a:prstGeom>
          <a:noFill/>
        </p:spPr>
        <p:txBody>
          <a:bodyPr wrap="square">
            <a:spAutoFit/>
          </a:bodyPr>
          <a:lstStyle/>
          <a:p>
            <a:pPr algn="just">
              <a:lnSpc>
                <a:spcPct val="115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Le scritture obbligatorie che deve tenere l’imprenditore (non piccolo) che esercita attività commerciale sono:</a:t>
            </a:r>
          </a:p>
          <a:p>
            <a:pPr marL="342900" lvl="0" indent="-342900" algn="just">
              <a:lnSpc>
                <a:spcPct val="115000"/>
              </a:lnSpc>
              <a:spcAft>
                <a:spcPts val="800"/>
              </a:spcAft>
              <a:buFont typeface="+mj-lt"/>
              <a:buAutoNum type="arabicPeriod"/>
              <a:tabLst>
                <a:tab pos="457200" algn="l"/>
              </a:tabLst>
            </a:pPr>
            <a:r>
              <a:rPr lang="it-IT" sz="2300" kern="100" dirty="0">
                <a:effectLst/>
                <a:latin typeface="Calibri" panose="020F0502020204030204" pitchFamily="34" charset="0"/>
                <a:ea typeface="Aptos" panose="020B0004020202020204" pitchFamily="34" charset="0"/>
                <a:cs typeface="Calibri" panose="020F0502020204030204" pitchFamily="34" charset="0"/>
              </a:rPr>
              <a:t>il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libro giornale</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a:p>
            <a:pPr marL="342900" lvl="0" indent="-342900" algn="just">
              <a:lnSpc>
                <a:spcPct val="115000"/>
              </a:lnSpc>
              <a:spcAft>
                <a:spcPts val="800"/>
              </a:spcAft>
              <a:buFont typeface="+mj-lt"/>
              <a:buAutoNum type="arabicPeriod"/>
              <a:tabLst>
                <a:tab pos="457200" algn="l"/>
              </a:tabLst>
            </a:pPr>
            <a:r>
              <a:rPr lang="it-IT" sz="2300" kern="100" dirty="0">
                <a:effectLst/>
                <a:latin typeface="Calibri" panose="020F0502020204030204" pitchFamily="34" charset="0"/>
                <a:ea typeface="Aptos" panose="020B0004020202020204" pitchFamily="34" charset="0"/>
                <a:cs typeface="Calibri" panose="020F0502020204030204" pitchFamily="34" charset="0"/>
              </a:rPr>
              <a:t>il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libro inventari</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a:p>
            <a:pPr marL="342900" lvl="0" indent="-342900" algn="just">
              <a:lnSpc>
                <a:spcPct val="115000"/>
              </a:lnSpc>
              <a:spcAft>
                <a:spcPts val="800"/>
              </a:spcAft>
              <a:buFont typeface="+mj-lt"/>
              <a:buAutoNum type="arabicPeriod"/>
              <a:tabLst>
                <a:tab pos="457200" algn="l"/>
              </a:tabLst>
            </a:pPr>
            <a:r>
              <a:rPr lang="it-IT" sz="2300" kern="100" dirty="0">
                <a:effectLst/>
                <a:latin typeface="Calibri" panose="020F0502020204030204" pitchFamily="34" charset="0"/>
                <a:ea typeface="Aptos" panose="020B0004020202020204" pitchFamily="34" charset="0"/>
                <a:cs typeface="Calibri" panose="020F0502020204030204" pitchFamily="34" charset="0"/>
              </a:rPr>
              <a:t>tutte le altre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scritture richieste dalla natura e dimensione dell’impresa</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a:p>
            <a:pPr algn="just">
              <a:lnSpc>
                <a:spcPct val="115000"/>
              </a:lnSpc>
              <a:spcAft>
                <a:spcPts val="800"/>
              </a:spcAft>
            </a:pPr>
            <a:endParaRPr lang="it-IT" sz="1100" kern="100" dirty="0">
              <a:effectLst/>
              <a:latin typeface="Calibri" panose="020F0502020204030204" pitchFamily="34" charset="0"/>
              <a:ea typeface="Aptos" panose="020B0004020202020204" pitchFamily="34" charset="0"/>
              <a:cs typeface="Calibri" panose="020F0502020204030204" pitchFamily="34" charset="0"/>
            </a:endParaRPr>
          </a:p>
          <a:p>
            <a:pPr algn="just">
              <a:lnSpc>
                <a:spcPct val="115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Un ulteriore obbligo prevede di conservare il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fascicolo della corrispondenza </a:t>
            </a:r>
            <a:r>
              <a:rPr lang="it-IT" sz="2300" kern="100" dirty="0">
                <a:effectLst/>
                <a:latin typeface="Calibri" panose="020F0502020204030204" pitchFamily="34" charset="0"/>
                <a:ea typeface="Aptos" panose="020B0004020202020204" pitchFamily="34" charset="0"/>
                <a:cs typeface="Calibri" panose="020F0502020204030204" pitchFamily="34" charset="0"/>
              </a:rPr>
              <a:t>che consiste nella conservazione, per ciascun affare, in modo ordinato degli originali di lettere e fatture emesse e delle copie di lettere e fatture ricevute.</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8</a:t>
            </a:r>
          </a:p>
        </p:txBody>
      </p:sp>
    </p:spTree>
    <p:extLst>
      <p:ext uri="{BB962C8B-B14F-4D97-AF65-F5344CB8AC3E}">
        <p14:creationId xmlns:p14="http://schemas.microsoft.com/office/powerpoint/2010/main" val="2701365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11</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1009650" y="220194"/>
            <a:ext cx="10292194" cy="61421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a:cxnSpLocks/>
          </p:cNvCxnSpPr>
          <p:nvPr/>
        </p:nvCxnSpPr>
        <p:spPr>
          <a:xfrm>
            <a:off x="958033" y="782084"/>
            <a:ext cx="103438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9</a:t>
            </a:r>
          </a:p>
        </p:txBody>
      </p:sp>
      <p:pic>
        <p:nvPicPr>
          <p:cNvPr id="23" name="Immagine 22">
            <a:extLst>
              <a:ext uri="{FF2B5EF4-FFF2-40B4-BE49-F238E27FC236}">
                <a16:creationId xmlns:a16="http://schemas.microsoft.com/office/drawing/2014/main" id="{9C849223-53AF-F10F-2EC4-54E42AA1A045}"/>
              </a:ext>
            </a:extLst>
          </p:cNvPr>
          <p:cNvPicPr>
            <a:picLocks noChangeAspect="1"/>
          </p:cNvPicPr>
          <p:nvPr/>
        </p:nvPicPr>
        <p:blipFill>
          <a:blip r:embed="rId2"/>
          <a:stretch>
            <a:fillRect/>
          </a:stretch>
        </p:blipFill>
        <p:spPr>
          <a:xfrm>
            <a:off x="1995487" y="914400"/>
            <a:ext cx="8201025" cy="5029200"/>
          </a:xfrm>
          <a:prstGeom prst="rect">
            <a:avLst/>
          </a:prstGeom>
        </p:spPr>
      </p:pic>
      <p:sp>
        <p:nvSpPr>
          <p:cNvPr id="24" name="CasellaDiTesto 23">
            <a:extLst>
              <a:ext uri="{FF2B5EF4-FFF2-40B4-BE49-F238E27FC236}">
                <a16:creationId xmlns:a16="http://schemas.microsoft.com/office/drawing/2014/main" id="{E8C6B4AD-5833-6749-69D6-320D335E1FEF}"/>
              </a:ext>
            </a:extLst>
          </p:cNvPr>
          <p:cNvSpPr txBox="1"/>
          <p:nvPr/>
        </p:nvSpPr>
        <p:spPr>
          <a:xfrm>
            <a:off x="5273964" y="3986964"/>
            <a:ext cx="1136072" cy="400110"/>
          </a:xfrm>
          <a:prstGeom prst="rect">
            <a:avLst/>
          </a:prstGeom>
          <a:solidFill>
            <a:schemeClr val="bg1"/>
          </a:solidFill>
        </p:spPr>
        <p:txBody>
          <a:bodyPr wrap="square" rtlCol="0">
            <a:spAutoFit/>
          </a:bodyPr>
          <a:lstStyle/>
          <a:p>
            <a:pPr algn="ctr"/>
            <a:r>
              <a:rPr lang="it-IT" sz="2000" b="1" dirty="0">
                <a:solidFill>
                  <a:srgbClr val="FF0000"/>
                </a:solidFill>
              </a:rPr>
              <a:t>NO</a:t>
            </a:r>
          </a:p>
        </p:txBody>
      </p:sp>
      <p:sp>
        <p:nvSpPr>
          <p:cNvPr id="25" name="CasellaDiTesto 24">
            <a:extLst>
              <a:ext uri="{FF2B5EF4-FFF2-40B4-BE49-F238E27FC236}">
                <a16:creationId xmlns:a16="http://schemas.microsoft.com/office/drawing/2014/main" id="{FA862BD2-E5EC-A3DC-E8C2-3CCD982FD741}"/>
              </a:ext>
            </a:extLst>
          </p:cNvPr>
          <p:cNvSpPr txBox="1"/>
          <p:nvPr/>
        </p:nvSpPr>
        <p:spPr>
          <a:xfrm>
            <a:off x="6714838" y="3986964"/>
            <a:ext cx="1136072" cy="400110"/>
          </a:xfrm>
          <a:prstGeom prst="rect">
            <a:avLst/>
          </a:prstGeom>
          <a:solidFill>
            <a:schemeClr val="bg1"/>
          </a:solidFill>
        </p:spPr>
        <p:txBody>
          <a:bodyPr wrap="square" rtlCol="0">
            <a:spAutoFit/>
          </a:bodyPr>
          <a:lstStyle/>
          <a:p>
            <a:pPr algn="ctr"/>
            <a:r>
              <a:rPr lang="it-IT" sz="2000" b="1" dirty="0">
                <a:solidFill>
                  <a:srgbClr val="00B050"/>
                </a:solidFill>
              </a:rPr>
              <a:t>Sì</a:t>
            </a:r>
          </a:p>
        </p:txBody>
      </p:sp>
      <p:sp>
        <p:nvSpPr>
          <p:cNvPr id="26" name="CasellaDiTesto 25">
            <a:extLst>
              <a:ext uri="{FF2B5EF4-FFF2-40B4-BE49-F238E27FC236}">
                <a16:creationId xmlns:a16="http://schemas.microsoft.com/office/drawing/2014/main" id="{E4581508-FFED-A55A-CDDF-D8986EEC8978}"/>
              </a:ext>
            </a:extLst>
          </p:cNvPr>
          <p:cNvSpPr txBox="1"/>
          <p:nvPr/>
        </p:nvSpPr>
        <p:spPr>
          <a:xfrm>
            <a:off x="8137236" y="3986964"/>
            <a:ext cx="909780" cy="400110"/>
          </a:xfrm>
          <a:prstGeom prst="rect">
            <a:avLst/>
          </a:prstGeom>
          <a:solidFill>
            <a:schemeClr val="bg1"/>
          </a:solidFill>
        </p:spPr>
        <p:txBody>
          <a:bodyPr wrap="square" rtlCol="0">
            <a:spAutoFit/>
          </a:bodyPr>
          <a:lstStyle/>
          <a:p>
            <a:pPr algn="ctr"/>
            <a:r>
              <a:rPr lang="it-IT" sz="2000" b="1" dirty="0">
                <a:solidFill>
                  <a:srgbClr val="00B050"/>
                </a:solidFill>
              </a:rPr>
              <a:t>Sì</a:t>
            </a:r>
          </a:p>
        </p:txBody>
      </p:sp>
      <p:sp>
        <p:nvSpPr>
          <p:cNvPr id="27" name="CasellaDiTesto 26">
            <a:extLst>
              <a:ext uri="{FF2B5EF4-FFF2-40B4-BE49-F238E27FC236}">
                <a16:creationId xmlns:a16="http://schemas.microsoft.com/office/drawing/2014/main" id="{99C5F2DF-F800-FB4D-A17B-141035E7F3E2}"/>
              </a:ext>
            </a:extLst>
          </p:cNvPr>
          <p:cNvSpPr txBox="1"/>
          <p:nvPr/>
        </p:nvSpPr>
        <p:spPr>
          <a:xfrm>
            <a:off x="9141697" y="3986964"/>
            <a:ext cx="909780" cy="400110"/>
          </a:xfrm>
          <a:prstGeom prst="rect">
            <a:avLst/>
          </a:prstGeom>
          <a:solidFill>
            <a:schemeClr val="bg1"/>
          </a:solidFill>
        </p:spPr>
        <p:txBody>
          <a:bodyPr wrap="square" rtlCol="0">
            <a:spAutoFit/>
          </a:bodyPr>
          <a:lstStyle/>
          <a:p>
            <a:pPr algn="ctr"/>
            <a:r>
              <a:rPr lang="it-IT" sz="2000" b="1" dirty="0">
                <a:solidFill>
                  <a:srgbClr val="00B050"/>
                </a:solidFill>
              </a:rPr>
              <a:t>Sì</a:t>
            </a:r>
          </a:p>
        </p:txBody>
      </p:sp>
    </p:spTree>
    <p:extLst>
      <p:ext uri="{BB962C8B-B14F-4D97-AF65-F5344CB8AC3E}">
        <p14:creationId xmlns:p14="http://schemas.microsoft.com/office/powerpoint/2010/main" val="3320057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A4850-B5AF-BAB6-1D7C-A66DFA29DD7B}"/>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3246C9DE-6D02-0DC8-9999-1C2D02F9358E}"/>
              </a:ext>
            </a:extLst>
          </p:cNvPr>
          <p:cNvSpPr>
            <a:spLocks noGrp="1"/>
          </p:cNvSpPr>
          <p:nvPr>
            <p:ph type="sldNum" sz="quarter" idx="12"/>
          </p:nvPr>
        </p:nvSpPr>
        <p:spPr/>
        <p:txBody>
          <a:bodyPr/>
          <a:lstStyle/>
          <a:p>
            <a:fld id="{2C20EE39-9E8F-472C-A198-3FCA771E6885}" type="slidenum">
              <a:rPr lang="it-IT" smtClean="0"/>
              <a:t>12</a:t>
            </a:fld>
            <a:endParaRPr lang="it-IT"/>
          </a:p>
        </p:txBody>
      </p:sp>
      <p:sp>
        <p:nvSpPr>
          <p:cNvPr id="3" name="Rettangolo 2">
            <a:extLst>
              <a:ext uri="{FF2B5EF4-FFF2-40B4-BE49-F238E27FC236}">
                <a16:creationId xmlns:a16="http://schemas.microsoft.com/office/drawing/2014/main" id="{0211B80A-6A30-6E15-256E-A397C99FADF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2A27158B-A26C-5A5C-18D1-F6BCDC5AD3FF}"/>
              </a:ext>
            </a:extLst>
          </p:cNvPr>
          <p:cNvSpPr txBox="1">
            <a:spLocks/>
          </p:cNvSpPr>
          <p:nvPr/>
        </p:nvSpPr>
        <p:spPr>
          <a:xfrm>
            <a:off x="942109" y="429379"/>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e libri sociali</a:t>
            </a:r>
          </a:p>
        </p:txBody>
      </p:sp>
      <p:sp>
        <p:nvSpPr>
          <p:cNvPr id="10" name="Titolo 1">
            <a:extLst>
              <a:ext uri="{FF2B5EF4-FFF2-40B4-BE49-F238E27FC236}">
                <a16:creationId xmlns:a16="http://schemas.microsoft.com/office/drawing/2014/main" id="{7B3A52E6-6541-F4CD-6872-2D86E277C925}"/>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48B8EA91-1353-D227-5EBE-45FE7D044868}"/>
              </a:ext>
            </a:extLst>
          </p:cNvPr>
          <p:cNvCxnSpPr/>
          <p:nvPr/>
        </p:nvCxnSpPr>
        <p:spPr>
          <a:xfrm>
            <a:off x="890153" y="991269"/>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8B0D895B-9DAD-B94E-3FAA-89A0CDD194EE}"/>
              </a:ext>
            </a:extLst>
          </p:cNvPr>
          <p:cNvSpPr txBox="1"/>
          <p:nvPr/>
        </p:nvSpPr>
        <p:spPr>
          <a:xfrm>
            <a:off x="569689" y="1103840"/>
            <a:ext cx="11052617" cy="4164217"/>
          </a:xfrm>
          <a:prstGeom prst="rect">
            <a:avLst/>
          </a:prstGeom>
          <a:noFill/>
        </p:spPr>
        <p:txBody>
          <a:bodyPr wrap="square">
            <a:spAutoFit/>
          </a:bodyPr>
          <a:lstStyle/>
          <a:p>
            <a:pPr algn="just">
              <a:lnSpc>
                <a:spcPct val="150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Inoltre il Codice Civile prevede che le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società di capitali</a:t>
            </a:r>
            <a:r>
              <a:rPr lang="it-IT" sz="2300" kern="100" dirty="0">
                <a:effectLst/>
                <a:latin typeface="Calibri" panose="020F0502020204030204" pitchFamily="34" charset="0"/>
                <a:ea typeface="Aptos" panose="020B0004020202020204" pitchFamily="34" charset="0"/>
                <a:cs typeface="Calibri" panose="020F0502020204030204" pitchFamily="34" charset="0"/>
              </a:rPr>
              <a:t>, oltre ai libri e alle scritture contabili prescritti dall’art. 2214 c.c., siano tenute a redigere e conservare i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libri sociali </a:t>
            </a:r>
            <a:r>
              <a:rPr lang="it-IT" sz="2300" kern="100" dirty="0">
                <a:effectLst/>
                <a:latin typeface="Calibri" panose="020F0502020204030204" pitchFamily="34" charset="0"/>
                <a:ea typeface="Aptos" panose="020B0004020202020204" pitchFamily="34" charset="0"/>
                <a:cs typeface="Calibri" panose="020F0502020204030204" pitchFamily="34" charset="0"/>
              </a:rPr>
              <a:t>indicati nell’art. 2421 c.c. per le Spa e le cooperative e nell’art. 2478 c.c. per le Srl.</a:t>
            </a:r>
          </a:p>
          <a:p>
            <a:pPr marL="342900" lvl="0" indent="-342900" algn="just">
              <a:lnSpc>
                <a:spcPct val="150000"/>
              </a:lnSpc>
              <a:spcAft>
                <a:spcPts val="800"/>
              </a:spcAft>
              <a:buFont typeface="Wingdings" pitchFamily="2" charset="2"/>
              <a:buChar char=""/>
            </a:pPr>
            <a:r>
              <a:rPr lang="it-IT" sz="2300" b="1" kern="100" dirty="0">
                <a:effectLst/>
                <a:latin typeface="Calibri" panose="020F0502020204030204" pitchFamily="34" charset="0"/>
                <a:ea typeface="Aptos" panose="020B0004020202020204" pitchFamily="34" charset="0"/>
                <a:cs typeface="Calibri" panose="020F0502020204030204" pitchFamily="34" charset="0"/>
              </a:rPr>
              <a:t>Art. 2421, co. 1 c.c. </a:t>
            </a:r>
            <a:r>
              <a:rPr lang="it-IT" sz="2300" kern="100" dirty="0">
                <a:effectLst/>
                <a:latin typeface="Calibri" panose="020F0502020204030204" pitchFamily="34" charset="0"/>
                <a:ea typeface="Aptos" panose="020B0004020202020204" pitchFamily="34" charset="0"/>
                <a:cs typeface="Calibri" panose="020F0502020204030204" pitchFamily="34" charset="0"/>
              </a:rPr>
              <a:t>dispone che</a:t>
            </a:r>
            <a:r>
              <a:rPr lang="it-IT" sz="2300" kern="100" dirty="0">
                <a:latin typeface="Calibri" panose="020F0502020204030204" pitchFamily="34" charset="0"/>
                <a:ea typeface="Aptos" panose="020B0004020202020204" pitchFamily="34" charset="0"/>
                <a:cs typeface="Calibri" panose="020F0502020204030204" pitchFamily="34" charset="0"/>
              </a:rPr>
              <a:t> </a:t>
            </a:r>
            <a:r>
              <a:rPr lang="it-IT" sz="2300" kern="100" dirty="0">
                <a:effectLst/>
                <a:latin typeface="Calibri" panose="020F0502020204030204" pitchFamily="34" charset="0"/>
                <a:ea typeface="Aptos" panose="020B0004020202020204" pitchFamily="34" charset="0"/>
                <a:cs typeface="Calibri" panose="020F0502020204030204" pitchFamily="34" charset="0"/>
              </a:rPr>
              <a:t>la società deve tenere: </a:t>
            </a:r>
          </a:p>
          <a:p>
            <a:pPr marL="342900" lvl="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dei soci;</a:t>
            </a:r>
          </a:p>
          <a:p>
            <a:pPr marL="342900" lvl="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delle obbligazioni; </a:t>
            </a:r>
          </a:p>
          <a:p>
            <a:pPr marL="342900" lvl="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delle adunanze e delle deliberazioni delle assemblee; </a:t>
            </a:r>
          </a:p>
        </p:txBody>
      </p:sp>
      <p:grpSp>
        <p:nvGrpSpPr>
          <p:cNvPr id="11" name="Gruppo 10">
            <a:extLst>
              <a:ext uri="{FF2B5EF4-FFF2-40B4-BE49-F238E27FC236}">
                <a16:creationId xmlns:a16="http://schemas.microsoft.com/office/drawing/2014/main" id="{F29900E5-D258-D90B-CDB0-C66425D808D0}"/>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254A9F7E-ACAE-ECC8-08E3-B1E9C258CCD9}"/>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9A7261C-E20C-2C5F-3BEF-AC0930E53237}"/>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0AC82FE0-9CB3-1D65-6F5A-5E7703E61716}"/>
              </a:ext>
            </a:extLst>
          </p:cNvPr>
          <p:cNvSpPr>
            <a:spLocks noGrp="1"/>
          </p:cNvSpPr>
          <p:nvPr>
            <p:ph type="ftr" sz="quarter" idx="11"/>
          </p:nvPr>
        </p:nvSpPr>
        <p:spPr/>
        <p:txBody>
          <a:bodyPr/>
          <a:lstStyle/>
          <a:p>
            <a:r>
              <a:rPr lang="it-IT" sz="1050" dirty="0">
                <a:solidFill>
                  <a:schemeClr val="bg2">
                    <a:lumMod val="90000"/>
                  </a:schemeClr>
                </a:solidFill>
              </a:rPr>
              <a:t>10</a:t>
            </a:r>
          </a:p>
        </p:txBody>
      </p:sp>
    </p:spTree>
    <p:extLst>
      <p:ext uri="{BB962C8B-B14F-4D97-AF65-F5344CB8AC3E}">
        <p14:creationId xmlns:p14="http://schemas.microsoft.com/office/powerpoint/2010/main" val="2221912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13</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1630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e libri sociali</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7249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595667" y="1126816"/>
            <a:ext cx="11052617" cy="4164217"/>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delle adunanze e delle deliberazioni del consiglio di amministrazione o del consiglio di gestione; </a:t>
            </a:r>
          </a:p>
          <a:p>
            <a:pPr marL="342900" lvl="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delle adunanze e delle deliberazioni del collegio sindacale ovvero del consiglio di sorveglianza o del comitato per il controllo sulla gestione;</a:t>
            </a:r>
          </a:p>
          <a:p>
            <a:pPr marL="342900" lvl="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delle adunanze e delle deliberazioni del comitato esecutivo, se questo esiste;</a:t>
            </a:r>
          </a:p>
          <a:p>
            <a:pPr marL="342900" lvl="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delle adunanze e delle deliberazioni delle assemblee degli obbligazionisti;</a:t>
            </a:r>
          </a:p>
          <a:p>
            <a:pPr marL="342900" lvl="0" indent="-342900" algn="just">
              <a:lnSpc>
                <a:spcPct val="150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 il libro degli strumenti finanziari emessi ai sensi dell'articolo 2447 sexies.”</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11</a:t>
            </a:r>
          </a:p>
        </p:txBody>
      </p:sp>
    </p:spTree>
    <p:extLst>
      <p:ext uri="{BB962C8B-B14F-4D97-AF65-F5344CB8AC3E}">
        <p14:creationId xmlns:p14="http://schemas.microsoft.com/office/powerpoint/2010/main" val="2587383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14</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1630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e libri sociali</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7249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569689" y="1443837"/>
            <a:ext cx="11052617" cy="3222934"/>
          </a:xfrm>
          <a:prstGeom prst="rect">
            <a:avLst/>
          </a:prstGeom>
          <a:noFill/>
        </p:spPr>
        <p:txBody>
          <a:bodyPr wrap="square">
            <a:spAutoFit/>
          </a:bodyPr>
          <a:lstStyle/>
          <a:p>
            <a:pPr marL="342900" lvl="0" indent="-342900" algn="just">
              <a:lnSpc>
                <a:spcPct val="150000"/>
              </a:lnSpc>
              <a:spcAft>
                <a:spcPts val="800"/>
              </a:spcAft>
              <a:buFont typeface="Wingdings" pitchFamily="2" charset="2"/>
              <a:buChar char=""/>
            </a:pPr>
            <a:r>
              <a:rPr lang="it-IT" sz="2300" b="1" kern="100" dirty="0">
                <a:effectLst/>
                <a:latin typeface="Calibri" panose="020F0502020204030204" pitchFamily="34" charset="0"/>
                <a:ea typeface="Aptos" panose="020B0004020202020204" pitchFamily="34" charset="0"/>
                <a:cs typeface="Calibri" panose="020F0502020204030204" pitchFamily="34" charset="0"/>
              </a:rPr>
              <a:t>Art. 2478, co. 1 c.c. </a:t>
            </a:r>
            <a:r>
              <a:rPr lang="it-IT" sz="2300" kern="100" dirty="0">
                <a:effectLst/>
                <a:latin typeface="Calibri" panose="020F0502020204030204" pitchFamily="34" charset="0"/>
                <a:ea typeface="Aptos" panose="020B0004020202020204" pitchFamily="34" charset="0"/>
                <a:cs typeface="Calibri" panose="020F0502020204030204" pitchFamily="34" charset="0"/>
              </a:rPr>
              <a:t>dispone che</a:t>
            </a:r>
            <a:r>
              <a:rPr lang="it-IT" sz="2300" kern="100" dirty="0">
                <a:latin typeface="Calibri" panose="020F0502020204030204" pitchFamily="34" charset="0"/>
                <a:ea typeface="Aptos" panose="020B0004020202020204" pitchFamily="34" charset="0"/>
                <a:cs typeface="Calibri" panose="020F0502020204030204" pitchFamily="34" charset="0"/>
              </a:rPr>
              <a:t> la Srl deve tenere: </a:t>
            </a:r>
            <a:r>
              <a:rPr lang="it-IT" sz="2300" kern="100" dirty="0">
                <a:effectLst/>
                <a:latin typeface="Calibri" panose="020F0502020204030204" pitchFamily="34" charset="0"/>
                <a:ea typeface="Aptos" panose="020B0004020202020204" pitchFamily="34" charset="0"/>
                <a:cs typeface="Calibri" panose="020F0502020204030204" pitchFamily="34" charset="0"/>
              </a:rPr>
              <a:t>il libro delle decisioni dei soci, nel quale sono trascritti senza indugio sia i verbali delle assemblee, anche se redatti per atto pubblico, sia le decisioni prese ai sensi del primo periodo del terzo comma dell'articolo 2479; la relativa documentazione è conservata dalla società; il libro delle decisioni degli amministratori; il libro delle decisioni del collegio sindacale nominato ai sensi dell'articolo 2477.”</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12</a:t>
            </a:r>
          </a:p>
        </p:txBody>
      </p:sp>
    </p:spTree>
    <p:extLst>
      <p:ext uri="{BB962C8B-B14F-4D97-AF65-F5344CB8AC3E}">
        <p14:creationId xmlns:p14="http://schemas.microsoft.com/office/powerpoint/2010/main" val="3477464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15</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1009650" y="506519"/>
            <a:ext cx="10292194" cy="61421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Libri sociali – schema di riepilogo</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a:cxnSpLocks/>
          </p:cNvCxnSpPr>
          <p:nvPr/>
        </p:nvCxnSpPr>
        <p:spPr>
          <a:xfrm>
            <a:off x="958033" y="1068409"/>
            <a:ext cx="103438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13</a:t>
            </a:r>
          </a:p>
        </p:txBody>
      </p:sp>
      <p:pic>
        <p:nvPicPr>
          <p:cNvPr id="17" name="Immagine 16">
            <a:extLst>
              <a:ext uri="{FF2B5EF4-FFF2-40B4-BE49-F238E27FC236}">
                <a16:creationId xmlns:a16="http://schemas.microsoft.com/office/drawing/2014/main" id="{C9E488F8-3CC8-01B8-6068-4766447EDD2A}"/>
              </a:ext>
            </a:extLst>
          </p:cNvPr>
          <p:cNvPicPr>
            <a:picLocks noChangeAspect="1"/>
          </p:cNvPicPr>
          <p:nvPr/>
        </p:nvPicPr>
        <p:blipFill>
          <a:blip r:embed="rId2"/>
          <a:stretch>
            <a:fillRect/>
          </a:stretch>
        </p:blipFill>
        <p:spPr>
          <a:xfrm>
            <a:off x="2571750" y="1446800"/>
            <a:ext cx="7048500" cy="3524250"/>
          </a:xfrm>
          <a:prstGeom prst="rect">
            <a:avLst/>
          </a:prstGeom>
        </p:spPr>
      </p:pic>
    </p:spTree>
    <p:extLst>
      <p:ext uri="{BB962C8B-B14F-4D97-AF65-F5344CB8AC3E}">
        <p14:creationId xmlns:p14="http://schemas.microsoft.com/office/powerpoint/2010/main" val="2997750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695CF-0D50-2CF9-D29E-60A3536C9E1F}"/>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8C2869F-6313-8D1E-34D9-02EDEFD83B01}"/>
              </a:ext>
            </a:extLst>
          </p:cNvPr>
          <p:cNvSpPr>
            <a:spLocks noGrp="1"/>
          </p:cNvSpPr>
          <p:nvPr>
            <p:ph type="sldNum" sz="quarter" idx="12"/>
          </p:nvPr>
        </p:nvSpPr>
        <p:spPr/>
        <p:txBody>
          <a:bodyPr/>
          <a:lstStyle/>
          <a:p>
            <a:fld id="{2C20EE39-9E8F-472C-A198-3FCA771E6885}" type="slidenum">
              <a:rPr lang="it-IT" smtClean="0"/>
              <a:t>16</a:t>
            </a:fld>
            <a:endParaRPr lang="it-IT"/>
          </a:p>
        </p:txBody>
      </p:sp>
      <p:sp>
        <p:nvSpPr>
          <p:cNvPr id="3" name="Rettangolo 2">
            <a:extLst>
              <a:ext uri="{FF2B5EF4-FFF2-40B4-BE49-F238E27FC236}">
                <a16:creationId xmlns:a16="http://schemas.microsoft.com/office/drawing/2014/main" id="{888BF85B-64AE-E794-C9F3-F658B46DEE8C}"/>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63B3DBE3-5C64-4F8C-65FD-EEC36953938E}"/>
              </a:ext>
            </a:extLst>
          </p:cNvPr>
          <p:cNvSpPr txBox="1">
            <a:spLocks/>
          </p:cNvSpPr>
          <p:nvPr/>
        </p:nvSpPr>
        <p:spPr>
          <a:xfrm>
            <a:off x="1009650" y="367975"/>
            <a:ext cx="10292194" cy="61421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Libri sociali – schema di riepilogo</a:t>
            </a:r>
          </a:p>
        </p:txBody>
      </p:sp>
      <p:cxnSp>
        <p:nvCxnSpPr>
          <p:cNvPr id="12" name="Connettore diritto 11">
            <a:extLst>
              <a:ext uri="{FF2B5EF4-FFF2-40B4-BE49-F238E27FC236}">
                <a16:creationId xmlns:a16="http://schemas.microsoft.com/office/drawing/2014/main" id="{E809E49D-3012-6450-5C2C-4EE56406F85D}"/>
              </a:ext>
            </a:extLst>
          </p:cNvPr>
          <p:cNvCxnSpPr>
            <a:cxnSpLocks/>
          </p:cNvCxnSpPr>
          <p:nvPr/>
        </p:nvCxnSpPr>
        <p:spPr>
          <a:xfrm>
            <a:off x="958033" y="929865"/>
            <a:ext cx="103438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DA428DD2-58F6-E37A-C7F7-BCF0BB06D1D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1F14930B-F76E-272B-ACE4-69F577FF8795}"/>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5DBF30E-0E86-D72A-5D4C-A0C7C64B6E1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9523565C-7C41-1E72-2123-233C322E1568}"/>
              </a:ext>
            </a:extLst>
          </p:cNvPr>
          <p:cNvSpPr>
            <a:spLocks noGrp="1"/>
          </p:cNvSpPr>
          <p:nvPr>
            <p:ph type="ftr" sz="quarter" idx="11"/>
          </p:nvPr>
        </p:nvSpPr>
        <p:spPr/>
        <p:txBody>
          <a:bodyPr/>
          <a:lstStyle/>
          <a:p>
            <a:r>
              <a:rPr lang="it-IT" sz="1050" dirty="0">
                <a:solidFill>
                  <a:schemeClr val="bg2">
                    <a:lumMod val="90000"/>
                  </a:schemeClr>
                </a:solidFill>
              </a:rPr>
              <a:t>14</a:t>
            </a:r>
          </a:p>
        </p:txBody>
      </p:sp>
      <p:pic>
        <p:nvPicPr>
          <p:cNvPr id="7" name="Immagine 6">
            <a:extLst>
              <a:ext uri="{FF2B5EF4-FFF2-40B4-BE49-F238E27FC236}">
                <a16:creationId xmlns:a16="http://schemas.microsoft.com/office/drawing/2014/main" id="{6737A2DE-DD58-097D-8F14-441A989A8D50}"/>
              </a:ext>
            </a:extLst>
          </p:cNvPr>
          <p:cNvPicPr>
            <a:picLocks noChangeAspect="1"/>
          </p:cNvPicPr>
          <p:nvPr/>
        </p:nvPicPr>
        <p:blipFill>
          <a:blip r:embed="rId2"/>
          <a:stretch>
            <a:fillRect/>
          </a:stretch>
        </p:blipFill>
        <p:spPr>
          <a:xfrm>
            <a:off x="2600325" y="1438535"/>
            <a:ext cx="6991350" cy="4171950"/>
          </a:xfrm>
          <a:prstGeom prst="rect">
            <a:avLst/>
          </a:prstGeom>
        </p:spPr>
      </p:pic>
    </p:spTree>
    <p:extLst>
      <p:ext uri="{BB962C8B-B14F-4D97-AF65-F5344CB8AC3E}">
        <p14:creationId xmlns:p14="http://schemas.microsoft.com/office/powerpoint/2010/main" val="1063514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17</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514013"/>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ai fini fiscali</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1075903"/>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595667" y="1445618"/>
            <a:ext cx="11052617" cy="4061625"/>
          </a:xfrm>
          <a:prstGeom prst="rect">
            <a:avLst/>
          </a:prstGeom>
          <a:noFill/>
        </p:spPr>
        <p:txBody>
          <a:bodyPr wrap="square">
            <a:spAutoFit/>
          </a:bodyPr>
          <a:lstStyle/>
          <a:p>
            <a:pPr algn="just">
              <a:lnSpc>
                <a:spcPct val="150000"/>
              </a:lnSpc>
              <a:spcAft>
                <a:spcPts val="800"/>
              </a:spcAft>
            </a:pP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Le scritture contabili obbligatorie ai fini fiscali</a:t>
            </a:r>
            <a:r>
              <a:rPr lang="it-IT" sz="2300" kern="100" dirty="0">
                <a:effectLst/>
                <a:latin typeface="Calibri" panose="020F0502020204030204" pitchFamily="34" charset="0"/>
                <a:ea typeface="Aptos" panose="020B0004020202020204" pitchFamily="34" charset="0"/>
                <a:cs typeface="Calibri" panose="020F0502020204030204" pitchFamily="34" charset="0"/>
              </a:rPr>
              <a:t> hanno l’</a:t>
            </a: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obiettivo</a:t>
            </a:r>
            <a:r>
              <a:rPr lang="it-IT" sz="2300" kern="100" dirty="0">
                <a:effectLst/>
                <a:latin typeface="Calibri" panose="020F0502020204030204" pitchFamily="34" charset="0"/>
                <a:ea typeface="Aptos" panose="020B0004020202020204" pitchFamily="34" charset="0"/>
                <a:cs typeface="Calibri" panose="020F0502020204030204" pitchFamily="34" charset="0"/>
              </a:rPr>
              <a:t> di agevolare il </a:t>
            </a: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calcolo dell’imposizione fiscale</a:t>
            </a:r>
            <a:r>
              <a:rPr lang="it-IT" sz="2300" kern="100" dirty="0">
                <a:effectLst/>
                <a:latin typeface="Calibri" panose="020F0502020204030204" pitchFamily="34" charset="0"/>
                <a:ea typeface="Aptos" panose="020B0004020202020204" pitchFamily="34" charset="0"/>
                <a:cs typeface="Calibri" panose="020F0502020204030204" pitchFamily="34" charset="0"/>
              </a:rPr>
              <a:t>. </a:t>
            </a:r>
          </a:p>
          <a:p>
            <a:pPr algn="just">
              <a:lnSpc>
                <a:spcPct val="150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Le norme fiscali sulla contabilità si applicano anche a quei soggetti esclusi dalla normativa civilistica (i piccoli imprenditori).</a:t>
            </a:r>
          </a:p>
          <a:p>
            <a:pPr algn="just">
              <a:lnSpc>
                <a:spcPct val="150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Gli obblighi non sono uguali per tutti, ma variano a seconda del regime contabile a cui è soggetto l’imprenditore. </a:t>
            </a:r>
          </a:p>
          <a:p>
            <a:pPr algn="just">
              <a:lnSpc>
                <a:spcPct val="150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I </a:t>
            </a:r>
            <a:r>
              <a:rPr lang="it-IT" sz="2300" b="1"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principali regimi contabili</a:t>
            </a:r>
            <a:r>
              <a:rPr lang="it-IT" sz="2300"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 </a:t>
            </a:r>
            <a:r>
              <a:rPr lang="it-IT" sz="2300" kern="100" dirty="0">
                <a:effectLst/>
                <a:latin typeface="Calibri" panose="020F0502020204030204" pitchFamily="34" charset="0"/>
                <a:ea typeface="Aptos" panose="020B0004020202020204" pitchFamily="34" charset="0"/>
                <a:cs typeface="Calibri" panose="020F0502020204030204" pitchFamily="34" charset="0"/>
              </a:rPr>
              <a:t>sono il </a:t>
            </a:r>
            <a:r>
              <a:rPr lang="it-IT" sz="2300" b="1"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regime ordinario</a:t>
            </a:r>
            <a:r>
              <a:rPr lang="it-IT" sz="2300" kern="100" dirty="0">
                <a:effectLst/>
                <a:latin typeface="Calibri" panose="020F0502020204030204" pitchFamily="34" charset="0"/>
                <a:ea typeface="Aptos" panose="020B0004020202020204" pitchFamily="34" charset="0"/>
                <a:cs typeface="Calibri" panose="020F0502020204030204" pitchFamily="34" charset="0"/>
              </a:rPr>
              <a:t>, </a:t>
            </a:r>
            <a:r>
              <a:rPr lang="it-IT" sz="2300" b="1"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semplificato</a:t>
            </a:r>
            <a:r>
              <a:rPr lang="it-IT" sz="2300" kern="100" dirty="0">
                <a:effectLst/>
                <a:latin typeface="Calibri" panose="020F0502020204030204" pitchFamily="34" charset="0"/>
                <a:ea typeface="Aptos" panose="020B0004020202020204" pitchFamily="34" charset="0"/>
                <a:cs typeface="Calibri" panose="020F0502020204030204" pitchFamily="34" charset="0"/>
              </a:rPr>
              <a:t> e </a:t>
            </a:r>
            <a:r>
              <a:rPr lang="it-IT" sz="2300" b="1"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forfettario</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15</a:t>
            </a:r>
          </a:p>
        </p:txBody>
      </p:sp>
    </p:spTree>
    <p:extLst>
      <p:ext uri="{BB962C8B-B14F-4D97-AF65-F5344CB8AC3E}">
        <p14:creationId xmlns:p14="http://schemas.microsoft.com/office/powerpoint/2010/main" val="873020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18</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596178"/>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1158068"/>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16</a:t>
            </a:r>
          </a:p>
        </p:txBody>
      </p:sp>
      <p:pic>
        <p:nvPicPr>
          <p:cNvPr id="7" name="Immagine 6">
            <a:extLst>
              <a:ext uri="{FF2B5EF4-FFF2-40B4-BE49-F238E27FC236}">
                <a16:creationId xmlns:a16="http://schemas.microsoft.com/office/drawing/2014/main" id="{C655A4DE-290D-6EBC-2ED4-75D930F2AEDD}"/>
              </a:ext>
            </a:extLst>
          </p:cNvPr>
          <p:cNvPicPr>
            <a:picLocks noChangeAspect="1"/>
          </p:cNvPicPr>
          <p:nvPr/>
        </p:nvPicPr>
        <p:blipFill>
          <a:blip r:embed="rId2"/>
          <a:stretch>
            <a:fillRect/>
          </a:stretch>
        </p:blipFill>
        <p:spPr>
          <a:xfrm>
            <a:off x="1952623" y="1487464"/>
            <a:ext cx="8286750" cy="4410075"/>
          </a:xfrm>
          <a:prstGeom prst="rect">
            <a:avLst/>
          </a:prstGeom>
        </p:spPr>
      </p:pic>
    </p:spTree>
    <p:extLst>
      <p:ext uri="{BB962C8B-B14F-4D97-AF65-F5344CB8AC3E}">
        <p14:creationId xmlns:p14="http://schemas.microsoft.com/office/powerpoint/2010/main" val="2264477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19</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320056"/>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ai fini fiscali</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88194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595667" y="1148657"/>
            <a:ext cx="11052617" cy="5057795"/>
          </a:xfrm>
          <a:prstGeom prst="rect">
            <a:avLst/>
          </a:prstGeom>
          <a:noFill/>
        </p:spPr>
        <p:txBody>
          <a:bodyPr wrap="square">
            <a:spAutoFit/>
          </a:bodyPr>
          <a:lstStyle/>
          <a:p>
            <a:pPr algn="just">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Le scritture previste per il </a:t>
            </a:r>
            <a:r>
              <a:rPr lang="it-IT" sz="2300" b="1"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regime ordinario</a:t>
            </a:r>
            <a:r>
              <a:rPr lang="it-IT" sz="2300"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 </a:t>
            </a:r>
            <a:r>
              <a:rPr lang="it-IT" sz="2300" kern="100" dirty="0">
                <a:effectLst/>
                <a:latin typeface="Calibri" panose="020F0502020204030204" pitchFamily="34" charset="0"/>
                <a:ea typeface="Aptos" panose="020B0004020202020204" pitchFamily="34" charset="0"/>
                <a:cs typeface="Calibri" panose="020F0502020204030204" pitchFamily="34" charset="0"/>
              </a:rPr>
              <a:t>(art. 13 D.P.R. n. 600 /1973) sono:</a:t>
            </a:r>
          </a:p>
          <a:p>
            <a:pPr marL="342900" lvl="0" indent="-342900" algn="just">
              <a:spcAft>
                <a:spcPts val="800"/>
              </a:spcAft>
              <a:buFont typeface="Arial" panose="020B0604020202020204" pitchFamily="34" charset="0"/>
              <a:buChar char="•"/>
              <a:tabLst>
                <a:tab pos="457200" algn="l"/>
              </a:tabLst>
            </a:pPr>
            <a:r>
              <a:rPr lang="it-IT" sz="2300" kern="100" dirty="0">
                <a:effectLst/>
                <a:latin typeface="Calibri" panose="020F0502020204030204" pitchFamily="34" charset="0"/>
                <a:ea typeface="Aptos" panose="020B0004020202020204" pitchFamily="34" charset="0"/>
                <a:cs typeface="Calibri" panose="020F0502020204030204" pitchFamily="34" charset="0"/>
              </a:rPr>
              <a:t> il </a:t>
            </a: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libro giornale e il libro inventari </a:t>
            </a:r>
            <a:r>
              <a:rPr lang="it-IT" sz="2300" kern="100" dirty="0">
                <a:effectLst/>
                <a:latin typeface="Calibri" panose="020F0502020204030204" pitchFamily="34" charset="0"/>
                <a:ea typeface="Aptos" panose="020B0004020202020204" pitchFamily="34" charset="0"/>
                <a:cs typeface="Calibri" panose="020F0502020204030204" pitchFamily="34" charset="0"/>
              </a:rPr>
              <a:t>(previsti anche da Codice Civile);</a:t>
            </a:r>
          </a:p>
          <a:p>
            <a:pPr marL="342900" lvl="0" indent="-342900" algn="just">
              <a:spcAft>
                <a:spcPts val="800"/>
              </a:spcAft>
              <a:buFont typeface="Arial" panose="020B0604020202020204" pitchFamily="34" charset="0"/>
              <a:buChar char="•"/>
              <a:tabLst>
                <a:tab pos="457200" algn="l"/>
              </a:tabLst>
            </a:pPr>
            <a:r>
              <a:rPr lang="it-IT" sz="2300" kern="100" dirty="0">
                <a:effectLst/>
                <a:latin typeface="Calibri" panose="020F0502020204030204" pitchFamily="34" charset="0"/>
                <a:ea typeface="Aptos" panose="020B0004020202020204" pitchFamily="34" charset="0"/>
                <a:cs typeface="Calibri" panose="020F0502020204030204" pitchFamily="34" charset="0"/>
              </a:rPr>
              <a:t> i </a:t>
            </a: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registri ai fini IVA</a:t>
            </a:r>
            <a:r>
              <a:rPr lang="it-IT" sz="2300" b="1" u="sng" kern="100" dirty="0">
                <a:solidFill>
                  <a:schemeClr val="accent1"/>
                </a:solidFill>
                <a:latin typeface="Calibri" panose="020F0502020204030204" pitchFamily="34" charset="0"/>
                <a:ea typeface="Aptos" panose="020B0004020202020204" pitchFamily="34" charset="0"/>
                <a:cs typeface="Calibri" panose="020F0502020204030204" pitchFamily="34" charset="0"/>
              </a:rPr>
              <a:t> </a:t>
            </a:r>
            <a:r>
              <a:rPr lang="it-IT" sz="2300" kern="100" dirty="0">
                <a:latin typeface="Calibri" panose="020F0502020204030204" pitchFamily="34" charset="0"/>
                <a:ea typeface="Aptos" panose="020B0004020202020204" pitchFamily="34" charset="0"/>
                <a:cs typeface="Calibri" panose="020F0502020204030204" pitchFamily="34" charset="0"/>
              </a:rPr>
              <a:t>(vendite, acquisti, corrispettivi, riepilogativo);</a:t>
            </a:r>
            <a:endParaRPr lang="it-IT" sz="2300" kern="100" dirty="0">
              <a:effectLst/>
              <a:latin typeface="Calibri" panose="020F0502020204030204" pitchFamily="34" charset="0"/>
              <a:ea typeface="Aptos" panose="020B0004020202020204" pitchFamily="34" charset="0"/>
              <a:cs typeface="Calibri" panose="020F0502020204030204" pitchFamily="34" charset="0"/>
            </a:endParaRPr>
          </a:p>
          <a:p>
            <a:pPr marL="342900" lvl="0" indent="-342900" algn="just">
              <a:spcAft>
                <a:spcPts val="800"/>
              </a:spcAft>
              <a:buFont typeface="Arial" panose="020B0604020202020204" pitchFamily="34" charset="0"/>
              <a:buChar char="•"/>
              <a:tabLst>
                <a:tab pos="457200" algn="l"/>
              </a:tabLst>
            </a:pPr>
            <a:r>
              <a:rPr lang="it-IT" sz="2300" kern="100" dirty="0">
                <a:effectLst/>
                <a:latin typeface="Calibri" panose="020F0502020204030204" pitchFamily="34" charset="0"/>
                <a:ea typeface="Aptos" panose="020B0004020202020204" pitchFamily="34" charset="0"/>
                <a:cs typeface="Calibri" panose="020F0502020204030204" pitchFamily="34" charset="0"/>
              </a:rPr>
              <a:t> le </a:t>
            </a: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scritture ausiliarie</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 </a:t>
            </a:r>
            <a:r>
              <a:rPr lang="it-IT" sz="2300" kern="100" dirty="0">
                <a:effectLst/>
                <a:latin typeface="Calibri" panose="020F0502020204030204" pitchFamily="34" charset="0"/>
                <a:ea typeface="Aptos" panose="020B0004020202020204" pitchFamily="34" charset="0"/>
                <a:cs typeface="Calibri" panose="020F0502020204030204" pitchFamily="34" charset="0"/>
              </a:rPr>
              <a:t>(conti di mastro o partitari e le </a:t>
            </a:r>
            <a:r>
              <a:rPr lang="it-IT" sz="2300" u="sng" kern="100" dirty="0">
                <a:effectLst/>
                <a:latin typeface="Calibri" panose="020F0502020204030204" pitchFamily="34" charset="0"/>
                <a:ea typeface="Aptos" panose="020B0004020202020204" pitchFamily="34" charset="0"/>
                <a:cs typeface="Calibri" panose="020F0502020204030204" pitchFamily="34" charset="0"/>
              </a:rPr>
              <a:t>scritture di magazzino</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a:p>
            <a:pPr marL="342900" lvl="0" indent="-342900" algn="just">
              <a:spcAft>
                <a:spcPts val="800"/>
              </a:spcAft>
              <a:buFont typeface="Arial" panose="020B0604020202020204" pitchFamily="34" charset="0"/>
              <a:buChar char="•"/>
              <a:tabLst>
                <a:tab pos="457200" algn="l"/>
              </a:tabLst>
            </a:pPr>
            <a:r>
              <a:rPr lang="it-IT" sz="2300" kern="100" dirty="0">
                <a:effectLst/>
                <a:latin typeface="Calibri" panose="020F0502020204030204" pitchFamily="34" charset="0"/>
                <a:ea typeface="Aptos" panose="020B0004020202020204" pitchFamily="34" charset="0"/>
                <a:cs typeface="Calibri" panose="020F0502020204030204" pitchFamily="34" charset="0"/>
              </a:rPr>
              <a:t> </a:t>
            </a: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registro cespiti/beni ammortizzabili</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a:p>
            <a:pPr marL="342900" lvl="0" indent="-342900" algn="just">
              <a:spcAft>
                <a:spcPts val="800"/>
              </a:spcAft>
              <a:buFont typeface="Arial" panose="020B0604020202020204" pitchFamily="34" charset="0"/>
              <a:buChar char="•"/>
              <a:tabLst>
                <a:tab pos="457200" algn="l"/>
              </a:tabLst>
            </a:pPr>
            <a:r>
              <a:rPr lang="it-IT" sz="2300" kern="100" dirty="0">
                <a:latin typeface="Calibri" panose="020F0502020204030204" pitchFamily="34" charset="0"/>
                <a:ea typeface="Aptos" panose="020B0004020202020204" pitchFamily="34" charset="0"/>
                <a:cs typeface="Calibri" panose="020F0502020204030204" pitchFamily="34" charset="0"/>
              </a:rPr>
              <a:t>a</a:t>
            </a:r>
            <a:r>
              <a:rPr lang="it-IT" sz="2300" kern="100" dirty="0">
                <a:effectLst/>
                <a:latin typeface="Calibri" panose="020F0502020204030204" pitchFamily="34" charset="0"/>
                <a:ea typeface="Aptos" panose="020B0004020202020204" pitchFamily="34" charset="0"/>
                <a:cs typeface="Calibri" panose="020F0502020204030204" pitchFamily="34" charset="0"/>
              </a:rPr>
              <a:t>ltre scritture obbligatorie vanno tenute in presenza di dipendenti e collaboratori coordinati e continuativi, il </a:t>
            </a:r>
            <a:r>
              <a:rPr lang="it-IT" sz="2300" b="1" u="sng"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libro unico del lavoro</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 </a:t>
            </a:r>
            <a:r>
              <a:rPr lang="it-IT" sz="2300" kern="100" dirty="0">
                <a:effectLst/>
                <a:latin typeface="Calibri" panose="020F0502020204030204" pitchFamily="34" charset="0"/>
                <a:ea typeface="Aptos" panose="020B0004020202020204" pitchFamily="34" charset="0"/>
                <a:cs typeface="Calibri" panose="020F0502020204030204" pitchFamily="34" charset="0"/>
              </a:rPr>
              <a:t>che include il libro paga e matricola e il libro degli infortuni. </a:t>
            </a:r>
          </a:p>
          <a:p>
            <a:pPr algn="just">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I </a:t>
            </a:r>
            <a:r>
              <a:rPr lang="it-IT" sz="2300" b="1" kern="100" dirty="0">
                <a:effectLst/>
                <a:latin typeface="Calibri" panose="020F0502020204030204" pitchFamily="34" charset="0"/>
                <a:ea typeface="Aptos" panose="020B0004020202020204" pitchFamily="34" charset="0"/>
                <a:cs typeface="Calibri" panose="020F0502020204030204" pitchFamily="34" charset="0"/>
              </a:rPr>
              <a:t>registri contabili </a:t>
            </a:r>
            <a:r>
              <a:rPr lang="it-IT" sz="2300" kern="100" dirty="0">
                <a:effectLst/>
                <a:latin typeface="Calibri" panose="020F0502020204030204" pitchFamily="34" charset="0"/>
                <a:ea typeface="Aptos" panose="020B0004020202020204" pitchFamily="34" charset="0"/>
                <a:cs typeface="Calibri" panose="020F0502020204030204" pitchFamily="34" charset="0"/>
              </a:rPr>
              <a:t>vanno </a:t>
            </a:r>
            <a:r>
              <a:rPr lang="it-IT" sz="2300" b="1" u="sng" kern="100" dirty="0">
                <a:effectLst/>
                <a:latin typeface="Calibri" panose="020F0502020204030204" pitchFamily="34" charset="0"/>
                <a:ea typeface="Aptos" panose="020B0004020202020204" pitchFamily="34" charset="0"/>
                <a:cs typeface="Calibri" panose="020F0502020204030204" pitchFamily="34" charset="0"/>
              </a:rPr>
              <a:t>conservati per i 5 anni</a:t>
            </a:r>
            <a:r>
              <a:rPr lang="it-IT" sz="2300" kern="100" dirty="0">
                <a:effectLst/>
                <a:latin typeface="Calibri" panose="020F0502020204030204" pitchFamily="34" charset="0"/>
                <a:ea typeface="Aptos" panose="020B0004020202020204" pitchFamily="34" charset="0"/>
                <a:cs typeface="Calibri" panose="020F0502020204030204" pitchFamily="34" charset="0"/>
              </a:rPr>
              <a:t> successivi a quello di presentazione della dichiarazione dei redditi annuale, che diventano </a:t>
            </a:r>
            <a:r>
              <a:rPr lang="it-IT" sz="2300" u="sng" kern="100" dirty="0">
                <a:effectLst/>
                <a:latin typeface="Calibri" panose="020F0502020204030204" pitchFamily="34" charset="0"/>
                <a:ea typeface="Aptos" panose="020B0004020202020204" pitchFamily="34" charset="0"/>
                <a:cs typeface="Calibri" panose="020F0502020204030204" pitchFamily="34" charset="0"/>
              </a:rPr>
              <a:t>7 se la dichiarazione non è stata presentata</a:t>
            </a:r>
            <a:r>
              <a:rPr lang="it-IT" sz="2300" kern="100" dirty="0">
                <a:effectLst/>
                <a:latin typeface="Calibri" panose="020F0502020204030204" pitchFamily="34" charset="0"/>
                <a:ea typeface="Aptos" panose="020B0004020202020204" pitchFamily="34" charset="0"/>
                <a:cs typeface="Calibri" panose="020F0502020204030204" pitchFamily="34" charset="0"/>
              </a:rPr>
              <a:t>. </a:t>
            </a:r>
            <a:r>
              <a:rPr lang="it-IT" sz="2300" kern="100" dirty="0">
                <a:latin typeface="Calibri" panose="020F0502020204030204" pitchFamily="34" charset="0"/>
                <a:ea typeface="Aptos" panose="020B0004020202020204" pitchFamily="34" charset="0"/>
                <a:cs typeface="Calibri" panose="020F0502020204030204" pitchFamily="34" charset="0"/>
              </a:rPr>
              <a:t>                                                                                                                                                     </a:t>
            </a:r>
            <a:r>
              <a:rPr lang="it-IT" sz="2300" kern="100" dirty="0">
                <a:effectLst/>
                <a:latin typeface="Calibri" panose="020F0502020204030204" pitchFamily="34" charset="0"/>
                <a:ea typeface="Aptos" panose="020B0004020202020204" pitchFamily="34" charset="0"/>
                <a:cs typeface="Calibri" panose="020F0502020204030204" pitchFamily="34" charset="0"/>
              </a:rPr>
              <a:t>Dal punto di vista civilistico le</a:t>
            </a:r>
            <a:r>
              <a:rPr lang="it-IT" sz="2300" b="1" kern="100" dirty="0">
                <a:effectLst/>
                <a:latin typeface="Calibri" panose="020F0502020204030204" pitchFamily="34" charset="0"/>
                <a:ea typeface="Aptos" panose="020B0004020202020204" pitchFamily="34" charset="0"/>
                <a:cs typeface="Calibri" panose="020F0502020204030204" pitchFamily="34" charset="0"/>
              </a:rPr>
              <a:t> </a:t>
            </a:r>
            <a:r>
              <a:rPr lang="it-IT" sz="2300" b="1" u="sng" kern="100" dirty="0">
                <a:effectLst/>
                <a:latin typeface="Calibri" panose="020F0502020204030204" pitchFamily="34" charset="0"/>
                <a:ea typeface="Aptos" panose="020B0004020202020204" pitchFamily="34" charset="0"/>
                <a:cs typeface="Calibri" panose="020F0502020204030204" pitchFamily="34" charset="0"/>
              </a:rPr>
              <a:t>scritture contabili</a:t>
            </a:r>
            <a:r>
              <a:rPr lang="it-IT" sz="2300" b="1" kern="100" dirty="0">
                <a:effectLst/>
                <a:latin typeface="Calibri" panose="020F0502020204030204" pitchFamily="34" charset="0"/>
                <a:ea typeface="Aptos" panose="020B0004020202020204" pitchFamily="34" charset="0"/>
                <a:cs typeface="Calibri" panose="020F0502020204030204" pitchFamily="34" charset="0"/>
              </a:rPr>
              <a:t> </a:t>
            </a:r>
            <a:r>
              <a:rPr lang="it-IT" sz="2300" kern="100" dirty="0">
                <a:effectLst/>
                <a:latin typeface="Calibri" panose="020F0502020204030204" pitchFamily="34" charset="0"/>
                <a:ea typeface="Aptos" panose="020B0004020202020204" pitchFamily="34" charset="0"/>
                <a:cs typeface="Calibri" panose="020F0502020204030204" pitchFamily="34" charset="0"/>
              </a:rPr>
              <a:t>vanno comunque </a:t>
            </a:r>
            <a:r>
              <a:rPr lang="it-IT" sz="2300" b="1" u="sng" kern="100" dirty="0">
                <a:effectLst/>
                <a:latin typeface="Calibri" panose="020F0502020204030204" pitchFamily="34" charset="0"/>
                <a:ea typeface="Aptos" panose="020B0004020202020204" pitchFamily="34" charset="0"/>
                <a:cs typeface="Calibri" panose="020F0502020204030204" pitchFamily="34" charset="0"/>
              </a:rPr>
              <a:t>conservate per 10 anni</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17</a:t>
            </a:r>
          </a:p>
        </p:txBody>
      </p:sp>
    </p:spTree>
    <p:extLst>
      <p:ext uri="{BB962C8B-B14F-4D97-AF65-F5344CB8AC3E}">
        <p14:creationId xmlns:p14="http://schemas.microsoft.com/office/powerpoint/2010/main" val="619526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20</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51402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ai fini fiscali</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107591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18</a:t>
            </a:r>
          </a:p>
        </p:txBody>
      </p:sp>
      <p:pic>
        <p:nvPicPr>
          <p:cNvPr id="6" name="Immagine 5">
            <a:extLst>
              <a:ext uri="{FF2B5EF4-FFF2-40B4-BE49-F238E27FC236}">
                <a16:creationId xmlns:a16="http://schemas.microsoft.com/office/drawing/2014/main" id="{A1420161-E595-3BF3-9807-89E6D06FF645}"/>
              </a:ext>
            </a:extLst>
          </p:cNvPr>
          <p:cNvPicPr>
            <a:picLocks noChangeAspect="1"/>
          </p:cNvPicPr>
          <p:nvPr/>
        </p:nvPicPr>
        <p:blipFill>
          <a:blip r:embed="rId2"/>
          <a:stretch>
            <a:fillRect/>
          </a:stretch>
        </p:blipFill>
        <p:spPr>
          <a:xfrm>
            <a:off x="1454726" y="1200837"/>
            <a:ext cx="9334500" cy="4581525"/>
          </a:xfrm>
          <a:prstGeom prst="rect">
            <a:avLst/>
          </a:prstGeom>
        </p:spPr>
      </p:pic>
    </p:spTree>
    <p:extLst>
      <p:ext uri="{BB962C8B-B14F-4D97-AF65-F5344CB8AC3E}">
        <p14:creationId xmlns:p14="http://schemas.microsoft.com/office/powerpoint/2010/main" val="702980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2560F-6963-D7D2-D49B-65B0DAA2574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F7B5093A-BA61-4227-7517-DE50B5E93E2B}"/>
              </a:ext>
            </a:extLst>
          </p:cNvPr>
          <p:cNvSpPr>
            <a:spLocks noGrp="1"/>
          </p:cNvSpPr>
          <p:nvPr>
            <p:ph type="sldNum" sz="quarter" idx="12"/>
          </p:nvPr>
        </p:nvSpPr>
        <p:spPr/>
        <p:txBody>
          <a:bodyPr/>
          <a:lstStyle/>
          <a:p>
            <a:fld id="{2C20EE39-9E8F-472C-A198-3FCA771E6885}" type="slidenum">
              <a:rPr lang="it-IT" smtClean="0"/>
              <a:t>21</a:t>
            </a:fld>
            <a:endParaRPr lang="it-IT"/>
          </a:p>
        </p:txBody>
      </p:sp>
      <p:sp>
        <p:nvSpPr>
          <p:cNvPr id="3" name="Rettangolo 2">
            <a:extLst>
              <a:ext uri="{FF2B5EF4-FFF2-40B4-BE49-F238E27FC236}">
                <a16:creationId xmlns:a16="http://schemas.microsoft.com/office/drawing/2014/main" id="{F7A11838-7762-37E9-B98B-2F94F0F789E9}"/>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BD17D003-6C43-9740-E5E4-9C36F9765B18}"/>
              </a:ext>
            </a:extLst>
          </p:cNvPr>
          <p:cNvSpPr txBox="1">
            <a:spLocks/>
          </p:cNvSpPr>
          <p:nvPr/>
        </p:nvSpPr>
        <p:spPr>
          <a:xfrm>
            <a:off x="942109" y="440130"/>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ai fini fiscali</a:t>
            </a:r>
          </a:p>
        </p:txBody>
      </p:sp>
      <p:sp>
        <p:nvSpPr>
          <p:cNvPr id="10" name="Titolo 1">
            <a:extLst>
              <a:ext uri="{FF2B5EF4-FFF2-40B4-BE49-F238E27FC236}">
                <a16:creationId xmlns:a16="http://schemas.microsoft.com/office/drawing/2014/main" id="{BBAD5D9C-B2BF-C60A-9650-B69A90A77773}"/>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4C38FFDB-64F7-10EE-000C-B98CD926E09F}"/>
              </a:ext>
            </a:extLst>
          </p:cNvPr>
          <p:cNvCxnSpPr/>
          <p:nvPr/>
        </p:nvCxnSpPr>
        <p:spPr>
          <a:xfrm>
            <a:off x="890153" y="1002020"/>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2A04C219-0890-60F3-F3B1-2D08771098DD}"/>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67F2AD89-F3B8-CC3F-6A39-2AAEF0FEC40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C4DB0D67-098B-F9F3-80E3-BF4D3D70E0BE}"/>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7244C0D-E1CF-F264-4E0C-2E254E202331}"/>
              </a:ext>
            </a:extLst>
          </p:cNvPr>
          <p:cNvSpPr>
            <a:spLocks noGrp="1"/>
          </p:cNvSpPr>
          <p:nvPr>
            <p:ph type="ftr" sz="quarter" idx="11"/>
          </p:nvPr>
        </p:nvSpPr>
        <p:spPr/>
        <p:txBody>
          <a:bodyPr/>
          <a:lstStyle/>
          <a:p>
            <a:r>
              <a:rPr lang="it-IT" sz="1050" dirty="0">
                <a:solidFill>
                  <a:schemeClr val="bg2">
                    <a:lumMod val="90000"/>
                  </a:schemeClr>
                </a:solidFill>
              </a:rPr>
              <a:t>19</a:t>
            </a:r>
          </a:p>
        </p:txBody>
      </p:sp>
      <p:pic>
        <p:nvPicPr>
          <p:cNvPr id="6" name="Immagine 5">
            <a:extLst>
              <a:ext uri="{FF2B5EF4-FFF2-40B4-BE49-F238E27FC236}">
                <a16:creationId xmlns:a16="http://schemas.microsoft.com/office/drawing/2014/main" id="{630BF129-7311-7065-71B9-045B4234F88F}"/>
              </a:ext>
            </a:extLst>
          </p:cNvPr>
          <p:cNvPicPr>
            <a:picLocks noChangeAspect="1"/>
          </p:cNvPicPr>
          <p:nvPr/>
        </p:nvPicPr>
        <p:blipFill>
          <a:blip r:embed="rId2"/>
          <a:stretch>
            <a:fillRect/>
          </a:stretch>
        </p:blipFill>
        <p:spPr>
          <a:xfrm>
            <a:off x="2735543" y="1273010"/>
            <a:ext cx="7886700" cy="4524375"/>
          </a:xfrm>
          <a:prstGeom prst="rect">
            <a:avLst/>
          </a:prstGeom>
        </p:spPr>
      </p:pic>
    </p:spTree>
    <p:extLst>
      <p:ext uri="{BB962C8B-B14F-4D97-AF65-F5344CB8AC3E}">
        <p14:creationId xmlns:p14="http://schemas.microsoft.com/office/powerpoint/2010/main" val="2543321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22</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535909"/>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ai fini fiscali</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1097799"/>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747202" y="1541712"/>
            <a:ext cx="10955272" cy="3994575"/>
          </a:xfrm>
          <a:prstGeom prst="rect">
            <a:avLst/>
          </a:prstGeom>
          <a:noFill/>
        </p:spPr>
        <p:txBody>
          <a:bodyPr wrap="square">
            <a:spAutoFit/>
          </a:bodyPr>
          <a:lstStyle/>
          <a:p>
            <a:pPr algn="just"/>
            <a:r>
              <a:rPr lang="it-IT" sz="2300" b="1" kern="100" dirty="0">
                <a:effectLst/>
                <a:latin typeface="Calibri" panose="020F0502020204030204" pitchFamily="34" charset="0"/>
                <a:ea typeface="Aptos" panose="020B0004020202020204" pitchFamily="34" charset="0"/>
                <a:cs typeface="Calibri" panose="020F0502020204030204" pitchFamily="34" charset="0"/>
              </a:rPr>
              <a:t>Scritture obbligatorie in </a:t>
            </a:r>
            <a:r>
              <a:rPr lang="it-IT" sz="2300" b="1" u="sng"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contabilità semplificata</a:t>
            </a:r>
            <a:endParaRPr lang="it-IT" sz="2300"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endParaRPr>
          </a:p>
          <a:p>
            <a:pPr algn="just"/>
            <a:r>
              <a:rPr lang="it-IT" sz="2300" kern="100" dirty="0">
                <a:effectLst/>
                <a:latin typeface="Calibri" panose="020F0502020204030204" pitchFamily="34" charset="0"/>
                <a:ea typeface="Aptos" panose="020B0004020202020204" pitchFamily="34" charset="0"/>
                <a:cs typeface="Calibri" panose="020F0502020204030204" pitchFamily="34" charset="0"/>
              </a:rPr>
              <a:t>Il regime contabile semplificato prevede la tenuta delle scritture contabili con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adempimenti ridotti </a:t>
            </a:r>
            <a:r>
              <a:rPr lang="it-IT" sz="2300" kern="100" dirty="0">
                <a:effectLst/>
                <a:latin typeface="Calibri" panose="020F0502020204030204" pitchFamily="34" charset="0"/>
                <a:ea typeface="Aptos" panose="020B0004020202020204" pitchFamily="34" charset="0"/>
                <a:cs typeface="Calibri" panose="020F0502020204030204" pitchFamily="34" charset="0"/>
              </a:rPr>
              <a:t>rispetto a quelli previsti dal regime ordinario (artt</a:t>
            </a:r>
            <a:r>
              <a:rPr lang="it-IT" sz="2300" kern="100" dirty="0">
                <a:latin typeface="Calibri" panose="020F0502020204030204" pitchFamily="34" charset="0"/>
                <a:cs typeface="Calibri" panose="020F0502020204030204" pitchFamily="34" charset="0"/>
              </a:rPr>
              <a:t>. 18 e 19 del DPR 600/73 e art. 3 co</a:t>
            </a:r>
            <a:r>
              <a:rPr lang="it-IT" sz="2300" kern="100" dirty="0">
                <a:effectLst/>
                <a:latin typeface="Calibri" panose="020F0502020204030204" pitchFamily="34" charset="0"/>
                <a:ea typeface="Aptos" panose="020B0004020202020204" pitchFamily="34" charset="0"/>
                <a:cs typeface="Calibri" panose="020F0502020204030204" pitchFamily="34" charset="0"/>
              </a:rPr>
              <a:t>. 2 del DPR 695/96).</a:t>
            </a:r>
          </a:p>
          <a:p>
            <a:pPr algn="just"/>
            <a:r>
              <a:rPr lang="it-IT" sz="2300" kern="100" dirty="0">
                <a:effectLst/>
                <a:latin typeface="Calibri" panose="020F0502020204030204" pitchFamily="34" charset="0"/>
                <a:ea typeface="Aptos" panose="020B0004020202020204" pitchFamily="34" charset="0"/>
                <a:cs typeface="Calibri" panose="020F0502020204030204" pitchFamily="34" charset="0"/>
              </a:rPr>
              <a:t>Il regime semplificato è il sistema che si applica agli </a:t>
            </a:r>
            <a:r>
              <a:rPr lang="it-IT" sz="2300" u="sng" kern="100" dirty="0">
                <a:effectLst/>
                <a:latin typeface="Calibri" panose="020F0502020204030204" pitchFamily="34" charset="0"/>
                <a:ea typeface="Aptos" panose="020B0004020202020204" pitchFamily="34" charset="0"/>
                <a:cs typeface="Calibri" panose="020F0502020204030204" pitchFamily="34" charset="0"/>
              </a:rPr>
              <a:t>esercenti di attività commerciali che conseguono ricavi annui non superiori a €. 500.000 (per attività di servizi) o €. 800.000 (per altre attività), e non siano, per la loro natura giuridica, obbligati ad applicare il regime ordinario </a:t>
            </a:r>
            <a:r>
              <a:rPr lang="it-IT" sz="2300" kern="100" dirty="0">
                <a:effectLst/>
                <a:latin typeface="Calibri" panose="020F0502020204030204" pitchFamily="34" charset="0"/>
                <a:ea typeface="Aptos" panose="020B0004020202020204" pitchFamily="34" charset="0"/>
                <a:cs typeface="Calibri" panose="020F0502020204030204" pitchFamily="34" charset="0"/>
              </a:rPr>
              <a:t>(es. società di capitali).</a:t>
            </a:r>
          </a:p>
          <a:p>
            <a:pPr algn="just"/>
            <a:r>
              <a:rPr lang="it-IT" sz="2300" kern="100" dirty="0">
                <a:effectLst/>
                <a:latin typeface="Calibri" panose="020F0502020204030204" pitchFamily="34" charset="0"/>
                <a:ea typeface="Aptos" panose="020B0004020202020204" pitchFamily="34" charset="0"/>
                <a:cs typeface="Calibri" panose="020F0502020204030204" pitchFamily="34" charset="0"/>
              </a:rPr>
              <a:t>Qualora i ricavi siano contenuti entro i predetti limiti, è comunque possibile optare per l'applicazione del regime contabile ordinario, mentre quando sono superiori, diventa obbligatorio applicare il regime contabile ordinario.</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20</a:t>
            </a:r>
          </a:p>
        </p:txBody>
      </p:sp>
    </p:spTree>
    <p:extLst>
      <p:ext uri="{BB962C8B-B14F-4D97-AF65-F5344CB8AC3E}">
        <p14:creationId xmlns:p14="http://schemas.microsoft.com/office/powerpoint/2010/main" val="1162092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23</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6202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ai fini fiscali</a:t>
            </a: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11821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C692E31-9246-605B-7675-905893532F6E}"/>
              </a:ext>
            </a:extLst>
          </p:cNvPr>
          <p:cNvSpPr txBox="1"/>
          <p:nvPr/>
        </p:nvSpPr>
        <p:spPr>
          <a:xfrm>
            <a:off x="784905" y="1704961"/>
            <a:ext cx="10464986" cy="2922347"/>
          </a:xfrm>
          <a:prstGeom prst="rect">
            <a:avLst/>
          </a:prstGeom>
          <a:noFill/>
        </p:spPr>
        <p:txBody>
          <a:bodyPr wrap="square">
            <a:spAutoFit/>
          </a:bodyPr>
          <a:lstStyle/>
          <a:p>
            <a:pPr algn="just">
              <a:lnSpc>
                <a:spcPct val="115000"/>
              </a:lnSpc>
              <a:spcAft>
                <a:spcPts val="800"/>
              </a:spcAft>
            </a:pPr>
            <a:r>
              <a:rPr lang="it-IT" sz="2300" kern="100" dirty="0">
                <a:effectLst/>
                <a:latin typeface="Calibri" panose="020F0502020204030204" pitchFamily="34" charset="0"/>
                <a:ea typeface="Aptos" panose="020B0004020202020204" pitchFamily="34" charset="0"/>
                <a:cs typeface="Calibri" panose="020F0502020204030204" pitchFamily="34" charset="0"/>
              </a:rPr>
              <a:t>I registri obbligatori </a:t>
            </a:r>
            <a:r>
              <a:rPr lang="it-IT" sz="2300" b="1"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per gli </a:t>
            </a:r>
            <a:r>
              <a:rPr lang="it-IT" sz="2300" b="1" u="sng"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imprenditori</a:t>
            </a:r>
            <a:r>
              <a:rPr lang="it-IT" sz="2300" b="1" kern="100" dirty="0">
                <a:solidFill>
                  <a:srgbClr val="002060"/>
                </a:solidFill>
                <a:effectLst/>
                <a:latin typeface="Calibri" panose="020F0502020204030204" pitchFamily="34" charset="0"/>
                <a:ea typeface="Aptos" panose="020B0004020202020204" pitchFamily="34" charset="0"/>
                <a:cs typeface="Calibri" panose="020F0502020204030204" pitchFamily="34" charset="0"/>
              </a:rPr>
              <a:t> in contabilità semplificata </a:t>
            </a:r>
            <a:r>
              <a:rPr lang="it-IT" sz="2300" kern="100" dirty="0">
                <a:effectLst/>
                <a:latin typeface="Calibri" panose="020F0502020204030204" pitchFamily="34" charset="0"/>
                <a:ea typeface="Aptos" panose="020B0004020202020204" pitchFamily="34" charset="0"/>
                <a:cs typeface="Calibri" panose="020F0502020204030204" pitchFamily="34" charset="0"/>
              </a:rPr>
              <a:t>sono:</a:t>
            </a:r>
          </a:p>
          <a:p>
            <a:pPr marL="342900" indent="-342900" algn="just">
              <a:lnSpc>
                <a:spcPct val="115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 il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registro cronologico dei ricavi e delle spese</a:t>
            </a:r>
            <a:r>
              <a:rPr lang="it-IT" sz="2300" kern="100" dirty="0">
                <a:effectLst/>
                <a:latin typeface="Calibri" panose="020F0502020204030204" pitchFamily="34" charset="0"/>
                <a:ea typeface="Aptos" panose="020B0004020202020204" pitchFamily="34" charset="0"/>
                <a:cs typeface="Calibri" panose="020F0502020204030204" pitchFamily="34" charset="0"/>
              </a:rPr>
              <a:t>;</a:t>
            </a:r>
          </a:p>
          <a:p>
            <a:pPr marL="342900" indent="-342900" algn="just">
              <a:lnSpc>
                <a:spcPct val="115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 il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registro delle vendite, degli acquisti e gli altri prescritti ai fini IVA </a:t>
            </a:r>
            <a:r>
              <a:rPr lang="it-IT" sz="2300" kern="100" dirty="0">
                <a:effectLst/>
                <a:latin typeface="Calibri" panose="020F0502020204030204" pitchFamily="34" charset="0"/>
                <a:ea typeface="Aptos" panose="020B0004020202020204" pitchFamily="34" charset="0"/>
                <a:cs typeface="Calibri" panose="020F0502020204030204" pitchFamily="34" charset="0"/>
              </a:rPr>
              <a:t>(artt.  23, 24 e 25 del DPR 633/72), eventualmente sostitutivi dei registri cronologici;</a:t>
            </a:r>
          </a:p>
          <a:p>
            <a:pPr marL="342900" indent="-342900" algn="just">
              <a:lnSpc>
                <a:spcPct val="115000"/>
              </a:lnSpc>
              <a:spcAft>
                <a:spcPts val="800"/>
              </a:spcAft>
              <a:buFont typeface="Arial" panose="020B0604020202020204" pitchFamily="34" charset="0"/>
              <a:buChar char="•"/>
            </a:pPr>
            <a:r>
              <a:rPr lang="it-IT" sz="2300" kern="100" dirty="0">
                <a:effectLst/>
                <a:latin typeface="Calibri" panose="020F0502020204030204" pitchFamily="34" charset="0"/>
                <a:ea typeface="Aptos" panose="020B0004020202020204" pitchFamily="34" charset="0"/>
                <a:cs typeface="Calibri" panose="020F0502020204030204" pitchFamily="34" charset="0"/>
              </a:rPr>
              <a:t> il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registro dei beni ammortizzabili </a:t>
            </a:r>
            <a:r>
              <a:rPr lang="it-IT" sz="2300" kern="100" dirty="0">
                <a:effectLst/>
                <a:latin typeface="Calibri" panose="020F0502020204030204" pitchFamily="34" charset="0"/>
                <a:ea typeface="Aptos" panose="020B0004020202020204" pitchFamily="34" charset="0"/>
                <a:cs typeface="Calibri" panose="020F0502020204030204" pitchFamily="34" charset="0"/>
              </a:rPr>
              <a:t>(art. 16 del DPR 600/73);</a:t>
            </a:r>
          </a:p>
          <a:p>
            <a:pPr marL="342900" indent="-342900" algn="just">
              <a:lnSpc>
                <a:spcPct val="115000"/>
              </a:lnSpc>
              <a:spcAft>
                <a:spcPts val="800"/>
              </a:spcAft>
              <a:buFont typeface="Arial" panose="020B0604020202020204" pitchFamily="34" charset="0"/>
              <a:buChar char="•"/>
            </a:pPr>
            <a:r>
              <a:rPr lang="it-IT" sz="2300" b="1" kern="100" dirty="0">
                <a:effectLst/>
                <a:latin typeface="Calibri" panose="020F0502020204030204" pitchFamily="34" charset="0"/>
                <a:ea typeface="Aptos" panose="020B0004020202020204" pitchFamily="34" charset="0"/>
                <a:cs typeface="Calibri" panose="020F0502020204030204" pitchFamily="34" charset="0"/>
              </a:rPr>
              <a:t> </a:t>
            </a:r>
            <a:r>
              <a:rPr lang="it-IT" sz="2300" b="1" kern="100" dirty="0">
                <a:solidFill>
                  <a:schemeClr val="accent1"/>
                </a:solidFill>
                <a:effectLst/>
                <a:latin typeface="Calibri" panose="020F0502020204030204" pitchFamily="34" charset="0"/>
                <a:ea typeface="Aptos" panose="020B0004020202020204" pitchFamily="34" charset="0"/>
                <a:cs typeface="Calibri" panose="020F0502020204030204" pitchFamily="34" charset="0"/>
              </a:rPr>
              <a:t>libro unico del lavoro </a:t>
            </a:r>
            <a:r>
              <a:rPr lang="it-IT" sz="2300" kern="100" dirty="0">
                <a:effectLst/>
                <a:latin typeface="Calibri" panose="020F0502020204030204" pitchFamily="34" charset="0"/>
                <a:ea typeface="Aptos" panose="020B0004020202020204" pitchFamily="34" charset="0"/>
                <a:cs typeface="Calibri" panose="020F0502020204030204" pitchFamily="34" charset="0"/>
              </a:rPr>
              <a:t>(ove necessario).</a:t>
            </a:r>
          </a:p>
        </p:txBody>
      </p: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21</a:t>
            </a:r>
          </a:p>
        </p:txBody>
      </p:sp>
    </p:spTree>
    <p:extLst>
      <p:ext uri="{BB962C8B-B14F-4D97-AF65-F5344CB8AC3E}">
        <p14:creationId xmlns:p14="http://schemas.microsoft.com/office/powerpoint/2010/main" val="2794916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B275-FF23-BE4A-C42B-6210790D5EB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A14BF1F-FE40-0784-6C1C-74D48C597F56}"/>
              </a:ext>
            </a:extLst>
          </p:cNvPr>
          <p:cNvSpPr>
            <a:spLocks noGrp="1"/>
          </p:cNvSpPr>
          <p:nvPr>
            <p:ph type="sldNum" sz="quarter" idx="12"/>
          </p:nvPr>
        </p:nvSpPr>
        <p:spPr/>
        <p:txBody>
          <a:bodyPr/>
          <a:lstStyle/>
          <a:p>
            <a:fld id="{2C20EE39-9E8F-472C-A198-3FCA771E6885}" type="slidenum">
              <a:rPr lang="it-IT" smtClean="0"/>
              <a:t>24</a:t>
            </a:fld>
            <a:endParaRPr lang="it-IT"/>
          </a:p>
        </p:txBody>
      </p:sp>
      <p:sp>
        <p:nvSpPr>
          <p:cNvPr id="3" name="Rettangolo 2">
            <a:extLst>
              <a:ext uri="{FF2B5EF4-FFF2-40B4-BE49-F238E27FC236}">
                <a16:creationId xmlns:a16="http://schemas.microsoft.com/office/drawing/2014/main" id="{6C375491-6092-5BB0-4FF9-9053FBE196A0}"/>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F1B8CDE-9409-C08C-4A5D-402AF7457230}"/>
              </a:ext>
            </a:extLst>
          </p:cNvPr>
          <p:cNvSpPr txBox="1">
            <a:spLocks/>
          </p:cNvSpPr>
          <p:nvPr/>
        </p:nvSpPr>
        <p:spPr>
          <a:xfrm>
            <a:off x="942109" y="403180"/>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Contabilità obbligatoria ai fini fiscali</a:t>
            </a:r>
          </a:p>
        </p:txBody>
      </p:sp>
      <p:sp>
        <p:nvSpPr>
          <p:cNvPr id="10" name="Titolo 1">
            <a:extLst>
              <a:ext uri="{FF2B5EF4-FFF2-40B4-BE49-F238E27FC236}">
                <a16:creationId xmlns:a16="http://schemas.microsoft.com/office/drawing/2014/main" id="{1CD3D0BE-9B7E-0D17-A772-987CECA7824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7558105-0535-A035-BCB3-4F484BB048F1}"/>
              </a:ext>
            </a:extLst>
          </p:cNvPr>
          <p:cNvCxnSpPr/>
          <p:nvPr/>
        </p:nvCxnSpPr>
        <p:spPr>
          <a:xfrm>
            <a:off x="890153" y="965070"/>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8AE97FAA-4258-00C9-AABA-06B615E4E2C4}"/>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331B8ECF-C271-2452-E3D6-56BF21371EF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23DE32D-6FA1-3D14-81E5-4224C3E2930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E4C6CAD5-9271-B453-AF09-EC5A59EA2ABD}"/>
              </a:ext>
            </a:extLst>
          </p:cNvPr>
          <p:cNvSpPr>
            <a:spLocks noGrp="1"/>
          </p:cNvSpPr>
          <p:nvPr>
            <p:ph type="ftr" sz="quarter" idx="11"/>
          </p:nvPr>
        </p:nvSpPr>
        <p:spPr/>
        <p:txBody>
          <a:bodyPr/>
          <a:lstStyle/>
          <a:p>
            <a:r>
              <a:rPr lang="it-IT" sz="1050" dirty="0">
                <a:solidFill>
                  <a:schemeClr val="bg2">
                    <a:lumMod val="90000"/>
                  </a:schemeClr>
                </a:solidFill>
              </a:rPr>
              <a:t>22</a:t>
            </a:r>
          </a:p>
        </p:txBody>
      </p:sp>
      <p:pic>
        <p:nvPicPr>
          <p:cNvPr id="6" name="Immagine 5">
            <a:extLst>
              <a:ext uri="{FF2B5EF4-FFF2-40B4-BE49-F238E27FC236}">
                <a16:creationId xmlns:a16="http://schemas.microsoft.com/office/drawing/2014/main" id="{23DED5A2-E104-E07C-96BF-D702E4210971}"/>
              </a:ext>
            </a:extLst>
          </p:cNvPr>
          <p:cNvPicPr>
            <a:picLocks noChangeAspect="1"/>
          </p:cNvPicPr>
          <p:nvPr/>
        </p:nvPicPr>
        <p:blipFill>
          <a:blip r:embed="rId2"/>
          <a:stretch>
            <a:fillRect/>
          </a:stretch>
        </p:blipFill>
        <p:spPr>
          <a:xfrm>
            <a:off x="1700210" y="1176337"/>
            <a:ext cx="8791575" cy="4505325"/>
          </a:xfrm>
          <a:prstGeom prst="rect">
            <a:avLst/>
          </a:prstGeom>
        </p:spPr>
      </p:pic>
    </p:spTree>
    <p:extLst>
      <p:ext uri="{BB962C8B-B14F-4D97-AF65-F5344CB8AC3E}">
        <p14:creationId xmlns:p14="http://schemas.microsoft.com/office/powerpoint/2010/main" val="3267060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B0D25-DD8A-10AC-53AC-F306AD6B1271}"/>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17E10C1-7EDD-1FC8-1C8A-9F0EA2D48720}"/>
              </a:ext>
            </a:extLst>
          </p:cNvPr>
          <p:cNvSpPr>
            <a:spLocks noGrp="1"/>
          </p:cNvSpPr>
          <p:nvPr>
            <p:ph type="sldNum" sz="quarter" idx="12"/>
          </p:nvPr>
        </p:nvSpPr>
        <p:spPr/>
        <p:txBody>
          <a:bodyPr/>
          <a:lstStyle/>
          <a:p>
            <a:fld id="{2C20EE39-9E8F-472C-A198-3FCA771E6885}" type="slidenum">
              <a:rPr lang="it-IT" smtClean="0"/>
              <a:t>25</a:t>
            </a:fld>
            <a:endParaRPr lang="it-IT"/>
          </a:p>
        </p:txBody>
      </p:sp>
      <p:sp>
        <p:nvSpPr>
          <p:cNvPr id="3" name="Rettangolo 2">
            <a:extLst>
              <a:ext uri="{FF2B5EF4-FFF2-40B4-BE49-F238E27FC236}">
                <a16:creationId xmlns:a16="http://schemas.microsoft.com/office/drawing/2014/main" id="{4216AC1D-BE25-9937-5A40-8043EF35D68B}"/>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1B8B6DEA-CDB8-53C1-1169-B8A9275474BA}"/>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Scopo delle scritture contabili</a:t>
            </a:r>
          </a:p>
        </p:txBody>
      </p:sp>
      <p:sp>
        <p:nvSpPr>
          <p:cNvPr id="10" name="Titolo 1">
            <a:extLst>
              <a:ext uri="{FF2B5EF4-FFF2-40B4-BE49-F238E27FC236}">
                <a16:creationId xmlns:a16="http://schemas.microsoft.com/office/drawing/2014/main" id="{2EEE6755-3332-3043-53CC-50E49FD3B69F}"/>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D37BFD43-9B70-F1C6-B2E9-CBDA49202B3F}"/>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2B17BA0D-095C-2647-807C-C76EA065A356}"/>
              </a:ext>
            </a:extLst>
          </p:cNvPr>
          <p:cNvSpPr txBox="1"/>
          <p:nvPr/>
        </p:nvSpPr>
        <p:spPr>
          <a:xfrm>
            <a:off x="1519385" y="1633309"/>
            <a:ext cx="8785412" cy="3548664"/>
          </a:xfrm>
          <a:prstGeom prst="rect">
            <a:avLst/>
          </a:prstGeom>
          <a:noFill/>
        </p:spPr>
        <p:txBody>
          <a:bodyPr wrap="square">
            <a:spAutoFit/>
          </a:bodyPr>
          <a:lstStyle/>
          <a:p>
            <a:pPr marR="0" lvl="0" algn="just" defTabSz="914400" rtl="0" eaLnBrk="1" fontAlgn="auto" latinLnBrk="0" hangingPunct="1">
              <a:lnSpc>
                <a:spcPct val="150000"/>
              </a:lnSpc>
              <a:spcBef>
                <a:spcPts val="1000"/>
              </a:spcBef>
              <a:spcAft>
                <a:spcPts val="0"/>
              </a:spcAft>
              <a:buClrTx/>
              <a:buSzTx/>
              <a:tabLst/>
              <a:defRPr/>
            </a:pPr>
            <a:r>
              <a:rPr lang="it-IT" sz="2400" b="1" dirty="0">
                <a:solidFill>
                  <a:schemeClr val="accent1"/>
                </a:solidFill>
                <a:latin typeface="Calibri" panose="020F0502020204030204"/>
                <a:sym typeface="Wingdings" panose="05000000000000000000" pitchFamily="2" charset="2"/>
              </a:rPr>
              <a:t>1.</a:t>
            </a:r>
            <a:r>
              <a:rPr lang="it-IT" sz="2400" dirty="0">
                <a:solidFill>
                  <a:schemeClr val="accent1"/>
                </a:solidFill>
                <a:latin typeface="Calibri" panose="020F0502020204030204"/>
                <a:sym typeface="Wingdings" panose="05000000000000000000" pitchFamily="2" charset="2"/>
              </a:rPr>
              <a:t> </a:t>
            </a:r>
            <a:r>
              <a:rPr lang="it-IT" sz="2400" b="1" dirty="0">
                <a:solidFill>
                  <a:schemeClr val="accent1"/>
                </a:solidFill>
                <a:latin typeface="Calibri" panose="020F0502020204030204"/>
                <a:sym typeface="Wingdings" panose="05000000000000000000" pitchFamily="2" charset="2"/>
              </a:rPr>
              <a:t>Rilevare in modo sistematico ogni singolo accadimento aziendale</a:t>
            </a:r>
            <a:r>
              <a:rPr lang="it-IT" sz="2400" dirty="0">
                <a:solidFill>
                  <a:prstClr val="black"/>
                </a:solidFill>
                <a:latin typeface="Calibri" panose="020F0502020204030204"/>
                <a:sym typeface="Wingdings" panose="05000000000000000000" pitchFamily="2" charset="2"/>
              </a:rPr>
              <a:t>, ogni ingresso e correlato utilizzo di risorse; ogni acquisto e utilizzo di beni e servizi per la produzione e ogni ricavo generato dalla gestione:</a:t>
            </a:r>
          </a:p>
          <a:p>
            <a:pPr marL="457200" marR="0" lvl="0" indent="-457200" algn="just"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lang="it-IT" sz="2300" u="sng" dirty="0">
                <a:solidFill>
                  <a:prstClr val="black"/>
                </a:solidFill>
                <a:latin typeface="Calibri" panose="020F0502020204030204"/>
                <a:sym typeface="Wingdings" panose="05000000000000000000" pitchFamily="2" charset="2"/>
              </a:rPr>
              <a:t>in forma cronologica</a:t>
            </a:r>
          </a:p>
          <a:p>
            <a:pPr marL="457200" marR="0" lvl="0" indent="-457200" algn="just"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dando evidenza del </a:t>
            </a:r>
            <a:r>
              <a:rPr lang="it-IT" sz="2300" u="sng" dirty="0">
                <a:solidFill>
                  <a:prstClr val="black"/>
                </a:solidFill>
                <a:latin typeface="Calibri" panose="020F0502020204030204"/>
                <a:sym typeface="Wingdings" panose="05000000000000000000" pitchFamily="2" charset="2"/>
              </a:rPr>
              <a:t>duplice aspetto</a:t>
            </a:r>
            <a:r>
              <a:rPr lang="it-IT" sz="2300" dirty="0">
                <a:solidFill>
                  <a:prstClr val="black"/>
                </a:solidFill>
                <a:latin typeface="Calibri" panose="020F0502020204030204"/>
                <a:sym typeface="Wingdings" panose="05000000000000000000" pitchFamily="2" charset="2"/>
              </a:rPr>
              <a:t> che sempre caratterizza la singola operazione</a:t>
            </a:r>
          </a:p>
        </p:txBody>
      </p:sp>
      <p:grpSp>
        <p:nvGrpSpPr>
          <p:cNvPr id="15" name="Gruppo 14">
            <a:extLst>
              <a:ext uri="{FF2B5EF4-FFF2-40B4-BE49-F238E27FC236}">
                <a16:creationId xmlns:a16="http://schemas.microsoft.com/office/drawing/2014/main" id="{A048D201-3783-C8EB-CAA8-72F475EFA44D}"/>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67BB406F-3AB0-B1CD-46A2-B955D94CC5CE}"/>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3126A1F5-FAED-5248-D1CD-CF01A0109E9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A0A74BBD-E455-51E8-C32A-6F3B49B773B1}"/>
              </a:ext>
            </a:extLst>
          </p:cNvPr>
          <p:cNvSpPr>
            <a:spLocks noGrp="1"/>
          </p:cNvSpPr>
          <p:nvPr>
            <p:ph type="ftr" sz="quarter" idx="11"/>
          </p:nvPr>
        </p:nvSpPr>
        <p:spPr/>
        <p:txBody>
          <a:bodyPr/>
          <a:lstStyle/>
          <a:p>
            <a:r>
              <a:rPr lang="it-IT" sz="1050" dirty="0">
                <a:solidFill>
                  <a:schemeClr val="bg2">
                    <a:lumMod val="90000"/>
                  </a:schemeClr>
                </a:solidFill>
              </a:rPr>
              <a:t>23</a:t>
            </a:r>
          </a:p>
        </p:txBody>
      </p:sp>
    </p:spTree>
    <p:extLst>
      <p:ext uri="{BB962C8B-B14F-4D97-AF65-F5344CB8AC3E}">
        <p14:creationId xmlns:p14="http://schemas.microsoft.com/office/powerpoint/2010/main" val="3865600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604D6-8A14-2FB3-D05E-2034B9A01DF7}"/>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2C8DA76-03E6-018E-81B6-408A88E05F4A}"/>
              </a:ext>
            </a:extLst>
          </p:cNvPr>
          <p:cNvSpPr>
            <a:spLocks noGrp="1"/>
          </p:cNvSpPr>
          <p:nvPr>
            <p:ph type="sldNum" sz="quarter" idx="12"/>
          </p:nvPr>
        </p:nvSpPr>
        <p:spPr/>
        <p:txBody>
          <a:bodyPr/>
          <a:lstStyle/>
          <a:p>
            <a:fld id="{2C20EE39-9E8F-472C-A198-3FCA771E6885}" type="slidenum">
              <a:rPr lang="it-IT" smtClean="0"/>
              <a:t>26</a:t>
            </a:fld>
            <a:endParaRPr lang="it-IT"/>
          </a:p>
        </p:txBody>
      </p:sp>
      <p:sp>
        <p:nvSpPr>
          <p:cNvPr id="3" name="Rettangolo 2">
            <a:extLst>
              <a:ext uri="{FF2B5EF4-FFF2-40B4-BE49-F238E27FC236}">
                <a16:creationId xmlns:a16="http://schemas.microsoft.com/office/drawing/2014/main" id="{6C26AF14-CF2D-06E7-24D0-551BAD515597}"/>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Titolo 1">
            <a:extLst>
              <a:ext uri="{FF2B5EF4-FFF2-40B4-BE49-F238E27FC236}">
                <a16:creationId xmlns:a16="http://schemas.microsoft.com/office/drawing/2014/main" id="{3083C5EE-41A0-2661-6C71-7FD6C3D7579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Scopo delle scritture contabili</a:t>
            </a:r>
          </a:p>
        </p:txBody>
      </p:sp>
      <p:sp>
        <p:nvSpPr>
          <p:cNvPr id="10" name="Titolo 1">
            <a:extLst>
              <a:ext uri="{FF2B5EF4-FFF2-40B4-BE49-F238E27FC236}">
                <a16:creationId xmlns:a16="http://schemas.microsoft.com/office/drawing/2014/main" id="{A4DD9A88-48C6-E54B-7BF8-7D7F7993BE96}"/>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2C0F55AB-BEC8-64FC-E1CC-F8FD1521D8E6}"/>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D2BA9835-E4F3-E4ED-08A1-F45B25536CA3}"/>
              </a:ext>
            </a:extLst>
          </p:cNvPr>
          <p:cNvSpPr txBox="1"/>
          <p:nvPr/>
        </p:nvSpPr>
        <p:spPr>
          <a:xfrm>
            <a:off x="577516" y="1532755"/>
            <a:ext cx="11069052" cy="1451679"/>
          </a:xfrm>
          <a:prstGeom prst="rect">
            <a:avLst/>
          </a:prstGeom>
          <a:noFill/>
        </p:spPr>
        <p:txBody>
          <a:bodyPr wrap="square">
            <a:spAutoFit/>
          </a:bodyPr>
          <a:lstStyle/>
          <a:p>
            <a:pPr marL="0" marR="0" lvl="0" indent="0" defTabSz="914400" rtl="0" eaLnBrk="1" fontAlgn="auto" latinLnBrk="0" hangingPunct="1">
              <a:lnSpc>
                <a:spcPct val="100000"/>
              </a:lnSpc>
              <a:spcAft>
                <a:spcPts val="0"/>
              </a:spcAft>
              <a:buClrTx/>
              <a:buSzTx/>
              <a:buFontTx/>
              <a:buNone/>
              <a:tabLst/>
              <a:defRPr/>
            </a:pPr>
            <a:r>
              <a:rPr lang="it-IT" sz="2400" b="1" dirty="0">
                <a:solidFill>
                  <a:schemeClr val="accent1"/>
                </a:solidFill>
                <a:latin typeface="Calibri" panose="020F0502020204030204"/>
                <a:sym typeface="Wingdings" panose="05000000000000000000" pitchFamily="2" charset="2"/>
              </a:rPr>
              <a:t>2. Consentire di avere alla data che si vuole </a:t>
            </a:r>
            <a:r>
              <a:rPr lang="it-IT" sz="2300" dirty="0">
                <a:solidFill>
                  <a:prstClr val="black"/>
                </a:solidFill>
                <a:latin typeface="23"/>
                <a:sym typeface="Wingdings" panose="05000000000000000000" pitchFamily="2" charset="2"/>
              </a:rPr>
              <a:t>(</a:t>
            </a:r>
            <a:r>
              <a:rPr kumimoji="0" lang="it-IT" sz="2300" i="0" u="none" strike="noStrike" kern="1200" cap="none" spc="0" normalizeH="0" baseline="0" noProof="0" dirty="0">
                <a:ln>
                  <a:noFill/>
                </a:ln>
                <a:solidFill>
                  <a:prstClr val="black"/>
                </a:solidFill>
                <a:effectLst/>
                <a:uLnTx/>
                <a:uFillTx/>
                <a:latin typeface="23"/>
                <a:ea typeface="+mn-ea"/>
                <a:cs typeface="+mn-cs"/>
                <a:sym typeface="Wingdings" panose="05000000000000000000" pitchFamily="2" charset="2"/>
              </a:rPr>
              <a:t>data X, </a:t>
            </a:r>
            <a:r>
              <a:rPr kumimoji="0" lang="it-IT" sz="2300" b="0" i="0" u="none" strike="noStrike" kern="1200" cap="none" spc="0" normalizeH="0" baseline="0" noProof="0" dirty="0">
                <a:ln>
                  <a:noFill/>
                </a:ln>
                <a:solidFill>
                  <a:prstClr val="black"/>
                </a:solidFill>
                <a:effectLst/>
                <a:uLnTx/>
                <a:uFillTx/>
                <a:latin typeface="23"/>
                <a:ea typeface="+mn-ea"/>
                <a:cs typeface="+mn-cs"/>
                <a:sym typeface="Wingdings" panose="05000000000000000000" pitchFamily="2" charset="2"/>
              </a:rPr>
              <a:t>che non è necessariamente il 31/12):</a:t>
            </a:r>
          </a:p>
          <a:p>
            <a:pPr marL="0" marR="0" lvl="0" indent="0" defTabSz="914400" rtl="0" eaLnBrk="1" fontAlgn="auto" latinLnBrk="0" hangingPunct="1">
              <a:lnSpc>
                <a:spcPct val="100000"/>
              </a:lnSpc>
              <a:spcAft>
                <a:spcPts val="0"/>
              </a:spcAft>
              <a:buClrTx/>
              <a:buSzTx/>
              <a:buFontTx/>
              <a:buNone/>
              <a:tabLst/>
              <a:defRPr/>
            </a:pPr>
            <a:endParaRPr kumimoji="0" lang="it-IT" sz="1200" b="0" i="0" u="none" strike="noStrike" kern="1200" cap="none" spc="0" normalizeH="0" baseline="0" noProof="0" dirty="0">
              <a:ln>
                <a:noFill/>
              </a:ln>
              <a:solidFill>
                <a:prstClr val="black"/>
              </a:solidFill>
              <a:effectLst/>
              <a:uLnTx/>
              <a:uFillTx/>
              <a:latin typeface="+mj-lt"/>
              <a:ea typeface="+mn-ea"/>
              <a:cs typeface="+mn-cs"/>
              <a:sym typeface="Wingdings" panose="05000000000000000000" pitchFamily="2" charset="2"/>
            </a:endParaRPr>
          </a:p>
          <a:p>
            <a:pPr marL="457200" marR="0" lvl="0" indent="-457200" algn="just" defTabSz="914400" rtl="0" eaLnBrk="1" fontAlgn="auto" latinLnBrk="0" hangingPunct="1">
              <a:lnSpc>
                <a:spcPct val="100000"/>
              </a:lnSpc>
              <a:spcBef>
                <a:spcPts val="1000"/>
              </a:spcBef>
              <a:spcAft>
                <a:spcPts val="0"/>
              </a:spcAft>
              <a:buClrTx/>
              <a:buSzTx/>
              <a:buFont typeface="+mj-lt"/>
              <a:buAutoNum type="alphaUcPeriod"/>
              <a:tabLst/>
              <a:defRPr/>
            </a:pPr>
            <a:r>
              <a:rPr kumimoji="0" lang="it-IT" sz="2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la </a:t>
            </a:r>
            <a:r>
              <a:rPr kumimoji="0" lang="it-IT" sz="2200" b="1" i="0" u="sng"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fotografia</a:t>
            </a:r>
            <a:r>
              <a:rPr kumimoji="0" lang="it-IT" sz="2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della situazione relativa alle risorse cui l’impresa ha attinto e agli impieghi che ne ha fatto</a:t>
            </a:r>
          </a:p>
        </p:txBody>
      </p:sp>
      <p:grpSp>
        <p:nvGrpSpPr>
          <p:cNvPr id="15" name="Gruppo 14">
            <a:extLst>
              <a:ext uri="{FF2B5EF4-FFF2-40B4-BE49-F238E27FC236}">
                <a16:creationId xmlns:a16="http://schemas.microsoft.com/office/drawing/2014/main" id="{1F80294D-37E2-FF6B-3DC9-0AA64E8810E0}"/>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7046AD71-D53E-32D9-5988-C8188E14F58C}"/>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7293F919-7574-189E-F249-7853CF9E275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Freccia angolare in su 4">
            <a:extLst>
              <a:ext uri="{FF2B5EF4-FFF2-40B4-BE49-F238E27FC236}">
                <a16:creationId xmlns:a16="http://schemas.microsoft.com/office/drawing/2014/main" id="{E397AA9F-1D17-F30E-0D60-E0EE1D0F94C0}"/>
              </a:ext>
            </a:extLst>
          </p:cNvPr>
          <p:cNvSpPr/>
          <p:nvPr/>
        </p:nvSpPr>
        <p:spPr>
          <a:xfrm rot="5400000">
            <a:off x="2340683" y="2991900"/>
            <a:ext cx="482776" cy="399504"/>
          </a:xfrm>
          <a:prstGeom prst="bentUpArrow">
            <a:avLst>
              <a:gd name="adj1" fmla="val 17530"/>
              <a:gd name="adj2" fmla="val 25000"/>
              <a:gd name="adj3" fmla="val 25000"/>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3" name="Tabella 12">
            <a:extLst>
              <a:ext uri="{FF2B5EF4-FFF2-40B4-BE49-F238E27FC236}">
                <a16:creationId xmlns:a16="http://schemas.microsoft.com/office/drawing/2014/main" id="{08225758-1FE5-4109-3ECB-B82CD2AE3684}"/>
              </a:ext>
            </a:extLst>
          </p:cNvPr>
          <p:cNvGraphicFramePr>
            <a:graphicFrameLocks noGrp="1"/>
          </p:cNvGraphicFramePr>
          <p:nvPr>
            <p:extLst>
              <p:ext uri="{D42A27DB-BD31-4B8C-83A1-F6EECF244321}">
                <p14:modId xmlns:p14="http://schemas.microsoft.com/office/powerpoint/2010/main" val="3715781835"/>
              </p:ext>
            </p:extLst>
          </p:nvPr>
        </p:nvGraphicFramePr>
        <p:xfrm>
          <a:off x="3008074" y="3245827"/>
          <a:ext cx="4343394" cy="2626232"/>
        </p:xfrm>
        <a:graphic>
          <a:graphicData uri="http://schemas.openxmlformats.org/drawingml/2006/table">
            <a:tbl>
              <a:tblPr/>
              <a:tblGrid>
                <a:gridCol w="1537989">
                  <a:extLst>
                    <a:ext uri="{9D8B030D-6E8A-4147-A177-3AD203B41FA5}">
                      <a16:colId xmlns:a16="http://schemas.microsoft.com/office/drawing/2014/main" val="3482463993"/>
                    </a:ext>
                  </a:extLst>
                </a:gridCol>
                <a:gridCol w="569625">
                  <a:extLst>
                    <a:ext uri="{9D8B030D-6E8A-4147-A177-3AD203B41FA5}">
                      <a16:colId xmlns:a16="http://schemas.microsoft.com/office/drawing/2014/main" val="3667363744"/>
                    </a:ext>
                  </a:extLst>
                </a:gridCol>
                <a:gridCol w="1666155">
                  <a:extLst>
                    <a:ext uri="{9D8B030D-6E8A-4147-A177-3AD203B41FA5}">
                      <a16:colId xmlns:a16="http://schemas.microsoft.com/office/drawing/2014/main" val="746725210"/>
                    </a:ext>
                  </a:extLst>
                </a:gridCol>
                <a:gridCol w="569625">
                  <a:extLst>
                    <a:ext uri="{9D8B030D-6E8A-4147-A177-3AD203B41FA5}">
                      <a16:colId xmlns:a16="http://schemas.microsoft.com/office/drawing/2014/main" val="2127244129"/>
                    </a:ext>
                  </a:extLst>
                </a:gridCol>
              </a:tblGrid>
              <a:tr h="375176">
                <a:tc gridSpan="4">
                  <a:txBody>
                    <a:bodyPr/>
                    <a:lstStyle/>
                    <a:p>
                      <a:pPr algn="ctr" fontAlgn="ctr"/>
                      <a:r>
                        <a:rPr lang="it-IT" sz="1600" b="1" i="0" u="none" strike="noStrike" dirty="0">
                          <a:solidFill>
                            <a:srgbClr val="000000"/>
                          </a:solidFill>
                          <a:effectLst/>
                          <a:latin typeface="Calibri" panose="020F0502020204030204" pitchFamily="34" charset="0"/>
                        </a:rPr>
                        <a:t>STATO PATRIMONIALE data X</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725453356"/>
                  </a:ext>
                </a:extLst>
              </a:tr>
              <a:tr h="375176">
                <a:tc gridSpan="2">
                  <a:txBody>
                    <a:bodyPr/>
                    <a:lstStyle/>
                    <a:p>
                      <a:pPr algn="ctr" fontAlgn="ctr"/>
                      <a:r>
                        <a:rPr lang="it-IT" sz="1600" b="1" i="0" u="sng" strike="noStrike" dirty="0">
                          <a:solidFill>
                            <a:srgbClr val="000000"/>
                          </a:solidFill>
                          <a:effectLst/>
                          <a:latin typeface="Calibri" panose="020F0502020204030204" pitchFamily="34" charset="0"/>
                        </a:rPr>
                        <a:t>ATTIVO Impieghi</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tc gridSpan="2">
                  <a:txBody>
                    <a:bodyPr/>
                    <a:lstStyle/>
                    <a:p>
                      <a:pPr algn="ctr" fontAlgn="ctr"/>
                      <a:r>
                        <a:rPr lang="it-IT" sz="1600" b="1" i="0" u="sng" strike="noStrike" dirty="0">
                          <a:solidFill>
                            <a:srgbClr val="000000"/>
                          </a:solidFill>
                          <a:effectLst/>
                          <a:latin typeface="Calibri" panose="020F0502020204030204" pitchFamily="34" charset="0"/>
                        </a:rPr>
                        <a:t>PASSIVO Fonti</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extLst>
                  <a:ext uri="{0D108BD9-81ED-4DB2-BD59-A6C34878D82A}">
                    <a16:rowId xmlns:a16="http://schemas.microsoft.com/office/drawing/2014/main" val="720914962"/>
                  </a:ext>
                </a:extLst>
              </a:tr>
              <a:tr h="375176">
                <a:tc gridSpan="2">
                  <a:txBody>
                    <a:bodyPr/>
                    <a:lstStyle/>
                    <a:p>
                      <a:pPr algn="ctr" fontAlgn="ctr"/>
                      <a:r>
                        <a:rPr lang="it-IT" sz="1600" b="1" i="0" u="sng" strike="noStrike" dirty="0">
                          <a:solidFill>
                            <a:srgbClr val="000000"/>
                          </a:solidFill>
                          <a:effectLst/>
                          <a:latin typeface="Calibri" panose="020F0502020204030204" pitchFamily="34" charset="0"/>
                        </a:rPr>
                        <a:t>DARE</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hMerge="1">
                  <a:txBody>
                    <a:bodyPr/>
                    <a:lstStyle/>
                    <a:p>
                      <a:endParaRPr lang="it-IT"/>
                    </a:p>
                  </a:txBody>
                  <a:tcPr/>
                </a:tc>
                <a:tc gridSpan="2">
                  <a:txBody>
                    <a:bodyPr/>
                    <a:lstStyle/>
                    <a:p>
                      <a:pPr algn="ctr" fontAlgn="ctr"/>
                      <a:r>
                        <a:rPr lang="it-IT" sz="1600" b="1" i="0" u="sng" strike="noStrike" dirty="0">
                          <a:solidFill>
                            <a:srgbClr val="000000"/>
                          </a:solidFill>
                          <a:effectLst/>
                          <a:latin typeface="Calibri" panose="020F0502020204030204" pitchFamily="34" charset="0"/>
                        </a:rPr>
                        <a:t>AVERE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hMerge="1">
                  <a:txBody>
                    <a:bodyPr/>
                    <a:lstStyle/>
                    <a:p>
                      <a:endParaRPr lang="it-IT"/>
                    </a:p>
                  </a:txBody>
                  <a:tcPr/>
                </a:tc>
                <a:extLst>
                  <a:ext uri="{0D108BD9-81ED-4DB2-BD59-A6C34878D82A}">
                    <a16:rowId xmlns:a16="http://schemas.microsoft.com/office/drawing/2014/main" val="2907339595"/>
                  </a:ext>
                </a:extLst>
              </a:tr>
              <a:tr h="375176">
                <a:tc>
                  <a:txBody>
                    <a:bodyPr/>
                    <a:lstStyle/>
                    <a:p>
                      <a:pPr algn="l" fontAlgn="ctr"/>
                      <a:r>
                        <a:rPr lang="it-IT" sz="1600" b="0" i="0" u="none" strike="noStrike" dirty="0">
                          <a:solidFill>
                            <a:srgbClr val="000000"/>
                          </a:solidFill>
                          <a:effectLst/>
                          <a:latin typeface="Calibri" panose="020F0502020204030204" pitchFamily="34" charset="0"/>
                        </a:rPr>
                        <a:t>Banca</a:t>
                      </a:r>
                    </a:p>
                  </a:txBody>
                  <a:tcPr marL="9525" marR="9525" marT="9525" marB="0" anchor="ctr">
                    <a:lnL>
                      <a:noFill/>
                    </a:lnL>
                    <a:lnR>
                      <a:noFill/>
                    </a:lnR>
                    <a:lnT>
                      <a:noFill/>
                    </a:lnT>
                    <a:lnB>
                      <a:noFill/>
                    </a:lnB>
                    <a:noFill/>
                  </a:tcPr>
                </a:tc>
                <a:tc>
                  <a:txBody>
                    <a:bodyPr/>
                    <a:lstStyle/>
                    <a:p>
                      <a:pPr algn="ctr" fontAlgn="ctr"/>
                      <a:r>
                        <a:rPr lang="it-IT" sz="1600" b="0" i="0" u="none" strike="noStrike">
                          <a:solidFill>
                            <a:srgbClr val="000000"/>
                          </a:solidFill>
                          <a:effectLst/>
                          <a:latin typeface="Calibri" panose="020F0502020204030204" pitchFamily="34" charset="0"/>
                        </a:rPr>
                        <a:t>200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Capitale sociale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it-IT" sz="1600" b="0" i="0" u="none" strike="noStrike">
                          <a:solidFill>
                            <a:srgbClr val="000000"/>
                          </a:solidFill>
                          <a:effectLst/>
                          <a:latin typeface="Calibri" panose="020F0502020204030204" pitchFamily="34" charset="0"/>
                        </a:rPr>
                        <a:t>100</a:t>
                      </a:r>
                    </a:p>
                  </a:txBody>
                  <a:tcPr marL="9525" marR="9525" marT="9525" marB="0" anchor="ctr">
                    <a:lnL>
                      <a:noFill/>
                    </a:lnL>
                    <a:lnR>
                      <a:noFill/>
                    </a:lnR>
                    <a:lnT>
                      <a:noFill/>
                    </a:lnT>
                    <a:lnB>
                      <a:noFill/>
                    </a:lnB>
                    <a:noFill/>
                  </a:tcPr>
                </a:tc>
                <a:extLst>
                  <a:ext uri="{0D108BD9-81ED-4DB2-BD59-A6C34878D82A}">
                    <a16:rowId xmlns:a16="http://schemas.microsoft.com/office/drawing/2014/main" val="149229904"/>
                  </a:ext>
                </a:extLst>
              </a:tr>
              <a:tr h="375176">
                <a:tc>
                  <a:txBody>
                    <a:bodyPr/>
                    <a:lstStyle/>
                    <a:p>
                      <a:pPr algn="l" fontAlgn="ctr"/>
                      <a:r>
                        <a:rPr lang="it-IT" sz="1600" b="0" i="0" u="none" strike="noStrike" dirty="0">
                          <a:solidFill>
                            <a:srgbClr val="000000"/>
                          </a:solidFill>
                          <a:effectLst/>
                          <a:latin typeface="Calibri" panose="020F0502020204030204" pitchFamily="34" charset="0"/>
                        </a:rPr>
                        <a:t>Crediti vs clienti</a:t>
                      </a:r>
                    </a:p>
                  </a:txBody>
                  <a:tcPr marL="9525" marR="9525" marT="9525" marB="0" anchor="ctr">
                    <a:lnL>
                      <a:noFill/>
                    </a:lnL>
                    <a:lnR>
                      <a:noFill/>
                    </a:lnR>
                    <a:lnT>
                      <a:noFill/>
                    </a:lnT>
                    <a:lnB>
                      <a:noFill/>
                    </a:lnB>
                    <a:noFill/>
                  </a:tcPr>
                </a:tc>
                <a:tc>
                  <a:txBody>
                    <a:bodyPr/>
                    <a:lstStyle/>
                    <a:p>
                      <a:pPr algn="ctr" fontAlgn="ctr"/>
                      <a:r>
                        <a:rPr lang="it-IT" sz="1600" b="0" i="0" u="none" strike="noStrike">
                          <a:solidFill>
                            <a:srgbClr val="000000"/>
                          </a:solidFill>
                          <a:effectLst/>
                          <a:latin typeface="Calibri" panose="020F0502020204030204" pitchFamily="34" charset="0"/>
                        </a:rPr>
                        <a:t>120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Utile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it-IT" sz="1600" b="0" i="0" u="none" strike="noStrike">
                          <a:solidFill>
                            <a:srgbClr val="000000"/>
                          </a:solidFill>
                          <a:effectLst/>
                          <a:latin typeface="Calibri" panose="020F0502020204030204" pitchFamily="34" charset="0"/>
                        </a:rPr>
                        <a:t>200</a:t>
                      </a:r>
                    </a:p>
                  </a:txBody>
                  <a:tcPr marL="9525" marR="9525" marT="9525" marB="0" anchor="ctr">
                    <a:lnL>
                      <a:noFill/>
                    </a:lnL>
                    <a:lnR>
                      <a:noFill/>
                    </a:lnR>
                    <a:lnT>
                      <a:noFill/>
                    </a:lnT>
                    <a:lnB>
                      <a:noFill/>
                    </a:lnB>
                    <a:noFill/>
                  </a:tcPr>
                </a:tc>
                <a:extLst>
                  <a:ext uri="{0D108BD9-81ED-4DB2-BD59-A6C34878D82A}">
                    <a16:rowId xmlns:a16="http://schemas.microsoft.com/office/drawing/2014/main" val="104973389"/>
                  </a:ext>
                </a:extLst>
              </a:tr>
              <a:tr h="375176">
                <a:tc>
                  <a:txBody>
                    <a:bodyPr/>
                    <a:lstStyle/>
                    <a:p>
                      <a:pPr algn="l" fontAlgn="ctr"/>
                      <a:r>
                        <a:rPr lang="it-IT" sz="1600" b="0" i="0" u="none" strike="noStrike">
                          <a:solidFill>
                            <a:srgbClr val="000000"/>
                          </a:solidFill>
                          <a:effectLst/>
                          <a:latin typeface="Calibri" panose="020F0502020204030204" pitchFamily="34"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it-IT" sz="1600" b="0" i="0" u="none" strike="noStrike">
                          <a:solidFill>
                            <a:srgbClr val="000000"/>
                          </a:solidFill>
                          <a:effectLst/>
                          <a:latin typeface="Calibri" panose="020F050202020403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r>
                        <a:rPr lang="it-IT" sz="1600" b="0" i="0" u="none" strike="noStrike" dirty="0">
                          <a:solidFill>
                            <a:srgbClr val="000000"/>
                          </a:solidFill>
                          <a:effectLst/>
                          <a:latin typeface="Calibri" panose="020F0502020204030204" pitchFamily="34" charset="0"/>
                        </a:rPr>
                        <a:t> Debiti vs fornitori</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it-IT" sz="16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6963762"/>
                  </a:ext>
                </a:extLst>
              </a:tr>
              <a:tr h="375176">
                <a:tc>
                  <a:txBody>
                    <a:bodyPr/>
                    <a:lstStyle/>
                    <a:p>
                      <a:pPr algn="r" fontAlgn="ctr"/>
                      <a:r>
                        <a:rPr lang="it-IT" sz="1600" b="1" i="0" u="none" strike="noStrike" dirty="0">
                          <a:solidFill>
                            <a:srgbClr val="000000"/>
                          </a:solidFill>
                          <a:effectLst/>
                          <a:latin typeface="Calibri" panose="020F0502020204030204" pitchFamily="34" charset="0"/>
                        </a:rPr>
                        <a:t>TOT</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320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r" fontAlgn="ctr"/>
                      <a:r>
                        <a:rPr lang="it-IT" sz="1600" b="1" i="0" u="none" strike="noStrike" dirty="0">
                          <a:solidFill>
                            <a:srgbClr val="000000"/>
                          </a:solidFill>
                          <a:effectLst/>
                          <a:latin typeface="Calibri" panose="020F0502020204030204" pitchFamily="34" charset="0"/>
                        </a:rPr>
                        <a:t>TOT</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320</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158701771"/>
                  </a:ext>
                </a:extLst>
              </a:tr>
            </a:tbl>
          </a:graphicData>
        </a:graphic>
      </p:graphicFrame>
      <p:sp>
        <p:nvSpPr>
          <p:cNvPr id="16" name="Segnaposto piè di pagina 15">
            <a:extLst>
              <a:ext uri="{FF2B5EF4-FFF2-40B4-BE49-F238E27FC236}">
                <a16:creationId xmlns:a16="http://schemas.microsoft.com/office/drawing/2014/main" id="{782C1D26-841E-9066-C0CE-B6F66E8A76F8}"/>
              </a:ext>
            </a:extLst>
          </p:cNvPr>
          <p:cNvSpPr>
            <a:spLocks noGrp="1"/>
          </p:cNvSpPr>
          <p:nvPr>
            <p:ph type="ftr" sz="quarter" idx="11"/>
          </p:nvPr>
        </p:nvSpPr>
        <p:spPr/>
        <p:txBody>
          <a:bodyPr/>
          <a:lstStyle/>
          <a:p>
            <a:r>
              <a:rPr lang="it-IT" sz="1050" dirty="0">
                <a:solidFill>
                  <a:schemeClr val="bg2">
                    <a:lumMod val="90000"/>
                  </a:schemeClr>
                </a:solidFill>
              </a:rPr>
              <a:t>24</a:t>
            </a:r>
          </a:p>
        </p:txBody>
      </p:sp>
      <p:graphicFrame>
        <p:nvGraphicFramePr>
          <p:cNvPr id="11" name="Tabella 10">
            <a:extLst>
              <a:ext uri="{FF2B5EF4-FFF2-40B4-BE49-F238E27FC236}">
                <a16:creationId xmlns:a16="http://schemas.microsoft.com/office/drawing/2014/main" id="{761C3176-D6C5-1D3D-0562-9740CA9D21BC}"/>
              </a:ext>
            </a:extLst>
          </p:cNvPr>
          <p:cNvGraphicFramePr>
            <a:graphicFrameLocks noGrp="1"/>
          </p:cNvGraphicFramePr>
          <p:nvPr>
            <p:extLst>
              <p:ext uri="{D42A27DB-BD31-4B8C-83A1-F6EECF244321}">
                <p14:modId xmlns:p14="http://schemas.microsoft.com/office/powerpoint/2010/main" val="1991420907"/>
              </p:ext>
            </p:extLst>
          </p:nvPr>
        </p:nvGraphicFramePr>
        <p:xfrm>
          <a:off x="8844296" y="3076280"/>
          <a:ext cx="2509504" cy="1986915"/>
        </p:xfrm>
        <a:graphic>
          <a:graphicData uri="http://schemas.openxmlformats.org/drawingml/2006/table">
            <a:tbl>
              <a:tblPr/>
              <a:tblGrid>
                <a:gridCol w="1180333">
                  <a:extLst>
                    <a:ext uri="{9D8B030D-6E8A-4147-A177-3AD203B41FA5}">
                      <a16:colId xmlns:a16="http://schemas.microsoft.com/office/drawing/2014/main" val="553133057"/>
                    </a:ext>
                  </a:extLst>
                </a:gridCol>
                <a:gridCol w="1329171">
                  <a:extLst>
                    <a:ext uri="{9D8B030D-6E8A-4147-A177-3AD203B41FA5}">
                      <a16:colId xmlns:a16="http://schemas.microsoft.com/office/drawing/2014/main" val="3637581694"/>
                    </a:ext>
                  </a:extLst>
                </a:gridCol>
              </a:tblGrid>
              <a:tr h="190500">
                <a:tc>
                  <a:txBody>
                    <a:bodyPr/>
                    <a:lstStyle/>
                    <a:p>
                      <a:pPr algn="l" fontAlgn="b"/>
                      <a:endParaRPr lang="it-IT"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ctr"/>
                      <a:r>
                        <a:rPr lang="it-IT" sz="1800" b="1" i="0" u="none" strike="noStrike">
                          <a:solidFill>
                            <a:srgbClr val="000000"/>
                          </a:solidFill>
                          <a:effectLst/>
                          <a:latin typeface="Calibri" panose="020F0502020204030204" pitchFamily="34" charset="0"/>
                        </a:rPr>
                        <a:t>Banca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0404677"/>
                  </a:ext>
                </a:extLst>
              </a:tr>
              <a:tr h="190500">
                <a:tc>
                  <a:txBody>
                    <a:bodyPr/>
                    <a:lstStyle/>
                    <a:p>
                      <a:pPr algn="l" fontAlgn="b"/>
                      <a:r>
                        <a:rPr lang="it-IT" sz="1800" b="0" i="0" u="none" strike="noStrike">
                          <a:solidFill>
                            <a:srgbClr val="000000"/>
                          </a:solidFill>
                          <a:effectLst/>
                          <a:latin typeface="Calibri" panose="020F0502020204030204" pitchFamily="34" charset="0"/>
                        </a:rPr>
                        <a:t>C.S.</a:t>
                      </a:r>
                    </a:p>
                  </a:txBody>
                  <a:tcPr marL="9525" marR="9525" marT="9525" marB="0" anchor="b">
                    <a:lnL>
                      <a:noFill/>
                    </a:lnL>
                    <a:lnR>
                      <a:noFill/>
                    </a:lnR>
                    <a:lnT>
                      <a:noFill/>
                    </a:lnT>
                    <a:lnB>
                      <a:noFill/>
                    </a:lnB>
                    <a:noFill/>
                  </a:tcPr>
                </a:tc>
                <a:tc>
                  <a:txBody>
                    <a:bodyPr/>
                    <a:lstStyle/>
                    <a:p>
                      <a:pPr algn="ctr" fontAlgn="ctr"/>
                      <a:r>
                        <a:rPr lang="it-IT" sz="1800" b="0" i="0" u="none" strike="noStrike">
                          <a:solidFill>
                            <a:srgbClr val="000000"/>
                          </a:solidFill>
                          <a:effectLst/>
                          <a:latin typeface="Calibri" panose="020F0502020204030204" pitchFamily="34" charset="0"/>
                        </a:rPr>
                        <a:t>         100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984470574"/>
                  </a:ext>
                </a:extLst>
              </a:tr>
              <a:tr h="190500">
                <a:tc>
                  <a:txBody>
                    <a:bodyPr/>
                    <a:lstStyle/>
                    <a:p>
                      <a:pPr algn="l" fontAlgn="b"/>
                      <a:r>
                        <a:rPr lang="it-IT" sz="1800" b="0" i="0" u="none" strike="noStrike">
                          <a:solidFill>
                            <a:srgbClr val="000000"/>
                          </a:solidFill>
                          <a:effectLst/>
                          <a:latin typeface="Calibri" panose="020F0502020204030204" pitchFamily="34" charset="0"/>
                        </a:rPr>
                        <a:t>Ricavi</a:t>
                      </a:r>
                    </a:p>
                  </a:txBody>
                  <a:tcPr marL="9525" marR="9525" marT="9525" marB="0" anchor="b">
                    <a:lnL>
                      <a:noFill/>
                    </a:lnL>
                    <a:lnR>
                      <a:noFill/>
                    </a:lnR>
                    <a:lnT>
                      <a:noFill/>
                    </a:lnT>
                    <a:lnB>
                      <a:noFill/>
                    </a:lnB>
                    <a:noFill/>
                  </a:tcPr>
                </a:tc>
                <a:tc>
                  <a:txBody>
                    <a:bodyPr/>
                    <a:lstStyle/>
                    <a:p>
                      <a:pPr algn="ctr" fontAlgn="ctr"/>
                      <a:r>
                        <a:rPr lang="it-IT" sz="1800" b="0" i="0" u="none" strike="noStrike" dirty="0">
                          <a:solidFill>
                            <a:srgbClr val="000000"/>
                          </a:solidFill>
                          <a:effectLst/>
                          <a:latin typeface="Calibri" panose="020F0502020204030204" pitchFamily="34" charset="0"/>
                        </a:rPr>
                        <a:t>         400   </a:t>
                      </a:r>
                    </a:p>
                  </a:txBody>
                  <a:tcPr marL="9525" marR="9525" marT="9525" marB="0" anchor="ctr">
                    <a:lnL>
                      <a:noFill/>
                    </a:lnL>
                    <a:lnR>
                      <a:noFill/>
                    </a:lnR>
                    <a:lnT>
                      <a:noFill/>
                    </a:lnT>
                    <a:lnB>
                      <a:noFill/>
                    </a:lnB>
                    <a:noFill/>
                  </a:tcPr>
                </a:tc>
                <a:extLst>
                  <a:ext uri="{0D108BD9-81ED-4DB2-BD59-A6C34878D82A}">
                    <a16:rowId xmlns:a16="http://schemas.microsoft.com/office/drawing/2014/main" val="2020843459"/>
                  </a:ext>
                </a:extLst>
              </a:tr>
              <a:tr h="190500">
                <a:tc>
                  <a:txBody>
                    <a:bodyPr/>
                    <a:lstStyle/>
                    <a:p>
                      <a:pPr algn="l" fontAlgn="b"/>
                      <a:r>
                        <a:rPr lang="it-IT" sz="1800" b="0" i="0" u="none" strike="noStrike">
                          <a:solidFill>
                            <a:srgbClr val="000000"/>
                          </a:solidFill>
                          <a:effectLst/>
                          <a:latin typeface="Calibri" panose="020F0502020204030204" pitchFamily="34" charset="0"/>
                        </a:rPr>
                        <a:t>Azionisti</a:t>
                      </a:r>
                    </a:p>
                  </a:txBody>
                  <a:tcPr marL="9525" marR="9525" marT="9525" marB="0" anchor="b">
                    <a:lnL>
                      <a:noFill/>
                    </a:lnL>
                    <a:lnR>
                      <a:noFill/>
                    </a:lnR>
                    <a:lnT>
                      <a:noFill/>
                    </a:lnT>
                    <a:lnB>
                      <a:noFill/>
                    </a:lnB>
                    <a:noFill/>
                  </a:tcPr>
                </a:tc>
                <a:tc>
                  <a:txBody>
                    <a:bodyPr/>
                    <a:lstStyle/>
                    <a:p>
                      <a:pPr algn="ctr" fontAlgn="ctr"/>
                      <a:r>
                        <a:rPr lang="it-IT" sz="1800" b="0" i="0" u="none" strike="noStrike" dirty="0">
                          <a:solidFill>
                            <a:srgbClr val="000000"/>
                          </a:solidFill>
                          <a:effectLst/>
                          <a:latin typeface="Calibri" panose="020F0502020204030204" pitchFamily="34" charset="0"/>
                        </a:rPr>
                        <a:t>         (200)</a:t>
                      </a:r>
                    </a:p>
                  </a:txBody>
                  <a:tcPr marL="9525" marR="9525" marT="9525" marB="0" anchor="ctr">
                    <a:lnL>
                      <a:noFill/>
                    </a:lnL>
                    <a:lnR>
                      <a:noFill/>
                    </a:lnR>
                    <a:lnT>
                      <a:noFill/>
                    </a:lnT>
                    <a:lnB>
                      <a:noFill/>
                    </a:lnB>
                    <a:noFill/>
                  </a:tcPr>
                </a:tc>
                <a:extLst>
                  <a:ext uri="{0D108BD9-81ED-4DB2-BD59-A6C34878D82A}">
                    <a16:rowId xmlns:a16="http://schemas.microsoft.com/office/drawing/2014/main" val="2942198126"/>
                  </a:ext>
                </a:extLst>
              </a:tr>
              <a:tr h="190500">
                <a:tc>
                  <a:txBody>
                    <a:bodyPr/>
                    <a:lstStyle/>
                    <a:p>
                      <a:pPr algn="l" fontAlgn="b"/>
                      <a:r>
                        <a:rPr lang="it-IT" sz="1800" b="0" i="0" u="none" strike="noStrike">
                          <a:solidFill>
                            <a:srgbClr val="000000"/>
                          </a:solidFill>
                          <a:effectLst/>
                          <a:latin typeface="Calibri" panose="020F0502020204030204" pitchFamily="34" charset="0"/>
                        </a:rPr>
                        <a:t>Clienti</a:t>
                      </a:r>
                    </a:p>
                  </a:txBody>
                  <a:tcPr marL="9525" marR="9525" marT="9525" marB="0" anchor="b">
                    <a:lnL>
                      <a:noFill/>
                    </a:lnL>
                    <a:lnR>
                      <a:noFill/>
                    </a:lnR>
                    <a:lnT>
                      <a:noFill/>
                    </a:lnT>
                    <a:lnB>
                      <a:noFill/>
                    </a:lnB>
                    <a:noFill/>
                  </a:tcPr>
                </a:tc>
                <a:tc>
                  <a:txBody>
                    <a:bodyPr/>
                    <a:lstStyle/>
                    <a:p>
                      <a:pPr algn="ctr" fontAlgn="ctr"/>
                      <a:r>
                        <a:rPr lang="it-IT" sz="1800" b="0" i="0" u="none" strike="noStrike" dirty="0">
                          <a:solidFill>
                            <a:srgbClr val="000000"/>
                          </a:solidFill>
                          <a:effectLst/>
                          <a:latin typeface="Calibri" panose="020F0502020204030204" pitchFamily="34" charset="0"/>
                        </a:rPr>
                        <a:t>         (120)</a:t>
                      </a:r>
                    </a:p>
                  </a:txBody>
                  <a:tcPr marL="9525" marR="9525" marT="9525" marB="0" anchor="ctr">
                    <a:lnL>
                      <a:noFill/>
                    </a:lnL>
                    <a:lnR>
                      <a:noFill/>
                    </a:lnR>
                    <a:lnT>
                      <a:noFill/>
                    </a:lnT>
                    <a:lnB>
                      <a:noFill/>
                    </a:lnB>
                    <a:noFill/>
                  </a:tcPr>
                </a:tc>
                <a:extLst>
                  <a:ext uri="{0D108BD9-81ED-4DB2-BD59-A6C34878D82A}">
                    <a16:rowId xmlns:a16="http://schemas.microsoft.com/office/drawing/2014/main" val="2813780224"/>
                  </a:ext>
                </a:extLst>
              </a:tr>
              <a:tr h="190500">
                <a:tc>
                  <a:txBody>
                    <a:bodyPr/>
                    <a:lstStyle/>
                    <a:p>
                      <a:pPr algn="l" fontAlgn="b"/>
                      <a:r>
                        <a:rPr lang="it-IT" sz="1800" b="0" i="0" u="none" strike="noStrike">
                          <a:solidFill>
                            <a:srgbClr val="000000"/>
                          </a:solidFill>
                          <a:effectLst/>
                          <a:latin typeface="Calibri" panose="020F0502020204030204" pitchFamily="34" charset="0"/>
                        </a:rPr>
                        <a:t>Fornitori</a:t>
                      </a:r>
                    </a:p>
                  </a:txBody>
                  <a:tcPr marL="9525" marR="9525" marT="9525" marB="0" anchor="b">
                    <a:lnL>
                      <a:noFill/>
                    </a:lnL>
                    <a:lnR>
                      <a:noFill/>
                    </a:lnR>
                    <a:lnT>
                      <a:noFill/>
                    </a:lnT>
                    <a:lnB>
                      <a:noFill/>
                    </a:lnB>
                    <a:noFill/>
                  </a:tcPr>
                </a:tc>
                <a:tc>
                  <a:txBody>
                    <a:bodyPr/>
                    <a:lstStyle/>
                    <a:p>
                      <a:pPr algn="ctr" fontAlgn="ctr"/>
                      <a:r>
                        <a:rPr lang="it-IT" sz="1800" b="0" i="0" u="none" strike="noStrike">
                          <a:solidFill>
                            <a:srgbClr val="000000"/>
                          </a:solidFill>
                          <a:effectLst/>
                          <a:latin typeface="Calibri" panose="020F0502020204030204" pitchFamily="34" charset="0"/>
                        </a:rPr>
                        <a:t>            20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8679622"/>
                  </a:ext>
                </a:extLst>
              </a:tr>
              <a:tr h="200025">
                <a:tc>
                  <a:txBody>
                    <a:bodyPr/>
                    <a:lstStyle/>
                    <a:p>
                      <a:pPr algn="l" fontAlgn="b"/>
                      <a:endParaRPr lang="it-IT"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ctr"/>
                      <a:r>
                        <a:rPr lang="it-IT" sz="1800" b="1" i="0" u="none" strike="noStrike" dirty="0">
                          <a:solidFill>
                            <a:srgbClr val="000000"/>
                          </a:solidFill>
                          <a:effectLst/>
                          <a:latin typeface="Calibri" panose="020F0502020204030204" pitchFamily="34" charset="0"/>
                        </a:rPr>
                        <a:t>         200   </a:t>
                      </a: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766125940"/>
                  </a:ext>
                </a:extLst>
              </a:tr>
            </a:tbl>
          </a:graphicData>
        </a:graphic>
      </p:graphicFrame>
    </p:spTree>
    <p:extLst>
      <p:ext uri="{BB962C8B-B14F-4D97-AF65-F5344CB8AC3E}">
        <p14:creationId xmlns:p14="http://schemas.microsoft.com/office/powerpoint/2010/main" val="2454741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D268D-5EE1-7042-343A-29AA7D4499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41F7D72-9BCF-EA81-FA8A-B972A800B6BB}"/>
              </a:ext>
            </a:extLst>
          </p:cNvPr>
          <p:cNvSpPr>
            <a:spLocks noGrp="1"/>
          </p:cNvSpPr>
          <p:nvPr>
            <p:ph type="sldNum" sz="quarter" idx="12"/>
          </p:nvPr>
        </p:nvSpPr>
        <p:spPr/>
        <p:txBody>
          <a:bodyPr/>
          <a:lstStyle/>
          <a:p>
            <a:fld id="{2C20EE39-9E8F-472C-A198-3FCA771E6885}" type="slidenum">
              <a:rPr lang="it-IT" smtClean="0"/>
              <a:t>27</a:t>
            </a:fld>
            <a:endParaRPr lang="it-IT"/>
          </a:p>
        </p:txBody>
      </p:sp>
      <p:sp>
        <p:nvSpPr>
          <p:cNvPr id="3" name="Rettangolo 2">
            <a:extLst>
              <a:ext uri="{FF2B5EF4-FFF2-40B4-BE49-F238E27FC236}">
                <a16:creationId xmlns:a16="http://schemas.microsoft.com/office/drawing/2014/main" id="{772A1C36-CEC9-B74E-B502-CDBB71D1633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C0382E88-F4D6-23C5-90E4-DDC8A467BBD3}"/>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Scopo delle scritture contabili</a:t>
            </a:r>
          </a:p>
        </p:txBody>
      </p:sp>
      <p:sp>
        <p:nvSpPr>
          <p:cNvPr id="10" name="Titolo 1">
            <a:extLst>
              <a:ext uri="{FF2B5EF4-FFF2-40B4-BE49-F238E27FC236}">
                <a16:creationId xmlns:a16="http://schemas.microsoft.com/office/drawing/2014/main" id="{0EC1D9EE-1CE3-C19B-7A64-F520D1285DE2}"/>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1B333994-40C7-64D7-8FEA-4202C6B6811F}"/>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AE3FA989-4869-CC6D-6097-A75E72874D76}"/>
              </a:ext>
            </a:extLst>
          </p:cNvPr>
          <p:cNvSpPr txBox="1"/>
          <p:nvPr/>
        </p:nvSpPr>
        <p:spPr>
          <a:xfrm>
            <a:off x="890152" y="1683676"/>
            <a:ext cx="10463648" cy="769441"/>
          </a:xfrm>
          <a:prstGeom prst="rect">
            <a:avLst/>
          </a:prstGeom>
          <a:noFill/>
        </p:spPr>
        <p:txBody>
          <a:bodyPr wrap="square">
            <a:spAutoFit/>
          </a:bodyPr>
          <a:lstStyle/>
          <a:p>
            <a:pPr marL="457200" indent="-457200" algn="just" defTabSz="914400">
              <a:spcBef>
                <a:spcPts val="1000"/>
              </a:spcBef>
              <a:buFont typeface="+mj-lt"/>
              <a:buAutoNum type="alphaUcPeriod" startAt="2"/>
              <a:defRPr/>
            </a:pPr>
            <a:r>
              <a:rPr lang="it-IT" sz="2200" dirty="0">
                <a:solidFill>
                  <a:prstClr val="black"/>
                </a:solidFill>
                <a:latin typeface="Calibri" panose="020F0502020204030204"/>
                <a:sym typeface="Wingdings" panose="05000000000000000000" pitchFamily="2" charset="2"/>
              </a:rPr>
              <a:t>l’</a:t>
            </a:r>
            <a:r>
              <a:rPr lang="it-IT" sz="2200" b="1" u="sng" dirty="0">
                <a:solidFill>
                  <a:prstClr val="black"/>
                </a:solidFill>
                <a:latin typeface="Calibri" panose="020F0502020204030204"/>
                <a:sym typeface="Wingdings" panose="05000000000000000000" pitchFamily="2" charset="2"/>
              </a:rPr>
              <a:t>entità dei costi e dei ricavi di competenza</a:t>
            </a:r>
            <a:r>
              <a:rPr lang="it-IT" sz="2200" b="1" dirty="0">
                <a:solidFill>
                  <a:prstClr val="black"/>
                </a:solidFill>
                <a:latin typeface="Calibri" panose="020F0502020204030204"/>
                <a:sym typeface="Wingdings" panose="05000000000000000000" pitchFamily="2" charset="2"/>
              </a:rPr>
              <a:t> </a:t>
            </a:r>
            <a:r>
              <a:rPr lang="it-IT" sz="2200" dirty="0">
                <a:solidFill>
                  <a:prstClr val="black"/>
                </a:solidFill>
                <a:latin typeface="Calibri" panose="020F0502020204030204"/>
                <a:sym typeface="Wingdings" panose="05000000000000000000" pitchFamily="2" charset="2"/>
              </a:rPr>
              <a:t>di un certo periodo e sino alla data X ed il </a:t>
            </a:r>
            <a:r>
              <a:rPr lang="it-IT" sz="2200" b="1" dirty="0">
                <a:solidFill>
                  <a:prstClr val="black"/>
                </a:solidFill>
                <a:latin typeface="Calibri" panose="020F0502020204030204"/>
                <a:sym typeface="Wingdings" panose="05000000000000000000" pitchFamily="2" charset="2"/>
              </a:rPr>
              <a:t>risultato</a:t>
            </a:r>
            <a:r>
              <a:rPr lang="it-IT" sz="2200" dirty="0">
                <a:solidFill>
                  <a:prstClr val="black"/>
                </a:solidFill>
                <a:latin typeface="Calibri" panose="020F0502020204030204"/>
                <a:sym typeface="Wingdings" panose="05000000000000000000" pitchFamily="2" charset="2"/>
              </a:rPr>
              <a:t> conseguito</a:t>
            </a: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6C050CAE-173E-C6AC-EFE0-899B95754D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DF5D665D-3CC2-ABEF-B04E-8D1834E306A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81C5E8B-361D-C767-9BA3-7F25D760071C}"/>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Freccia angolare in su 4">
            <a:extLst>
              <a:ext uri="{FF2B5EF4-FFF2-40B4-BE49-F238E27FC236}">
                <a16:creationId xmlns:a16="http://schemas.microsoft.com/office/drawing/2014/main" id="{04AF2D40-80F7-9630-D3BE-69899B37A4C7}"/>
              </a:ext>
            </a:extLst>
          </p:cNvPr>
          <p:cNvSpPr/>
          <p:nvPr/>
        </p:nvSpPr>
        <p:spPr>
          <a:xfrm rot="5400000">
            <a:off x="2737995" y="2590299"/>
            <a:ext cx="482776" cy="399504"/>
          </a:xfrm>
          <a:prstGeom prst="bentUpArrow">
            <a:avLst>
              <a:gd name="adj1" fmla="val 17530"/>
              <a:gd name="adj2" fmla="val 25000"/>
              <a:gd name="adj3" fmla="val 25000"/>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3" name="Tabella 12">
            <a:extLst>
              <a:ext uri="{FF2B5EF4-FFF2-40B4-BE49-F238E27FC236}">
                <a16:creationId xmlns:a16="http://schemas.microsoft.com/office/drawing/2014/main" id="{054F9054-B946-A4FD-4419-88B2959B6B82}"/>
              </a:ext>
            </a:extLst>
          </p:cNvPr>
          <p:cNvGraphicFramePr>
            <a:graphicFrameLocks noGrp="1"/>
          </p:cNvGraphicFramePr>
          <p:nvPr>
            <p:extLst>
              <p:ext uri="{D42A27DB-BD31-4B8C-83A1-F6EECF244321}">
                <p14:modId xmlns:p14="http://schemas.microsoft.com/office/powerpoint/2010/main" val="2162463387"/>
              </p:ext>
            </p:extLst>
          </p:nvPr>
        </p:nvGraphicFramePr>
        <p:xfrm>
          <a:off x="3717530" y="2788525"/>
          <a:ext cx="4343394" cy="1875880"/>
        </p:xfrm>
        <a:graphic>
          <a:graphicData uri="http://schemas.openxmlformats.org/drawingml/2006/table">
            <a:tbl>
              <a:tblPr/>
              <a:tblGrid>
                <a:gridCol w="1537989">
                  <a:extLst>
                    <a:ext uri="{9D8B030D-6E8A-4147-A177-3AD203B41FA5}">
                      <a16:colId xmlns:a16="http://schemas.microsoft.com/office/drawing/2014/main" val="3482463993"/>
                    </a:ext>
                  </a:extLst>
                </a:gridCol>
                <a:gridCol w="569625">
                  <a:extLst>
                    <a:ext uri="{9D8B030D-6E8A-4147-A177-3AD203B41FA5}">
                      <a16:colId xmlns:a16="http://schemas.microsoft.com/office/drawing/2014/main" val="3667363744"/>
                    </a:ext>
                  </a:extLst>
                </a:gridCol>
                <a:gridCol w="1666155">
                  <a:extLst>
                    <a:ext uri="{9D8B030D-6E8A-4147-A177-3AD203B41FA5}">
                      <a16:colId xmlns:a16="http://schemas.microsoft.com/office/drawing/2014/main" val="746725210"/>
                    </a:ext>
                  </a:extLst>
                </a:gridCol>
                <a:gridCol w="569625">
                  <a:extLst>
                    <a:ext uri="{9D8B030D-6E8A-4147-A177-3AD203B41FA5}">
                      <a16:colId xmlns:a16="http://schemas.microsoft.com/office/drawing/2014/main" val="2127244129"/>
                    </a:ext>
                  </a:extLst>
                </a:gridCol>
              </a:tblGrid>
              <a:tr h="375176">
                <a:tc gridSpan="4">
                  <a:txBody>
                    <a:bodyPr/>
                    <a:lstStyle/>
                    <a:p>
                      <a:pPr algn="ctr" fontAlgn="ctr"/>
                      <a:r>
                        <a:rPr lang="it-IT" sz="1600" b="1" i="0" u="none" strike="noStrike" dirty="0">
                          <a:solidFill>
                            <a:srgbClr val="000000"/>
                          </a:solidFill>
                          <a:effectLst/>
                          <a:latin typeface="Calibri" panose="020F0502020204030204" pitchFamily="34" charset="0"/>
                        </a:rPr>
                        <a:t>CONTO ECONOMICO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725453356"/>
                  </a:ext>
                </a:extLst>
              </a:tr>
              <a:tr h="375176">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600" b="1" i="0" u="sng" strike="noStrike" dirty="0">
                          <a:solidFill>
                            <a:srgbClr val="000000"/>
                          </a:solidFill>
                          <a:effectLst/>
                          <a:latin typeface="Calibri" panose="020F0502020204030204" pitchFamily="34" charset="0"/>
                        </a:rPr>
                        <a:t>COSTI - DARE</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600" b="1" i="0" u="sng" strike="noStrike" dirty="0">
                          <a:solidFill>
                            <a:srgbClr val="000000"/>
                          </a:solidFill>
                          <a:effectLst/>
                          <a:latin typeface="Calibri" panose="020F0502020204030204" pitchFamily="34" charset="0"/>
                        </a:rPr>
                        <a:t>RICAVI - AVERE</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extLst>
                  <a:ext uri="{0D108BD9-81ED-4DB2-BD59-A6C34878D82A}">
                    <a16:rowId xmlns:a16="http://schemas.microsoft.com/office/drawing/2014/main" val="720914962"/>
                  </a:ext>
                </a:extLst>
              </a:tr>
              <a:tr h="375176">
                <a:tc>
                  <a:txBody>
                    <a:bodyPr/>
                    <a:lstStyle/>
                    <a:p>
                      <a:pPr algn="l" fontAlgn="ctr"/>
                      <a:r>
                        <a:rPr lang="it-IT" sz="1600" b="0" i="0" u="none" strike="noStrike" dirty="0">
                          <a:solidFill>
                            <a:srgbClr val="000000"/>
                          </a:solidFill>
                          <a:effectLst/>
                          <a:latin typeface="Calibri" panose="020F0502020204030204" pitchFamily="34" charset="0"/>
                        </a:rPr>
                        <a:t>Acquisto merci</a:t>
                      </a:r>
                    </a:p>
                  </a:txBody>
                  <a:tcPr marL="9525" marR="9525" marT="9525" marB="0" anchor="ctr">
                    <a:lnL>
                      <a:noFill/>
                    </a:lnL>
                    <a:lnR>
                      <a:noFill/>
                    </a:lnR>
                    <a:lnT>
                      <a:noFill/>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200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Vendita merci</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400</a:t>
                      </a:r>
                    </a:p>
                  </a:txBody>
                  <a:tcPr marL="9525" marR="9525" marT="9525" marB="0" anchor="ctr">
                    <a:lnL>
                      <a:noFill/>
                    </a:lnL>
                    <a:lnR>
                      <a:noFill/>
                    </a:lnR>
                    <a:lnT>
                      <a:noFill/>
                    </a:lnT>
                    <a:lnB>
                      <a:noFill/>
                    </a:lnB>
                    <a:noFill/>
                  </a:tcPr>
                </a:tc>
                <a:extLst>
                  <a:ext uri="{0D108BD9-81ED-4DB2-BD59-A6C34878D82A}">
                    <a16:rowId xmlns:a16="http://schemas.microsoft.com/office/drawing/2014/main" val="149229904"/>
                  </a:ext>
                </a:extLst>
              </a:tr>
              <a:tr h="375176">
                <a:tc>
                  <a:txBody>
                    <a:bodyPr/>
                    <a:lstStyle/>
                    <a:p>
                      <a:pPr algn="l" fontAlgn="ctr"/>
                      <a:r>
                        <a:rPr lang="it-IT" sz="1600" b="0" i="0" u="none" strike="noStrike" dirty="0">
                          <a:solidFill>
                            <a:srgbClr val="000000"/>
                          </a:solidFill>
                          <a:effectLst/>
                          <a:latin typeface="Calibri" panose="020F0502020204030204" pitchFamily="34" charset="0"/>
                        </a:rPr>
                        <a:t>Utile</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r>
                        <a:rPr lang="it-IT" sz="1600" b="0" i="0" u="none" strike="noStrike" dirty="0">
                          <a:solidFill>
                            <a:srgbClr val="000000"/>
                          </a:solidFill>
                          <a:effectLst/>
                          <a:latin typeface="Calibri" panose="020F0502020204030204" pitchFamily="34" charset="0"/>
                        </a:rPr>
                        <a:t>200</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endParaRPr lang="it-IT"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973389"/>
                  </a:ext>
                </a:extLst>
              </a:tr>
              <a:tr h="375176">
                <a:tc>
                  <a:txBody>
                    <a:bodyPr/>
                    <a:lstStyle/>
                    <a:p>
                      <a:pPr algn="r" fontAlgn="ctr"/>
                      <a:r>
                        <a:rPr lang="it-IT" sz="1600" b="1" i="0" u="none" strike="noStrike" dirty="0">
                          <a:solidFill>
                            <a:srgbClr val="000000"/>
                          </a:solidFill>
                          <a:effectLst/>
                          <a:latin typeface="Calibri" panose="020F0502020204030204" pitchFamily="34" charset="0"/>
                        </a:rPr>
                        <a:t>TOT</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400</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r" fontAlgn="ctr"/>
                      <a:r>
                        <a:rPr lang="it-IT" sz="1600" b="1" i="0" u="none" strike="noStrike" dirty="0">
                          <a:solidFill>
                            <a:srgbClr val="000000"/>
                          </a:solidFill>
                          <a:effectLst/>
                          <a:latin typeface="Calibri" panose="020F0502020204030204" pitchFamily="34" charset="0"/>
                        </a:rPr>
                        <a:t>TOT</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400</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158701771"/>
                  </a:ext>
                </a:extLst>
              </a:tr>
            </a:tbl>
          </a:graphicData>
        </a:graphic>
      </p:graphicFrame>
      <p:sp>
        <p:nvSpPr>
          <p:cNvPr id="6" name="Segnaposto piè di pagina 5">
            <a:extLst>
              <a:ext uri="{FF2B5EF4-FFF2-40B4-BE49-F238E27FC236}">
                <a16:creationId xmlns:a16="http://schemas.microsoft.com/office/drawing/2014/main" id="{736419F0-B445-98A8-310A-DD45F70994AA}"/>
              </a:ext>
            </a:extLst>
          </p:cNvPr>
          <p:cNvSpPr>
            <a:spLocks noGrp="1"/>
          </p:cNvSpPr>
          <p:nvPr>
            <p:ph type="ftr" sz="quarter" idx="11"/>
          </p:nvPr>
        </p:nvSpPr>
        <p:spPr/>
        <p:txBody>
          <a:bodyPr/>
          <a:lstStyle/>
          <a:p>
            <a:r>
              <a:rPr lang="it-IT" sz="1050" dirty="0">
                <a:solidFill>
                  <a:schemeClr val="bg2">
                    <a:lumMod val="90000"/>
                  </a:schemeClr>
                </a:solidFill>
              </a:rPr>
              <a:t>25</a:t>
            </a:r>
          </a:p>
        </p:txBody>
      </p:sp>
      <p:sp>
        <p:nvSpPr>
          <p:cNvPr id="7" name="CasellaDiTesto 6">
            <a:extLst>
              <a:ext uri="{FF2B5EF4-FFF2-40B4-BE49-F238E27FC236}">
                <a16:creationId xmlns:a16="http://schemas.microsoft.com/office/drawing/2014/main" id="{337A09A6-BDCC-B77C-944B-0971240F53C5}"/>
              </a:ext>
            </a:extLst>
          </p:cNvPr>
          <p:cNvSpPr txBox="1"/>
          <p:nvPr/>
        </p:nvSpPr>
        <p:spPr>
          <a:xfrm>
            <a:off x="1882065" y="3556478"/>
            <a:ext cx="1274595" cy="369332"/>
          </a:xfrm>
          <a:prstGeom prst="rect">
            <a:avLst/>
          </a:prstGeom>
          <a:noFill/>
          <a:ln>
            <a:solidFill>
              <a:srgbClr val="002060"/>
            </a:solidFill>
          </a:ln>
        </p:spPr>
        <p:txBody>
          <a:bodyPr wrap="square" rtlCol="0">
            <a:spAutoFit/>
          </a:bodyPr>
          <a:lstStyle/>
          <a:p>
            <a:pPr algn="ctr"/>
            <a:r>
              <a:rPr lang="it-IT" dirty="0">
                <a:solidFill>
                  <a:srgbClr val="002060"/>
                </a:solidFill>
              </a:rPr>
              <a:t>(pagati?)</a:t>
            </a:r>
          </a:p>
        </p:txBody>
      </p:sp>
      <p:sp>
        <p:nvSpPr>
          <p:cNvPr id="11" name="CasellaDiTesto 10">
            <a:extLst>
              <a:ext uri="{FF2B5EF4-FFF2-40B4-BE49-F238E27FC236}">
                <a16:creationId xmlns:a16="http://schemas.microsoft.com/office/drawing/2014/main" id="{8B36EA09-AB8A-320A-4453-1AB3083862D3}"/>
              </a:ext>
            </a:extLst>
          </p:cNvPr>
          <p:cNvSpPr txBox="1"/>
          <p:nvPr/>
        </p:nvSpPr>
        <p:spPr>
          <a:xfrm>
            <a:off x="8681520" y="3562824"/>
            <a:ext cx="1628415" cy="369332"/>
          </a:xfrm>
          <a:prstGeom prst="rect">
            <a:avLst/>
          </a:prstGeom>
          <a:noFill/>
          <a:ln>
            <a:solidFill>
              <a:srgbClr val="002060"/>
            </a:solidFill>
          </a:ln>
        </p:spPr>
        <p:txBody>
          <a:bodyPr wrap="square" rtlCol="0">
            <a:spAutoFit/>
          </a:bodyPr>
          <a:lstStyle/>
          <a:p>
            <a:pPr algn="ctr"/>
            <a:r>
              <a:rPr lang="it-IT" dirty="0">
                <a:solidFill>
                  <a:srgbClr val="002060"/>
                </a:solidFill>
              </a:rPr>
              <a:t>(incassati?)</a:t>
            </a:r>
          </a:p>
        </p:txBody>
      </p:sp>
      <p:sp>
        <p:nvSpPr>
          <p:cNvPr id="16" name="Freccia in giù 15">
            <a:extLst>
              <a:ext uri="{FF2B5EF4-FFF2-40B4-BE49-F238E27FC236}">
                <a16:creationId xmlns:a16="http://schemas.microsoft.com/office/drawing/2014/main" id="{BE8E6BED-274C-5ED5-1F5F-2F2BE8B8599B}"/>
              </a:ext>
            </a:extLst>
          </p:cNvPr>
          <p:cNvSpPr/>
          <p:nvPr/>
        </p:nvSpPr>
        <p:spPr>
          <a:xfrm flipH="1">
            <a:off x="2491963" y="3962934"/>
            <a:ext cx="54797" cy="1410824"/>
          </a:xfrm>
          <a:prstGeom prst="downArrow">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a:extLst>
              <a:ext uri="{FF2B5EF4-FFF2-40B4-BE49-F238E27FC236}">
                <a16:creationId xmlns:a16="http://schemas.microsoft.com/office/drawing/2014/main" id="{99E5ACE4-0C08-1665-E9D0-DEE2DBAC0D07}"/>
              </a:ext>
            </a:extLst>
          </p:cNvPr>
          <p:cNvSpPr txBox="1"/>
          <p:nvPr/>
        </p:nvSpPr>
        <p:spPr>
          <a:xfrm>
            <a:off x="1882065" y="5359708"/>
            <a:ext cx="10463648" cy="430887"/>
          </a:xfrm>
          <a:prstGeom prst="rect">
            <a:avLst/>
          </a:prstGeom>
          <a:noFill/>
        </p:spPr>
        <p:txBody>
          <a:bodyPr wrap="square">
            <a:spAutoFit/>
          </a:bodyPr>
          <a:lstStyle/>
          <a:p>
            <a:pPr algn="just" defTabSz="914400">
              <a:spcBef>
                <a:spcPts val="1000"/>
              </a:spcBef>
              <a:defRPr/>
            </a:pPr>
            <a:r>
              <a:rPr lang="it-IT" sz="2200" dirty="0">
                <a:solidFill>
                  <a:prstClr val="black"/>
                </a:solidFill>
                <a:latin typeface="Calibri" panose="020F0502020204030204"/>
                <a:sym typeface="Wingdings" panose="05000000000000000000" pitchFamily="2" charset="2"/>
              </a:rPr>
              <a:t>qui si prescinde dall’aspetto finanziario, si vede solo quello economico</a:t>
            </a: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21" name="Freccia in giù 20">
            <a:extLst>
              <a:ext uri="{FF2B5EF4-FFF2-40B4-BE49-F238E27FC236}">
                <a16:creationId xmlns:a16="http://schemas.microsoft.com/office/drawing/2014/main" id="{20F7A750-6E6D-98FE-42D3-DA91E609907D}"/>
              </a:ext>
            </a:extLst>
          </p:cNvPr>
          <p:cNvSpPr/>
          <p:nvPr/>
        </p:nvSpPr>
        <p:spPr>
          <a:xfrm flipH="1">
            <a:off x="9468328" y="3972043"/>
            <a:ext cx="54797" cy="1410824"/>
          </a:xfrm>
          <a:prstGeom prst="downArrow">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90862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72EFE-27CC-C933-6634-84EFD0E1939F}"/>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FAA3DB5-CE04-10F9-25C1-89E409550383}"/>
              </a:ext>
            </a:extLst>
          </p:cNvPr>
          <p:cNvSpPr>
            <a:spLocks noGrp="1"/>
          </p:cNvSpPr>
          <p:nvPr>
            <p:ph type="sldNum" sz="quarter" idx="12"/>
          </p:nvPr>
        </p:nvSpPr>
        <p:spPr/>
        <p:txBody>
          <a:bodyPr/>
          <a:lstStyle/>
          <a:p>
            <a:fld id="{2C20EE39-9E8F-472C-A198-3FCA771E6885}" type="slidenum">
              <a:rPr lang="it-IT" smtClean="0"/>
              <a:t>28</a:t>
            </a:fld>
            <a:endParaRPr lang="it-IT"/>
          </a:p>
        </p:txBody>
      </p:sp>
      <p:sp>
        <p:nvSpPr>
          <p:cNvPr id="3" name="Rettangolo 2">
            <a:extLst>
              <a:ext uri="{FF2B5EF4-FFF2-40B4-BE49-F238E27FC236}">
                <a16:creationId xmlns:a16="http://schemas.microsoft.com/office/drawing/2014/main" id="{3D472D2A-193F-5386-2851-F0C96103F762}"/>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50B5DB3F-916A-9749-F219-7A8E36CF3B01}"/>
              </a:ext>
            </a:extLst>
          </p:cNvPr>
          <p:cNvSpPr txBox="1">
            <a:spLocks/>
          </p:cNvSpPr>
          <p:nvPr/>
        </p:nvSpPr>
        <p:spPr>
          <a:xfrm>
            <a:off x="890152" y="247338"/>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Scopo delle scritture contabili</a:t>
            </a:r>
          </a:p>
        </p:txBody>
      </p:sp>
      <p:sp>
        <p:nvSpPr>
          <p:cNvPr id="10" name="Titolo 1">
            <a:extLst>
              <a:ext uri="{FF2B5EF4-FFF2-40B4-BE49-F238E27FC236}">
                <a16:creationId xmlns:a16="http://schemas.microsoft.com/office/drawing/2014/main" id="{3A7FDA31-5B8D-2797-C4EA-AA8AD94ADC89}"/>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710D4B5F-FF21-815B-A05C-F89EF5046D31}"/>
              </a:ext>
            </a:extLst>
          </p:cNvPr>
          <p:cNvCxnSpPr/>
          <p:nvPr/>
        </p:nvCxnSpPr>
        <p:spPr>
          <a:xfrm>
            <a:off x="890153" y="922461"/>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0D544931-BE61-97A2-04F5-B9DD7F4E81BA}"/>
              </a:ext>
            </a:extLst>
          </p:cNvPr>
          <p:cNvSpPr txBox="1"/>
          <p:nvPr/>
        </p:nvSpPr>
        <p:spPr>
          <a:xfrm>
            <a:off x="838195" y="961227"/>
            <a:ext cx="10463648" cy="430887"/>
          </a:xfrm>
          <a:prstGeom prst="rect">
            <a:avLst/>
          </a:prstGeom>
          <a:noFill/>
        </p:spPr>
        <p:txBody>
          <a:bodyPr wrap="square">
            <a:spAutoFit/>
          </a:bodyPr>
          <a:lstStyle/>
          <a:p>
            <a:pPr algn="just" defTabSz="914400">
              <a:spcBef>
                <a:spcPts val="1000"/>
              </a:spcBef>
              <a:defRPr/>
            </a:pPr>
            <a:r>
              <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Possibili accadimenti gestionali:</a:t>
            </a:r>
          </a:p>
        </p:txBody>
      </p:sp>
      <p:grpSp>
        <p:nvGrpSpPr>
          <p:cNvPr id="15" name="Gruppo 14">
            <a:extLst>
              <a:ext uri="{FF2B5EF4-FFF2-40B4-BE49-F238E27FC236}">
                <a16:creationId xmlns:a16="http://schemas.microsoft.com/office/drawing/2014/main" id="{9C5BD72F-D480-3EA3-B49F-1A4A0401F358}"/>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69CEF0EB-E1B2-E84D-67F5-C5ABC97D26B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DEB52BE-F5BB-BFFF-47C9-BD732ECB40F2}"/>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6" name="Segnaposto piè di pagina 5">
            <a:extLst>
              <a:ext uri="{FF2B5EF4-FFF2-40B4-BE49-F238E27FC236}">
                <a16:creationId xmlns:a16="http://schemas.microsoft.com/office/drawing/2014/main" id="{6A6CBA29-A91B-ACD4-82A0-A724269218E7}"/>
              </a:ext>
            </a:extLst>
          </p:cNvPr>
          <p:cNvSpPr>
            <a:spLocks noGrp="1"/>
          </p:cNvSpPr>
          <p:nvPr>
            <p:ph type="ftr" sz="quarter" idx="11"/>
          </p:nvPr>
        </p:nvSpPr>
        <p:spPr/>
        <p:txBody>
          <a:bodyPr/>
          <a:lstStyle/>
          <a:p>
            <a:r>
              <a:rPr lang="it-IT" sz="1050" dirty="0">
                <a:solidFill>
                  <a:schemeClr val="bg2">
                    <a:lumMod val="90000"/>
                  </a:schemeClr>
                </a:solidFill>
              </a:rPr>
              <a:t>26</a:t>
            </a:r>
          </a:p>
        </p:txBody>
      </p:sp>
      <p:graphicFrame>
        <p:nvGraphicFramePr>
          <p:cNvPr id="18" name="Tabella 17">
            <a:extLst>
              <a:ext uri="{FF2B5EF4-FFF2-40B4-BE49-F238E27FC236}">
                <a16:creationId xmlns:a16="http://schemas.microsoft.com/office/drawing/2014/main" id="{2A5876CA-4B43-263F-C5AB-601DD74EA78F}"/>
              </a:ext>
            </a:extLst>
          </p:cNvPr>
          <p:cNvGraphicFramePr>
            <a:graphicFrameLocks noGrp="1"/>
          </p:cNvGraphicFramePr>
          <p:nvPr>
            <p:extLst>
              <p:ext uri="{D42A27DB-BD31-4B8C-83A1-F6EECF244321}">
                <p14:modId xmlns:p14="http://schemas.microsoft.com/office/powerpoint/2010/main" val="3147610955"/>
              </p:ext>
            </p:extLst>
          </p:nvPr>
        </p:nvGraphicFramePr>
        <p:xfrm>
          <a:off x="1152811" y="1359384"/>
          <a:ext cx="9834415" cy="3122295"/>
        </p:xfrm>
        <a:graphic>
          <a:graphicData uri="http://schemas.openxmlformats.org/drawingml/2006/table">
            <a:tbl>
              <a:tblPr/>
              <a:tblGrid>
                <a:gridCol w="3911415">
                  <a:extLst>
                    <a:ext uri="{9D8B030D-6E8A-4147-A177-3AD203B41FA5}">
                      <a16:colId xmlns:a16="http://schemas.microsoft.com/office/drawing/2014/main" val="2059859506"/>
                    </a:ext>
                  </a:extLst>
                </a:gridCol>
                <a:gridCol w="1033731">
                  <a:extLst>
                    <a:ext uri="{9D8B030D-6E8A-4147-A177-3AD203B41FA5}">
                      <a16:colId xmlns:a16="http://schemas.microsoft.com/office/drawing/2014/main" val="2983653677"/>
                    </a:ext>
                  </a:extLst>
                </a:gridCol>
                <a:gridCol w="321295">
                  <a:extLst>
                    <a:ext uri="{9D8B030D-6E8A-4147-A177-3AD203B41FA5}">
                      <a16:colId xmlns:a16="http://schemas.microsoft.com/office/drawing/2014/main" val="1161241367"/>
                    </a:ext>
                  </a:extLst>
                </a:gridCol>
                <a:gridCol w="4567974">
                  <a:extLst>
                    <a:ext uri="{9D8B030D-6E8A-4147-A177-3AD203B41FA5}">
                      <a16:colId xmlns:a16="http://schemas.microsoft.com/office/drawing/2014/main" val="968603921"/>
                    </a:ext>
                  </a:extLst>
                </a:gridCol>
              </a:tblGrid>
              <a:tr h="266700">
                <a:tc>
                  <a:txBody>
                    <a:bodyPr/>
                    <a:lstStyle/>
                    <a:p>
                      <a:pPr algn="l" fontAlgn="b"/>
                      <a:r>
                        <a:rPr lang="it-IT" sz="1800" b="0" i="0" u="none" strike="noStrike">
                          <a:solidFill>
                            <a:srgbClr val="000000"/>
                          </a:solidFill>
                          <a:effectLst/>
                          <a:latin typeface="Calibri" panose="020F0502020204030204" pitchFamily="34" charset="0"/>
                        </a:rPr>
                        <a:t>1. Versamento Cap. Soc.</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10.000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r>
                        <a:rPr lang="it-IT" sz="1800" b="0" i="0" u="none" strike="noStrike">
                          <a:solidFill>
                            <a:srgbClr val="000000"/>
                          </a:solidFill>
                          <a:effectLst/>
                          <a:latin typeface="Calibri" panose="020F0502020204030204" pitchFamily="34" charset="0"/>
                        </a:rPr>
                        <a:t>(ma è tutto il sottoscritto?)</a:t>
                      </a:r>
                    </a:p>
                  </a:txBody>
                  <a:tcPr marL="9525" marR="9525" marT="9525" marB="0" anchor="b">
                    <a:lnL>
                      <a:noFill/>
                    </a:lnL>
                    <a:lnR>
                      <a:noFill/>
                    </a:lnR>
                    <a:lnT>
                      <a:noFill/>
                    </a:lnT>
                    <a:lnB>
                      <a:noFill/>
                    </a:lnB>
                    <a:noFill/>
                  </a:tcPr>
                </a:tc>
                <a:extLst>
                  <a:ext uri="{0D108BD9-81ED-4DB2-BD59-A6C34878D82A}">
                    <a16:rowId xmlns:a16="http://schemas.microsoft.com/office/drawing/2014/main" val="1577790580"/>
                  </a:ext>
                </a:extLst>
              </a:tr>
              <a:tr h="62669">
                <a:tc>
                  <a:txBody>
                    <a:bodyPr/>
                    <a:lstStyle/>
                    <a:p>
                      <a:pPr algn="l" fontAlgn="b"/>
                      <a:r>
                        <a:rPr lang="it-IT" sz="1800" b="0" i="0" u="none" strike="noStrike" dirty="0">
                          <a:solidFill>
                            <a:srgbClr val="000000"/>
                          </a:solidFill>
                          <a:effectLst/>
                          <a:latin typeface="Calibri" panose="020F0502020204030204" pitchFamily="34" charset="0"/>
                        </a:rPr>
                        <a:t>2. Acquisto azienda</a:t>
                      </a:r>
                    </a:p>
                  </a:txBody>
                  <a:tcPr marL="9525" marR="9525" marT="9525" marB="0" anchor="b">
                    <a:lnL>
                      <a:noFill/>
                    </a:lnL>
                    <a:lnR>
                      <a:noFill/>
                    </a:lnR>
                    <a:lnT>
                      <a:noFill/>
                    </a:lnT>
                    <a:lnB>
                      <a:noFill/>
                    </a:lnB>
                    <a:noFill/>
                  </a:tcPr>
                </a:tc>
                <a:tc>
                  <a:txBody>
                    <a:bodyPr/>
                    <a:lstStyle/>
                    <a:p>
                      <a:pPr algn="r" fontAlgn="ctr"/>
                      <a:r>
                        <a:rPr lang="it-IT" sz="1800" b="0" i="0" u="none" strike="noStrike" dirty="0">
                          <a:solidFill>
                            <a:srgbClr val="000000"/>
                          </a:solidFill>
                          <a:effectLst/>
                          <a:latin typeface="Calibri" panose="020F0502020204030204" pitchFamily="34" charset="0"/>
                        </a:rPr>
                        <a:t>-    5.000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r>
                        <a:rPr lang="it-IT" sz="1800" b="0" i="0" u="none" strike="noStrike">
                          <a:solidFill>
                            <a:srgbClr val="000000"/>
                          </a:solidFill>
                          <a:effectLst/>
                          <a:latin typeface="Calibri" panose="020F0502020204030204" pitchFamily="34" charset="0"/>
                        </a:rPr>
                        <a:t>(pagato intero prezzo? , no consumo immediato)</a:t>
                      </a:r>
                    </a:p>
                  </a:txBody>
                  <a:tcPr marL="9525" marR="9525" marT="9525" marB="0" anchor="b">
                    <a:lnL>
                      <a:noFill/>
                    </a:lnL>
                    <a:lnR>
                      <a:noFill/>
                    </a:lnR>
                    <a:lnT>
                      <a:noFill/>
                    </a:lnT>
                    <a:lnB>
                      <a:noFill/>
                    </a:lnB>
                    <a:noFill/>
                  </a:tcPr>
                </a:tc>
                <a:extLst>
                  <a:ext uri="{0D108BD9-81ED-4DB2-BD59-A6C34878D82A}">
                    <a16:rowId xmlns:a16="http://schemas.microsoft.com/office/drawing/2014/main" val="3208100759"/>
                  </a:ext>
                </a:extLst>
              </a:tr>
              <a:tr h="266700">
                <a:tc>
                  <a:txBody>
                    <a:bodyPr/>
                    <a:lstStyle/>
                    <a:p>
                      <a:pPr algn="l" fontAlgn="b"/>
                      <a:r>
                        <a:rPr lang="it-IT" sz="1800" b="0" i="0" u="none" strike="noStrike">
                          <a:solidFill>
                            <a:srgbClr val="000000"/>
                          </a:solidFill>
                          <a:effectLst/>
                          <a:latin typeface="Calibri" panose="020F0502020204030204" pitchFamily="34" charset="0"/>
                        </a:rPr>
                        <a:t>3. Acquisto materie prime</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500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r>
                        <a:rPr lang="it-IT" sz="1800" b="0" i="0" u="none" strike="noStrike">
                          <a:solidFill>
                            <a:srgbClr val="000000"/>
                          </a:solidFill>
                          <a:effectLst/>
                          <a:latin typeface="Calibri" panose="020F0502020204030204" pitchFamily="34" charset="0"/>
                        </a:rPr>
                        <a:t>(pagato?)</a:t>
                      </a:r>
                    </a:p>
                  </a:txBody>
                  <a:tcPr marL="9525" marR="9525" marT="9525" marB="0" anchor="b">
                    <a:lnL>
                      <a:noFill/>
                    </a:lnL>
                    <a:lnR>
                      <a:noFill/>
                    </a:lnR>
                    <a:lnT>
                      <a:noFill/>
                    </a:lnT>
                    <a:lnB>
                      <a:noFill/>
                    </a:lnB>
                    <a:noFill/>
                  </a:tcPr>
                </a:tc>
                <a:extLst>
                  <a:ext uri="{0D108BD9-81ED-4DB2-BD59-A6C34878D82A}">
                    <a16:rowId xmlns:a16="http://schemas.microsoft.com/office/drawing/2014/main" val="1528309660"/>
                  </a:ext>
                </a:extLst>
              </a:tr>
              <a:tr h="266700">
                <a:tc>
                  <a:txBody>
                    <a:bodyPr/>
                    <a:lstStyle/>
                    <a:p>
                      <a:pPr algn="l" fontAlgn="b"/>
                      <a:r>
                        <a:rPr lang="it-IT" sz="1800" b="0" i="0" u="none" strike="noStrike">
                          <a:solidFill>
                            <a:srgbClr val="000000"/>
                          </a:solidFill>
                          <a:effectLst/>
                          <a:latin typeface="Calibri" panose="020F0502020204030204" pitchFamily="34" charset="0"/>
                        </a:rPr>
                        <a:t>4. Acquisto materiali di consumo</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30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r>
                        <a:rPr lang="it-IT" sz="1800" b="0" i="0" u="none" strike="noStrike" dirty="0">
                          <a:solidFill>
                            <a:srgbClr val="000000"/>
                          </a:solidFill>
                          <a:effectLst/>
                          <a:latin typeface="Calibri" panose="020F0502020204030204" pitchFamily="34" charset="0"/>
                        </a:rPr>
                        <a:t>(pagato?)</a:t>
                      </a:r>
                    </a:p>
                  </a:txBody>
                  <a:tcPr marL="9525" marR="9525" marT="9525" marB="0" anchor="b">
                    <a:lnL>
                      <a:noFill/>
                    </a:lnL>
                    <a:lnR>
                      <a:noFill/>
                    </a:lnR>
                    <a:lnT>
                      <a:noFill/>
                    </a:lnT>
                    <a:lnB>
                      <a:noFill/>
                    </a:lnB>
                    <a:noFill/>
                  </a:tcPr>
                </a:tc>
                <a:extLst>
                  <a:ext uri="{0D108BD9-81ED-4DB2-BD59-A6C34878D82A}">
                    <a16:rowId xmlns:a16="http://schemas.microsoft.com/office/drawing/2014/main" val="3160238347"/>
                  </a:ext>
                </a:extLst>
              </a:tr>
              <a:tr h="266700">
                <a:tc>
                  <a:txBody>
                    <a:bodyPr/>
                    <a:lstStyle/>
                    <a:p>
                      <a:pPr algn="l" fontAlgn="b"/>
                      <a:r>
                        <a:rPr lang="it-IT" sz="1800" b="0" i="0" u="none" strike="noStrike" dirty="0">
                          <a:solidFill>
                            <a:srgbClr val="000000"/>
                          </a:solidFill>
                          <a:effectLst/>
                          <a:latin typeface="Calibri" panose="020F0502020204030204" pitchFamily="34" charset="0"/>
                        </a:rPr>
                        <a:t>5. Costo dipendenti</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50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r>
                        <a:rPr lang="it-IT" sz="1800" b="0" i="0" u="none" strike="noStrike">
                          <a:solidFill>
                            <a:srgbClr val="000000"/>
                          </a:solidFill>
                          <a:effectLst/>
                          <a:latin typeface="Calibri" panose="020F0502020204030204" pitchFamily="34" charset="0"/>
                        </a:rPr>
                        <a:t>(pagato?)</a:t>
                      </a:r>
                    </a:p>
                  </a:txBody>
                  <a:tcPr marL="9525" marR="9525" marT="9525" marB="0" anchor="b">
                    <a:lnL>
                      <a:noFill/>
                    </a:lnL>
                    <a:lnR>
                      <a:noFill/>
                    </a:lnR>
                    <a:lnT>
                      <a:noFill/>
                    </a:lnT>
                    <a:lnB>
                      <a:noFill/>
                    </a:lnB>
                    <a:noFill/>
                  </a:tcPr>
                </a:tc>
                <a:extLst>
                  <a:ext uri="{0D108BD9-81ED-4DB2-BD59-A6C34878D82A}">
                    <a16:rowId xmlns:a16="http://schemas.microsoft.com/office/drawing/2014/main" val="1805817090"/>
                  </a:ext>
                </a:extLst>
              </a:tr>
              <a:tr h="266700">
                <a:tc>
                  <a:txBody>
                    <a:bodyPr/>
                    <a:lstStyle/>
                    <a:p>
                      <a:pPr algn="l" fontAlgn="b"/>
                      <a:r>
                        <a:rPr lang="it-IT" sz="1800" b="0" i="0" u="none" strike="noStrike">
                          <a:solidFill>
                            <a:srgbClr val="000000"/>
                          </a:solidFill>
                          <a:effectLst/>
                          <a:latin typeface="Calibri" panose="020F0502020204030204" pitchFamily="34" charset="0"/>
                        </a:rPr>
                        <a:t>6. Incasso da clienti</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1.260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r>
                        <a:rPr lang="it-IT" sz="1800" b="0" i="0" u="none" strike="noStrike">
                          <a:solidFill>
                            <a:srgbClr val="000000"/>
                          </a:solidFill>
                          <a:effectLst/>
                          <a:latin typeface="Calibri" panose="020F0502020204030204" pitchFamily="34" charset="0"/>
                        </a:rPr>
                        <a:t>(a fronte di quanti ricavi?)</a:t>
                      </a:r>
                    </a:p>
                  </a:txBody>
                  <a:tcPr marL="9525" marR="9525" marT="9525" marB="0" anchor="b">
                    <a:lnL>
                      <a:noFill/>
                    </a:lnL>
                    <a:lnR>
                      <a:noFill/>
                    </a:lnR>
                    <a:lnT>
                      <a:noFill/>
                    </a:lnT>
                    <a:lnB>
                      <a:noFill/>
                    </a:lnB>
                    <a:noFill/>
                  </a:tcPr>
                </a:tc>
                <a:extLst>
                  <a:ext uri="{0D108BD9-81ED-4DB2-BD59-A6C34878D82A}">
                    <a16:rowId xmlns:a16="http://schemas.microsoft.com/office/drawing/2014/main" val="2997643505"/>
                  </a:ext>
                </a:extLst>
              </a:tr>
              <a:tr h="266700">
                <a:tc>
                  <a:txBody>
                    <a:bodyPr/>
                    <a:lstStyle/>
                    <a:p>
                      <a:pPr algn="l" fontAlgn="b"/>
                      <a:r>
                        <a:rPr lang="it-IT" sz="1800" b="0" i="0" u="none" strike="noStrike">
                          <a:solidFill>
                            <a:srgbClr val="000000"/>
                          </a:solidFill>
                          <a:effectLst/>
                          <a:latin typeface="Calibri" panose="020F0502020204030204" pitchFamily="34" charset="0"/>
                        </a:rPr>
                        <a:t>7. Pagamento fatture</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300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r>
                        <a:rPr lang="it-IT" sz="1800" b="0" i="0" u="none" strike="noStrike">
                          <a:solidFill>
                            <a:srgbClr val="000000"/>
                          </a:solidFill>
                          <a:effectLst/>
                          <a:latin typeface="Calibri" panose="020F0502020204030204" pitchFamily="34" charset="0"/>
                        </a:rPr>
                        <a:t>(non duplicare con 3)</a:t>
                      </a:r>
                    </a:p>
                  </a:txBody>
                  <a:tcPr marL="9525" marR="9525" marT="9525" marB="0" anchor="b">
                    <a:lnL>
                      <a:noFill/>
                    </a:lnL>
                    <a:lnR>
                      <a:noFill/>
                    </a:lnR>
                    <a:lnT>
                      <a:noFill/>
                    </a:lnT>
                    <a:lnB>
                      <a:noFill/>
                    </a:lnB>
                    <a:noFill/>
                  </a:tcPr>
                </a:tc>
                <a:extLst>
                  <a:ext uri="{0D108BD9-81ED-4DB2-BD59-A6C34878D82A}">
                    <a16:rowId xmlns:a16="http://schemas.microsoft.com/office/drawing/2014/main" val="1495202081"/>
                  </a:ext>
                </a:extLst>
              </a:tr>
              <a:tr h="266700">
                <a:tc>
                  <a:txBody>
                    <a:bodyPr/>
                    <a:lstStyle/>
                    <a:p>
                      <a:pPr algn="l" fontAlgn="b"/>
                      <a:r>
                        <a:rPr lang="it-IT" sz="1800" b="0" i="0" u="none" strike="noStrike">
                          <a:solidFill>
                            <a:srgbClr val="000000"/>
                          </a:solidFill>
                          <a:effectLst/>
                          <a:latin typeface="Calibri" panose="020F0502020204030204" pitchFamily="34" charset="0"/>
                        </a:rPr>
                        <a:t>8. Versamento ritenute e INPS dipendenti</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20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endParaRPr lang="it-IT"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57839042"/>
                  </a:ext>
                </a:extLst>
              </a:tr>
              <a:tr h="266700">
                <a:tc>
                  <a:txBody>
                    <a:bodyPr/>
                    <a:lstStyle/>
                    <a:p>
                      <a:pPr algn="l" fontAlgn="b"/>
                      <a:r>
                        <a:rPr lang="it-IT" sz="1800" b="0" i="0" u="none" strike="noStrike">
                          <a:solidFill>
                            <a:srgbClr val="000000"/>
                          </a:solidFill>
                          <a:effectLst/>
                          <a:latin typeface="Calibri" panose="020F0502020204030204" pitchFamily="34" charset="0"/>
                        </a:rPr>
                        <a:t>9. Interessi attivi banca</a:t>
                      </a:r>
                    </a:p>
                  </a:txBody>
                  <a:tcPr marL="9525" marR="9525" marT="9525" marB="0" anchor="b">
                    <a:lnL>
                      <a:noFill/>
                    </a:lnL>
                    <a:lnR>
                      <a:noFill/>
                    </a:lnR>
                    <a:lnT>
                      <a:noFill/>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5   </a:t>
                      </a:r>
                    </a:p>
                  </a:txBody>
                  <a:tcPr marL="9525" marR="9525" marT="9525" marB="0" anchor="ctr">
                    <a:lnL>
                      <a:noFill/>
                    </a:lnL>
                    <a:lnR>
                      <a:noFill/>
                    </a:lnR>
                    <a:lnT>
                      <a:noFill/>
                    </a:lnT>
                    <a:lnB>
                      <a:noFill/>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endParaRPr lang="it-IT"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284800077"/>
                  </a:ext>
                </a:extLst>
              </a:tr>
              <a:tr h="266700">
                <a:tc>
                  <a:txBody>
                    <a:bodyPr/>
                    <a:lstStyle/>
                    <a:p>
                      <a:pPr algn="l" fontAlgn="b"/>
                      <a:r>
                        <a:rPr lang="it-IT" sz="1800" b="0" i="0" u="none" strike="noStrike">
                          <a:solidFill>
                            <a:srgbClr val="000000"/>
                          </a:solidFill>
                          <a:effectLst/>
                          <a:latin typeface="Calibri" panose="020F0502020204030204" pitchFamily="34" charset="0"/>
                        </a:rPr>
                        <a:t>10. assicurazione pagamenti polizza</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it-IT" sz="1800" b="0" i="0" u="none" strike="noStrike">
                          <a:solidFill>
                            <a:srgbClr val="000000"/>
                          </a:solidFill>
                          <a:effectLst/>
                          <a:latin typeface="Calibri" panose="020F0502020204030204" pitchFamily="34" charset="0"/>
                        </a:rPr>
                        <a:t>-           2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endParaRPr lang="it-IT"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617600774"/>
                  </a:ext>
                </a:extLst>
              </a:tr>
              <a:tr h="276225">
                <a:tc>
                  <a:txBody>
                    <a:bodyPr/>
                    <a:lstStyle/>
                    <a:p>
                      <a:pPr algn="l" fontAlgn="b"/>
                      <a:endParaRPr lang="it-IT" sz="18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ctr"/>
                      <a:r>
                        <a:rPr lang="it-IT" sz="1800" b="0" i="0" u="none" strike="noStrike">
                          <a:solidFill>
                            <a:srgbClr val="000000"/>
                          </a:solidFill>
                          <a:effectLst/>
                          <a:latin typeface="Calibri" panose="020F0502020204030204" pitchFamily="34" charset="0"/>
                        </a:rPr>
                        <a:t>     5.363   </a:t>
                      </a: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ctr"/>
                      <a:endParaRPr lang="it-IT"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l" fontAlgn="b"/>
                      <a:endParaRPr lang="it-IT"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437271546"/>
                  </a:ext>
                </a:extLst>
              </a:tr>
            </a:tbl>
          </a:graphicData>
        </a:graphic>
      </p:graphicFrame>
      <p:sp>
        <p:nvSpPr>
          <p:cNvPr id="19" name="Freccia angolare in su 18">
            <a:extLst>
              <a:ext uri="{FF2B5EF4-FFF2-40B4-BE49-F238E27FC236}">
                <a16:creationId xmlns:a16="http://schemas.microsoft.com/office/drawing/2014/main" id="{5C09B69A-10F4-D24F-DD74-C7A5CF640018}"/>
              </a:ext>
            </a:extLst>
          </p:cNvPr>
          <p:cNvSpPr/>
          <p:nvPr/>
        </p:nvSpPr>
        <p:spPr>
          <a:xfrm flipH="1">
            <a:off x="1605815" y="4382628"/>
            <a:ext cx="252000" cy="712359"/>
          </a:xfrm>
          <a:prstGeom prst="bentUpArrow">
            <a:avLst>
              <a:gd name="adj1" fmla="val 17530"/>
              <a:gd name="adj2" fmla="val 25000"/>
              <a:gd name="adj3" fmla="val 25000"/>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CasellaDiTesto 21">
            <a:extLst>
              <a:ext uri="{FF2B5EF4-FFF2-40B4-BE49-F238E27FC236}">
                <a16:creationId xmlns:a16="http://schemas.microsoft.com/office/drawing/2014/main" id="{32372806-9E74-C444-7D22-7CC847F58AC1}"/>
              </a:ext>
            </a:extLst>
          </p:cNvPr>
          <p:cNvSpPr txBox="1"/>
          <p:nvPr/>
        </p:nvSpPr>
        <p:spPr>
          <a:xfrm>
            <a:off x="1944245" y="4928430"/>
            <a:ext cx="5832594" cy="707886"/>
          </a:xfrm>
          <a:prstGeom prst="rect">
            <a:avLst/>
          </a:prstGeom>
          <a:noFill/>
          <a:ln>
            <a:solidFill>
              <a:srgbClr val="002060"/>
            </a:solidFill>
          </a:ln>
        </p:spPr>
        <p:txBody>
          <a:bodyPr wrap="square" rtlCol="0">
            <a:spAutoFit/>
          </a:bodyPr>
          <a:lstStyle/>
          <a:p>
            <a:r>
              <a:rPr lang="it-IT" sz="2000" dirty="0"/>
              <a:t>operazioni uguali possono essere molto numerose in ogni giorno e riguardare un numero alto di controparti</a:t>
            </a:r>
          </a:p>
        </p:txBody>
      </p:sp>
      <p:sp>
        <p:nvSpPr>
          <p:cNvPr id="23" name="Freccia in giù 22">
            <a:extLst>
              <a:ext uri="{FF2B5EF4-FFF2-40B4-BE49-F238E27FC236}">
                <a16:creationId xmlns:a16="http://schemas.microsoft.com/office/drawing/2014/main" id="{44881F8A-AB1D-93F0-99AF-752CFD5A05CA}"/>
              </a:ext>
            </a:extLst>
          </p:cNvPr>
          <p:cNvSpPr/>
          <p:nvPr/>
        </p:nvSpPr>
        <p:spPr>
          <a:xfrm rot="16200000">
            <a:off x="6774635" y="3766329"/>
            <a:ext cx="108000" cy="1168167"/>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sp>
        <p:nvSpPr>
          <p:cNvPr id="24" name="CasellaDiTesto 23">
            <a:extLst>
              <a:ext uri="{FF2B5EF4-FFF2-40B4-BE49-F238E27FC236}">
                <a16:creationId xmlns:a16="http://schemas.microsoft.com/office/drawing/2014/main" id="{93238BE3-4893-1F04-A98D-EF67F9ECFF51}"/>
              </a:ext>
            </a:extLst>
          </p:cNvPr>
          <p:cNvSpPr txBox="1"/>
          <p:nvPr/>
        </p:nvSpPr>
        <p:spPr>
          <a:xfrm>
            <a:off x="7608162" y="3996470"/>
            <a:ext cx="4111841" cy="707886"/>
          </a:xfrm>
          <a:prstGeom prst="rect">
            <a:avLst/>
          </a:prstGeom>
          <a:noFill/>
          <a:ln>
            <a:solidFill>
              <a:srgbClr val="002060"/>
            </a:solidFill>
          </a:ln>
        </p:spPr>
        <p:txBody>
          <a:bodyPr wrap="square" rtlCol="0">
            <a:spAutoFit/>
          </a:bodyPr>
          <a:lstStyle/>
          <a:p>
            <a:r>
              <a:rPr lang="it-IT" sz="2000" dirty="0"/>
              <a:t>importo che non ha alcun significato finanziario o gestionale</a:t>
            </a:r>
          </a:p>
        </p:txBody>
      </p:sp>
    </p:spTree>
    <p:extLst>
      <p:ext uri="{BB962C8B-B14F-4D97-AF65-F5344CB8AC3E}">
        <p14:creationId xmlns:p14="http://schemas.microsoft.com/office/powerpoint/2010/main" val="1031552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B3C44-9E4D-A56F-E3D5-6145BE4A13DB}"/>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E7E3C24-D2D7-CCE6-6C6B-2DC9F5109436}"/>
              </a:ext>
            </a:extLst>
          </p:cNvPr>
          <p:cNvSpPr>
            <a:spLocks noGrp="1"/>
          </p:cNvSpPr>
          <p:nvPr>
            <p:ph type="sldNum" sz="quarter" idx="12"/>
          </p:nvPr>
        </p:nvSpPr>
        <p:spPr/>
        <p:txBody>
          <a:bodyPr/>
          <a:lstStyle/>
          <a:p>
            <a:fld id="{2C20EE39-9E8F-472C-A198-3FCA771E6885}" type="slidenum">
              <a:rPr lang="it-IT" smtClean="0"/>
              <a:t>29</a:t>
            </a:fld>
            <a:endParaRPr lang="it-IT"/>
          </a:p>
        </p:txBody>
      </p:sp>
      <p:sp>
        <p:nvSpPr>
          <p:cNvPr id="3" name="Rettangolo 2">
            <a:extLst>
              <a:ext uri="{FF2B5EF4-FFF2-40B4-BE49-F238E27FC236}">
                <a16:creationId xmlns:a16="http://schemas.microsoft.com/office/drawing/2014/main" id="{9EEAC96C-3B54-5966-D18E-85A2AF333A07}"/>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59DA413-5AF1-ADA7-D3FF-660B92D581B4}"/>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La partita doppia e le sue convenzioni</a:t>
            </a:r>
          </a:p>
        </p:txBody>
      </p:sp>
      <p:sp>
        <p:nvSpPr>
          <p:cNvPr id="10" name="Titolo 1">
            <a:extLst>
              <a:ext uri="{FF2B5EF4-FFF2-40B4-BE49-F238E27FC236}">
                <a16:creationId xmlns:a16="http://schemas.microsoft.com/office/drawing/2014/main" id="{4FF403D9-D701-F6C3-02A0-BE8D09DCD3B2}"/>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A540B36C-6014-9A1C-C498-951A50D7F62E}"/>
              </a:ext>
            </a:extLst>
          </p:cNvPr>
          <p:cNvCxnSpPr>
            <a:cxnSpLocks/>
          </p:cNvCxnSpPr>
          <p:nvPr/>
        </p:nvCxnSpPr>
        <p:spPr>
          <a:xfrm>
            <a:off x="890153" y="1410734"/>
            <a:ext cx="93813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03010C17-2ED6-EFA7-2D22-89D51AA83D7F}"/>
              </a:ext>
            </a:extLst>
          </p:cNvPr>
          <p:cNvSpPr txBox="1"/>
          <p:nvPr/>
        </p:nvSpPr>
        <p:spPr>
          <a:xfrm>
            <a:off x="890153" y="1523305"/>
            <a:ext cx="9782462" cy="4390946"/>
          </a:xfrm>
          <a:prstGeom prst="rect">
            <a:avLst/>
          </a:prstGeom>
          <a:noFill/>
        </p:spPr>
        <p:txBody>
          <a:bodyPr wrap="square">
            <a:spAutoFit/>
          </a:body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it-IT" sz="23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Ogni accadimento, operazione viene rilevato sul libro giornale simultaneamente secondo i due aspetti che gli sono propri:</a:t>
            </a:r>
          </a:p>
          <a:p>
            <a:pPr marL="457200" marR="0" lvl="0" indent="-457200" defTabSz="914400" rtl="0" eaLnBrk="1" fontAlgn="auto" latinLnBrk="0" hangingPunct="1">
              <a:lnSpc>
                <a:spcPct val="100000"/>
              </a:lnSpc>
              <a:spcBef>
                <a:spcPts val="1000"/>
              </a:spcBef>
              <a:spcAft>
                <a:spcPts val="0"/>
              </a:spcAft>
              <a:buClrTx/>
              <a:buSzTx/>
              <a:buFontTx/>
              <a:buAutoNum type="arabicPeriod"/>
              <a:tabLst/>
              <a:defRPr/>
            </a:pPr>
            <a:r>
              <a:rPr kumimoji="0" lang="it-IT" sz="2300" b="0" i="0" u="none" strike="noStrike" kern="1200" cap="none" spc="0" normalizeH="0" baseline="0" noProof="0" dirty="0">
                <a:ln>
                  <a:noFill/>
                </a:ln>
                <a:solidFill>
                  <a:prstClr val="black"/>
                </a:solidFill>
                <a:effectLst/>
                <a:uLnTx/>
                <a:uFillTx/>
                <a:latin typeface="23"/>
                <a:ea typeface="+mn-ea"/>
                <a:cs typeface="+mn-cs"/>
                <a:sym typeface="Wingdings" panose="05000000000000000000" pitchFamily="2" charset="2"/>
              </a:rPr>
              <a:t>Sottoscrizione del Capitale Sociale di 100 con immediato versamento</a:t>
            </a:r>
          </a:p>
          <a:p>
            <a:pPr marR="0" lvl="0" defTabSz="914400" rtl="0" eaLnBrk="1" fontAlgn="auto" latinLnBrk="0" hangingPunct="1">
              <a:lnSpc>
                <a:spcPct val="100000"/>
              </a:lnSpc>
              <a:spcBef>
                <a:spcPts val="1000"/>
              </a:spcBef>
              <a:spcAft>
                <a:spcPts val="0"/>
              </a:spcAft>
              <a:buClrTx/>
              <a:buSzTx/>
              <a:tabLst/>
              <a:defRPr/>
            </a:pPr>
            <a:endParaRPr lang="it-IT" sz="2300" dirty="0">
              <a:solidFill>
                <a:prstClr val="black"/>
              </a:solidFill>
              <a:latin typeface="23"/>
              <a:sym typeface="Wingdings" panose="05000000000000000000" pitchFamily="2" charset="2"/>
            </a:endParaRPr>
          </a:p>
          <a:p>
            <a:pPr marR="0" lvl="0" defTabSz="914400" rtl="0" eaLnBrk="1" fontAlgn="auto" latinLnBrk="0" hangingPunct="1">
              <a:lnSpc>
                <a:spcPct val="100000"/>
              </a:lnSpc>
              <a:spcBef>
                <a:spcPts val="1000"/>
              </a:spcBef>
              <a:spcAft>
                <a:spcPts val="0"/>
              </a:spcAft>
              <a:buClrTx/>
              <a:buSzTx/>
              <a:tabLst/>
              <a:defRPr/>
            </a:pPr>
            <a:endParaRPr lang="it-IT" sz="700" dirty="0">
              <a:solidFill>
                <a:prstClr val="black"/>
              </a:solidFill>
              <a:latin typeface="23"/>
              <a:sym typeface="Wingdings" panose="05000000000000000000" pitchFamily="2" charset="2"/>
            </a:endParaRPr>
          </a:p>
          <a:p>
            <a:pPr marR="0" lvl="0" defTabSz="914400" rtl="0" eaLnBrk="1" fontAlgn="auto" latinLnBrk="0" hangingPunct="1">
              <a:lnSpc>
                <a:spcPct val="100000"/>
              </a:lnSpc>
              <a:spcBef>
                <a:spcPts val="1000"/>
              </a:spcBef>
              <a:spcAft>
                <a:spcPts val="0"/>
              </a:spcAft>
              <a:buClrTx/>
              <a:buSzTx/>
              <a:tabLst/>
              <a:defRPr/>
            </a:pPr>
            <a:endParaRPr lang="it-IT" sz="700" dirty="0">
              <a:solidFill>
                <a:prstClr val="black"/>
              </a:solidFill>
              <a:latin typeface="23"/>
              <a:sym typeface="Wingdings" panose="05000000000000000000" pitchFamily="2" charset="2"/>
            </a:endParaRPr>
          </a:p>
          <a:p>
            <a:pPr defTabSz="914400">
              <a:spcBef>
                <a:spcPts val="1000"/>
              </a:spcBef>
              <a:defRPr/>
            </a:pPr>
            <a:r>
              <a:rPr lang="it-IT" sz="2300" dirty="0">
                <a:solidFill>
                  <a:prstClr val="black"/>
                </a:solidFill>
                <a:latin typeface="23"/>
                <a:sym typeface="Wingdings" panose="05000000000000000000" pitchFamily="2" charset="2"/>
              </a:rPr>
              <a:t>Le scritture a libro giornale vengono contestualmente riportate sui </a:t>
            </a:r>
            <a:r>
              <a:rPr lang="it-IT" sz="2300" b="1" dirty="0">
                <a:solidFill>
                  <a:srgbClr val="002060"/>
                </a:solidFill>
                <a:latin typeface="23"/>
                <a:sym typeface="Wingdings" panose="05000000000000000000" pitchFamily="2" charset="2"/>
              </a:rPr>
              <a:t>mastri</a:t>
            </a:r>
            <a:r>
              <a:rPr lang="it-IT" sz="2300" b="1" dirty="0">
                <a:solidFill>
                  <a:prstClr val="black"/>
                </a:solidFill>
                <a:latin typeface="23"/>
                <a:sym typeface="Wingdings" panose="05000000000000000000" pitchFamily="2" charset="2"/>
              </a:rPr>
              <a:t> </a:t>
            </a:r>
            <a:r>
              <a:rPr lang="it-IT" sz="2300" dirty="0">
                <a:solidFill>
                  <a:prstClr val="black"/>
                </a:solidFill>
                <a:latin typeface="23"/>
                <a:sym typeface="Wingdings" panose="05000000000000000000" pitchFamily="2" charset="2"/>
              </a:rPr>
              <a:t>accesi ai vari conti di natura finanziaria/patrimoniale (fonti o impieghi) o di natura economica (costi o ricavi). </a:t>
            </a:r>
          </a:p>
          <a:p>
            <a:pPr defTabSz="914400">
              <a:defRPr/>
            </a:pPr>
            <a:r>
              <a:rPr lang="it-IT" sz="2300" dirty="0">
                <a:solidFill>
                  <a:prstClr val="black"/>
                </a:solidFill>
                <a:latin typeface="23"/>
                <a:sym typeface="Wingdings" panose="05000000000000000000" pitchFamily="2" charset="2"/>
              </a:rPr>
              <a:t>Il mastro fa riferimento all’oggetto di registrazione.</a:t>
            </a:r>
          </a:p>
          <a:p>
            <a:pPr marR="0" lvl="0" defTabSz="914400" rtl="0" eaLnBrk="1" fontAlgn="auto" latinLnBrk="0" hangingPunct="1">
              <a:lnSpc>
                <a:spcPct val="100000"/>
              </a:lnSpc>
              <a:spcBef>
                <a:spcPts val="1000"/>
              </a:spcBef>
              <a:spcAft>
                <a:spcPts val="0"/>
              </a:spcAft>
              <a:buClrTx/>
              <a:buSzTx/>
              <a:tabLst/>
              <a:defRPr/>
            </a:pPr>
            <a:endParaRPr kumimoji="0" lang="it-IT" sz="2300" b="0" i="0" u="none" strike="noStrike" kern="1200" cap="none" spc="0" normalizeH="0" baseline="0" noProof="0" dirty="0">
              <a:ln>
                <a:noFill/>
              </a:ln>
              <a:solidFill>
                <a:prstClr val="black"/>
              </a:solidFill>
              <a:effectLst/>
              <a:uLnTx/>
              <a:uFillTx/>
              <a:latin typeface="23"/>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8C5F3289-0ECE-EE64-8D85-1050D5A7ECA2}"/>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649BE34A-138E-0C66-C406-7D289A80B0E3}"/>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4E31749-C5D0-B5BB-38E9-FB7D0DD71122}"/>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aphicFrame>
        <p:nvGraphicFramePr>
          <p:cNvPr id="7" name="Tabella 6">
            <a:extLst>
              <a:ext uri="{FF2B5EF4-FFF2-40B4-BE49-F238E27FC236}">
                <a16:creationId xmlns:a16="http://schemas.microsoft.com/office/drawing/2014/main" id="{BA9CC9F6-E760-A553-CCCA-849147255F33}"/>
              </a:ext>
            </a:extLst>
          </p:cNvPr>
          <p:cNvGraphicFramePr>
            <a:graphicFrameLocks noGrp="1"/>
          </p:cNvGraphicFramePr>
          <p:nvPr>
            <p:extLst>
              <p:ext uri="{D42A27DB-BD31-4B8C-83A1-F6EECF244321}">
                <p14:modId xmlns:p14="http://schemas.microsoft.com/office/powerpoint/2010/main" val="2982965008"/>
              </p:ext>
            </p:extLst>
          </p:nvPr>
        </p:nvGraphicFramePr>
        <p:xfrm>
          <a:off x="1074198" y="2759465"/>
          <a:ext cx="7696938" cy="581535"/>
        </p:xfrm>
        <a:graphic>
          <a:graphicData uri="http://schemas.openxmlformats.org/drawingml/2006/table">
            <a:tbl>
              <a:tblPr/>
              <a:tblGrid>
                <a:gridCol w="1012054">
                  <a:extLst>
                    <a:ext uri="{9D8B030D-6E8A-4147-A177-3AD203B41FA5}">
                      <a16:colId xmlns:a16="http://schemas.microsoft.com/office/drawing/2014/main" val="3089040369"/>
                    </a:ext>
                  </a:extLst>
                </a:gridCol>
                <a:gridCol w="833405">
                  <a:extLst>
                    <a:ext uri="{9D8B030D-6E8A-4147-A177-3AD203B41FA5}">
                      <a16:colId xmlns:a16="http://schemas.microsoft.com/office/drawing/2014/main" val="747787874"/>
                    </a:ext>
                  </a:extLst>
                </a:gridCol>
                <a:gridCol w="942267">
                  <a:extLst>
                    <a:ext uri="{9D8B030D-6E8A-4147-A177-3AD203B41FA5}">
                      <a16:colId xmlns:a16="http://schemas.microsoft.com/office/drawing/2014/main" val="2150826130"/>
                    </a:ext>
                  </a:extLst>
                </a:gridCol>
                <a:gridCol w="1186615">
                  <a:extLst>
                    <a:ext uri="{9D8B030D-6E8A-4147-A177-3AD203B41FA5}">
                      <a16:colId xmlns:a16="http://schemas.microsoft.com/office/drawing/2014/main" val="298162000"/>
                    </a:ext>
                  </a:extLst>
                </a:gridCol>
                <a:gridCol w="1809314">
                  <a:extLst>
                    <a:ext uri="{9D8B030D-6E8A-4147-A177-3AD203B41FA5}">
                      <a16:colId xmlns:a16="http://schemas.microsoft.com/office/drawing/2014/main" val="385511601"/>
                    </a:ext>
                  </a:extLst>
                </a:gridCol>
                <a:gridCol w="1101298">
                  <a:extLst>
                    <a:ext uri="{9D8B030D-6E8A-4147-A177-3AD203B41FA5}">
                      <a16:colId xmlns:a16="http://schemas.microsoft.com/office/drawing/2014/main" val="1238228408"/>
                    </a:ext>
                  </a:extLst>
                </a:gridCol>
                <a:gridCol w="811985">
                  <a:extLst>
                    <a:ext uri="{9D8B030D-6E8A-4147-A177-3AD203B41FA5}">
                      <a16:colId xmlns:a16="http://schemas.microsoft.com/office/drawing/2014/main" val="2867980233"/>
                    </a:ext>
                  </a:extLst>
                </a:gridCol>
              </a:tblGrid>
              <a:tr h="215023">
                <a:tc>
                  <a:txBody>
                    <a:bodyPr/>
                    <a:lstStyle/>
                    <a:p>
                      <a:pPr algn="ctr" fontAlgn="ctr"/>
                      <a:r>
                        <a:rPr lang="it-IT" sz="1600" b="1" i="0" u="none" strike="noStrike" dirty="0">
                          <a:solidFill>
                            <a:srgbClr val="000000"/>
                          </a:solidFill>
                          <a:effectLst/>
                          <a:latin typeface="Calibri" panose="020F0502020204030204" pitchFamily="34" charset="0"/>
                        </a:rPr>
                        <a:t>Data</a:t>
                      </a:r>
                    </a:p>
                  </a:txBody>
                  <a:tcPr marL="9525" marR="9525" marT="9525" marB="0" anchor="ctr">
                    <a:lnL>
                      <a:noFill/>
                    </a:lnL>
                    <a:lnR>
                      <a:noFill/>
                    </a:lnR>
                    <a:lnT>
                      <a:noFill/>
                    </a:lnT>
                    <a:lnB>
                      <a:noFill/>
                    </a:lnB>
                    <a:solidFill>
                      <a:srgbClr val="D0CECE"/>
                    </a:solidFill>
                  </a:tcPr>
                </a:tc>
                <a:tc>
                  <a:txBody>
                    <a:bodyPr/>
                    <a:lstStyle/>
                    <a:p>
                      <a:pPr algn="ctr" fontAlgn="ctr"/>
                      <a:r>
                        <a:rPr lang="it-IT" sz="1600" b="1" i="0" u="none" strike="noStrike" dirty="0">
                          <a:solidFill>
                            <a:srgbClr val="000000"/>
                          </a:solidFill>
                          <a:effectLst/>
                          <a:latin typeface="Calibri" panose="020F0502020204030204" pitchFamily="34" charset="0"/>
                        </a:rPr>
                        <a:t>Nr. </a:t>
                      </a:r>
                      <a:r>
                        <a:rPr lang="it-IT" sz="1600" b="1" i="0" u="none" strike="noStrike" dirty="0" err="1">
                          <a:solidFill>
                            <a:srgbClr val="000000"/>
                          </a:solidFill>
                          <a:effectLst/>
                          <a:latin typeface="Calibri" panose="020F0502020204030204" pitchFamily="34" charset="0"/>
                        </a:rPr>
                        <a:t>progr</a:t>
                      </a:r>
                      <a:r>
                        <a:rPr lang="it-IT" sz="1600" b="1"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a:noFill/>
                    </a:lnB>
                    <a:solidFill>
                      <a:srgbClr val="D0CECE"/>
                    </a:solidFill>
                  </a:tcPr>
                </a:tc>
                <a:tc gridSpan="2">
                  <a:txBody>
                    <a:bodyPr/>
                    <a:lstStyle/>
                    <a:p>
                      <a:pPr algn="ctr" fontAlgn="ctr"/>
                      <a:r>
                        <a:rPr lang="it-IT" sz="1600" b="1" i="0" u="none" strike="noStrike" dirty="0">
                          <a:solidFill>
                            <a:srgbClr val="000000"/>
                          </a:solidFill>
                          <a:effectLst/>
                          <a:latin typeface="Calibri" panose="020F0502020204030204" pitchFamily="34" charset="0"/>
                        </a:rPr>
                        <a:t>Impiego DARE</a:t>
                      </a:r>
                    </a:p>
                  </a:txBody>
                  <a:tcPr marL="9525" marR="9525" marT="9525" marB="0" anchor="ctr">
                    <a:lnL>
                      <a:noFill/>
                    </a:lnL>
                    <a:lnR>
                      <a:noFill/>
                    </a:lnR>
                    <a:lnT>
                      <a:noFill/>
                    </a:lnT>
                    <a:lnB>
                      <a:noFill/>
                    </a:lnB>
                    <a:solidFill>
                      <a:srgbClr val="D0CECE"/>
                    </a:solidFill>
                  </a:tcPr>
                </a:tc>
                <a:tc hMerge="1">
                  <a:txBody>
                    <a:bodyPr/>
                    <a:lstStyle/>
                    <a:p>
                      <a:endParaRPr lang="it-IT"/>
                    </a:p>
                  </a:txBody>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gridSpan="2">
                  <a:txBody>
                    <a:bodyPr/>
                    <a:lstStyle/>
                    <a:p>
                      <a:pPr algn="ctr" fontAlgn="ctr"/>
                      <a:r>
                        <a:rPr lang="it-IT" sz="1600" b="1" i="0" u="none" strike="noStrike">
                          <a:solidFill>
                            <a:srgbClr val="000000"/>
                          </a:solidFill>
                          <a:effectLst/>
                          <a:latin typeface="Calibri" panose="020F0502020204030204" pitchFamily="34" charset="0"/>
                        </a:rPr>
                        <a:t>Fonte AVERE</a:t>
                      </a:r>
                    </a:p>
                  </a:txBody>
                  <a:tcPr marL="9525" marR="9525" marT="9525" marB="0" anchor="ctr">
                    <a:lnL>
                      <a:noFill/>
                    </a:lnL>
                    <a:lnR>
                      <a:noFill/>
                    </a:lnR>
                    <a:lnT>
                      <a:noFill/>
                    </a:lnT>
                    <a:lnB>
                      <a:noFill/>
                    </a:lnB>
                    <a:solidFill>
                      <a:srgbClr val="D0CECE"/>
                    </a:solidFill>
                  </a:tcPr>
                </a:tc>
                <a:tc hMerge="1">
                  <a:txBody>
                    <a:bodyPr/>
                    <a:lstStyle/>
                    <a:p>
                      <a:endParaRPr lang="it-IT"/>
                    </a:p>
                  </a:txBody>
                  <a:tcPr/>
                </a:tc>
                <a:extLst>
                  <a:ext uri="{0D108BD9-81ED-4DB2-BD59-A6C34878D82A}">
                    <a16:rowId xmlns:a16="http://schemas.microsoft.com/office/drawing/2014/main" val="2528914871"/>
                  </a:ext>
                </a:extLst>
              </a:tr>
              <a:tr h="328170">
                <a:tc>
                  <a:txBody>
                    <a:bodyPr/>
                    <a:lstStyle/>
                    <a:p>
                      <a:pPr algn="l" fontAlgn="b"/>
                      <a:r>
                        <a:rPr lang="it-IT" sz="1600" b="0" i="0" u="none" strike="noStrike" dirty="0">
                          <a:solidFill>
                            <a:srgbClr val="000000"/>
                          </a:solidFill>
                          <a:effectLst/>
                          <a:latin typeface="Calibri" panose="020F0502020204030204" pitchFamily="34" charset="0"/>
                        </a:rPr>
                        <a:t>20.03.2024</a:t>
                      </a:r>
                    </a:p>
                  </a:txBody>
                  <a:tcPr marL="9525" marR="9525" marT="9525" marB="0" anchor="b">
                    <a:lnL>
                      <a:noFill/>
                    </a:lnL>
                    <a:lnR>
                      <a:noFill/>
                    </a:lnR>
                    <a:lnT>
                      <a:noFill/>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Banca c/c </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100</a:t>
                      </a:r>
                    </a:p>
                  </a:txBody>
                  <a:tcPr marL="9525" marR="9525" marT="9525" marB="0" anchor="b">
                    <a:lnL>
                      <a:noFill/>
                    </a:lnL>
                    <a:lnR>
                      <a:noFill/>
                    </a:lnR>
                    <a:lnT>
                      <a:noFill/>
                    </a:lnT>
                    <a:lnB>
                      <a:noFill/>
                    </a:lnB>
                    <a:noFill/>
                  </a:tcPr>
                </a:tc>
                <a:tc>
                  <a:txBody>
                    <a:bodyPr/>
                    <a:lstStyle/>
                    <a:p>
                      <a:pPr algn="ctr" fontAlgn="b"/>
                      <a:r>
                        <a:rPr lang="it-IT" sz="1800" b="0" i="1" u="none" strike="noStrike" dirty="0">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l" fontAlgn="b"/>
                      <a:r>
                        <a:rPr lang="it-IT" sz="1600" b="0" i="0" u="none" strike="noStrike">
                          <a:solidFill>
                            <a:srgbClr val="000000"/>
                          </a:solidFill>
                          <a:effectLst/>
                          <a:latin typeface="Calibri" panose="020F0502020204030204" pitchFamily="34" charset="0"/>
                        </a:rPr>
                        <a:t>Cap. Soc. </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100</a:t>
                      </a:r>
                    </a:p>
                  </a:txBody>
                  <a:tcPr marL="9525" marR="9525" marT="9525" marB="0" anchor="b">
                    <a:lnL>
                      <a:noFill/>
                    </a:lnL>
                    <a:lnR>
                      <a:noFill/>
                    </a:lnR>
                    <a:lnT>
                      <a:noFill/>
                    </a:lnT>
                    <a:lnB>
                      <a:noFill/>
                    </a:lnB>
                    <a:noFill/>
                  </a:tcPr>
                </a:tc>
                <a:extLst>
                  <a:ext uri="{0D108BD9-81ED-4DB2-BD59-A6C34878D82A}">
                    <a16:rowId xmlns:a16="http://schemas.microsoft.com/office/drawing/2014/main" val="1883975718"/>
                  </a:ext>
                </a:extLst>
              </a:tr>
            </a:tbl>
          </a:graphicData>
        </a:graphic>
      </p:graphicFrame>
      <p:sp>
        <p:nvSpPr>
          <p:cNvPr id="18" name="Segnaposto piè di pagina 17">
            <a:extLst>
              <a:ext uri="{FF2B5EF4-FFF2-40B4-BE49-F238E27FC236}">
                <a16:creationId xmlns:a16="http://schemas.microsoft.com/office/drawing/2014/main" id="{7DC3C429-F504-FBE9-7A94-B9F264461383}"/>
              </a:ext>
            </a:extLst>
          </p:cNvPr>
          <p:cNvSpPr>
            <a:spLocks noGrp="1"/>
          </p:cNvSpPr>
          <p:nvPr>
            <p:ph type="ftr" sz="quarter" idx="11"/>
          </p:nvPr>
        </p:nvSpPr>
        <p:spPr/>
        <p:txBody>
          <a:bodyPr/>
          <a:lstStyle/>
          <a:p>
            <a:r>
              <a:rPr lang="it-IT" sz="1050" dirty="0">
                <a:solidFill>
                  <a:schemeClr val="bg2">
                    <a:lumMod val="90000"/>
                  </a:schemeClr>
                </a:solidFill>
              </a:rPr>
              <a:t>27</a:t>
            </a:r>
          </a:p>
        </p:txBody>
      </p:sp>
      <p:graphicFrame>
        <p:nvGraphicFramePr>
          <p:cNvPr id="5" name="Tabella 4">
            <a:extLst>
              <a:ext uri="{FF2B5EF4-FFF2-40B4-BE49-F238E27FC236}">
                <a16:creationId xmlns:a16="http://schemas.microsoft.com/office/drawing/2014/main" id="{58F90CD5-EAB1-A189-2CFD-9B8E9DE51D84}"/>
              </a:ext>
            </a:extLst>
          </p:cNvPr>
          <p:cNvGraphicFramePr>
            <a:graphicFrameLocks noGrp="1"/>
          </p:cNvGraphicFramePr>
          <p:nvPr>
            <p:extLst>
              <p:ext uri="{D42A27DB-BD31-4B8C-83A1-F6EECF244321}">
                <p14:modId xmlns:p14="http://schemas.microsoft.com/office/powerpoint/2010/main" val="2639591735"/>
              </p:ext>
            </p:extLst>
          </p:nvPr>
        </p:nvGraphicFramePr>
        <p:xfrm>
          <a:off x="1519384" y="5308647"/>
          <a:ext cx="1219200" cy="506730"/>
        </p:xfrm>
        <a:graphic>
          <a:graphicData uri="http://schemas.openxmlformats.org/drawingml/2006/table">
            <a:tbl>
              <a:tblPr/>
              <a:tblGrid>
                <a:gridCol w="609600">
                  <a:extLst>
                    <a:ext uri="{9D8B030D-6E8A-4147-A177-3AD203B41FA5}">
                      <a16:colId xmlns:a16="http://schemas.microsoft.com/office/drawing/2014/main" val="1300315978"/>
                    </a:ext>
                  </a:extLst>
                </a:gridCol>
                <a:gridCol w="60960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ctr" fontAlgn="ctr"/>
                      <a:r>
                        <a:rPr lang="it-IT" sz="1600" b="1" i="0" u="none" strike="noStrike" dirty="0">
                          <a:solidFill>
                            <a:srgbClr val="000000"/>
                          </a:solidFill>
                          <a:effectLst/>
                          <a:latin typeface="Calibri" panose="020F0502020204030204" pitchFamily="34" charset="0"/>
                        </a:rPr>
                        <a:t>100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25F20D1E-105E-F303-D686-BA9D433CF0CF}"/>
              </a:ext>
            </a:extLst>
          </p:cNvPr>
          <p:cNvGraphicFramePr>
            <a:graphicFrameLocks noGrp="1"/>
          </p:cNvGraphicFramePr>
          <p:nvPr>
            <p:extLst>
              <p:ext uri="{D42A27DB-BD31-4B8C-83A1-F6EECF244321}">
                <p14:modId xmlns:p14="http://schemas.microsoft.com/office/powerpoint/2010/main" val="3200575040"/>
              </p:ext>
            </p:extLst>
          </p:nvPr>
        </p:nvGraphicFramePr>
        <p:xfrm>
          <a:off x="6368777" y="5314553"/>
          <a:ext cx="1219200" cy="506730"/>
        </p:xfrm>
        <a:graphic>
          <a:graphicData uri="http://schemas.openxmlformats.org/drawingml/2006/table">
            <a:tbl>
              <a:tblPr/>
              <a:tblGrid>
                <a:gridCol w="609600">
                  <a:extLst>
                    <a:ext uri="{9D8B030D-6E8A-4147-A177-3AD203B41FA5}">
                      <a16:colId xmlns:a16="http://schemas.microsoft.com/office/drawing/2014/main" val="1300315978"/>
                    </a:ext>
                  </a:extLst>
                </a:gridCol>
                <a:gridCol w="60960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Cap. </a:t>
                      </a:r>
                      <a:r>
                        <a:rPr lang="it-IT" sz="1600" b="0" i="0" u="none" strike="noStrike" dirty="0" err="1">
                          <a:solidFill>
                            <a:srgbClr val="000000"/>
                          </a:solidFill>
                          <a:effectLst/>
                          <a:latin typeface="Calibri" panose="020F0502020204030204" pitchFamily="34" charset="0"/>
                        </a:rPr>
                        <a:t>Soc</a:t>
                      </a:r>
                      <a:r>
                        <a:rPr lang="it-IT" sz="1600" b="0"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Tree>
    <p:extLst>
      <p:ext uri="{BB962C8B-B14F-4D97-AF65-F5344CB8AC3E}">
        <p14:creationId xmlns:p14="http://schemas.microsoft.com/office/powerpoint/2010/main" val="2103697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A1A57-4609-88C5-ED53-BF7E614444B1}"/>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9743511-C9D2-922B-12E5-178F0EF62FA8}"/>
              </a:ext>
            </a:extLst>
          </p:cNvPr>
          <p:cNvSpPr>
            <a:spLocks noGrp="1"/>
          </p:cNvSpPr>
          <p:nvPr>
            <p:ph type="sldNum" sz="quarter" idx="12"/>
          </p:nvPr>
        </p:nvSpPr>
        <p:spPr/>
        <p:txBody>
          <a:bodyPr/>
          <a:lstStyle/>
          <a:p>
            <a:fld id="{2C20EE39-9E8F-472C-A198-3FCA771E6885}" type="slidenum">
              <a:rPr lang="it-IT" smtClean="0"/>
              <a:t>30</a:t>
            </a:fld>
            <a:endParaRPr lang="it-IT"/>
          </a:p>
        </p:txBody>
      </p:sp>
      <p:sp>
        <p:nvSpPr>
          <p:cNvPr id="3" name="Rettangolo 2">
            <a:extLst>
              <a:ext uri="{FF2B5EF4-FFF2-40B4-BE49-F238E27FC236}">
                <a16:creationId xmlns:a16="http://schemas.microsoft.com/office/drawing/2014/main" id="{4DF22705-9A50-5746-19C6-EB644EA0FB59}"/>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D686834B-DB5A-3B40-446D-B59DFF24D9FE}"/>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La partita doppia e le sue convenzioni</a:t>
            </a:r>
          </a:p>
        </p:txBody>
      </p:sp>
      <p:sp>
        <p:nvSpPr>
          <p:cNvPr id="10" name="Titolo 1">
            <a:extLst>
              <a:ext uri="{FF2B5EF4-FFF2-40B4-BE49-F238E27FC236}">
                <a16:creationId xmlns:a16="http://schemas.microsoft.com/office/drawing/2014/main" id="{BA714DBC-FE61-22DC-0071-66434ED87742}"/>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3D49B962-5777-BFD0-8EE2-F1A8E85997D2}"/>
              </a:ext>
            </a:extLst>
          </p:cNvPr>
          <p:cNvCxnSpPr>
            <a:cxnSpLocks/>
          </p:cNvCxnSpPr>
          <p:nvPr/>
        </p:nvCxnSpPr>
        <p:spPr>
          <a:xfrm>
            <a:off x="890153" y="1410734"/>
            <a:ext cx="93813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653081B9-31B7-49DF-B71B-781F600A0D68}"/>
              </a:ext>
            </a:extLst>
          </p:cNvPr>
          <p:cNvSpPr txBox="1"/>
          <p:nvPr/>
        </p:nvSpPr>
        <p:spPr>
          <a:xfrm>
            <a:off x="890153" y="1523305"/>
            <a:ext cx="9381311" cy="3221395"/>
          </a:xfrm>
          <a:prstGeom prst="rect">
            <a:avLst/>
          </a:prstGeom>
          <a:noFill/>
        </p:spPr>
        <p:txBody>
          <a:bodyPr wrap="square">
            <a:spAutoFit/>
          </a:bodyPr>
          <a:lstStyle/>
          <a:p>
            <a:pPr marL="457200" marR="0" lvl="0" indent="-457200" defTabSz="914400" rtl="0" eaLnBrk="1" fontAlgn="auto" latinLnBrk="0" hangingPunct="1">
              <a:lnSpc>
                <a:spcPct val="100000"/>
              </a:lnSpc>
              <a:spcBef>
                <a:spcPts val="1000"/>
              </a:spcBef>
              <a:spcAft>
                <a:spcPts val="0"/>
              </a:spcAft>
              <a:buClrTx/>
              <a:buSzTx/>
              <a:buFont typeface="+mj-lt"/>
              <a:buAutoNum type="arabicPeriod" startAt="2"/>
              <a:tabLst/>
              <a:defRPr/>
            </a:pPr>
            <a:r>
              <a:rPr lang="it-IT" sz="2300" dirty="0">
                <a:solidFill>
                  <a:prstClr val="black"/>
                </a:solidFill>
                <a:latin typeface="23"/>
                <a:sym typeface="Wingdings" panose="05000000000000000000" pitchFamily="2" charset="2"/>
              </a:rPr>
              <a:t>Primo acquisto di merci al prezzo di 80 subito pagato</a:t>
            </a:r>
          </a:p>
          <a:p>
            <a:pPr marR="0" lvl="0" defTabSz="914400" rtl="0" eaLnBrk="1" fontAlgn="auto" latinLnBrk="0" hangingPunct="1">
              <a:lnSpc>
                <a:spcPct val="100000"/>
              </a:lnSpc>
              <a:spcBef>
                <a:spcPts val="1000"/>
              </a:spcBef>
              <a:spcAft>
                <a:spcPts val="0"/>
              </a:spcAft>
              <a:buClrTx/>
              <a:buSzTx/>
              <a:tabLst/>
              <a:defRPr/>
            </a:pPr>
            <a:endParaRPr lang="it-IT" sz="23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Tx/>
              <a:buAutoNum type="arabicPeriod" startAt="2"/>
              <a:tabLst/>
              <a:defRPr/>
            </a:pPr>
            <a:endParaRPr lang="it-IT" sz="7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 typeface="+mj-lt"/>
              <a:buAutoNum type="arabicPeriod" startAt="3"/>
              <a:tabLst/>
              <a:defRPr/>
            </a:pPr>
            <a:endParaRPr lang="it-IT" sz="2300" dirty="0">
              <a:solidFill>
                <a:prstClr val="black"/>
              </a:solidFill>
              <a:latin typeface="23"/>
              <a:sym typeface="Wingdings" panose="05000000000000000000" pitchFamily="2" charset="2"/>
            </a:endParaRPr>
          </a:p>
          <a:p>
            <a:pPr marR="0" lvl="0" defTabSz="914400" rtl="0" eaLnBrk="1" fontAlgn="auto" latinLnBrk="0" hangingPunct="1">
              <a:lnSpc>
                <a:spcPct val="100000"/>
              </a:lnSpc>
              <a:spcBef>
                <a:spcPts val="1000"/>
              </a:spcBef>
              <a:spcAft>
                <a:spcPts val="0"/>
              </a:spcAft>
              <a:buClrTx/>
              <a:buSzTx/>
              <a:tabLst/>
              <a:defRPr/>
            </a:pPr>
            <a:endParaRPr lang="it-IT" sz="5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 typeface="+mj-lt"/>
              <a:buAutoNum type="arabicPeriod" startAt="3"/>
              <a:tabLst/>
              <a:defRPr/>
            </a:pPr>
            <a:endParaRPr lang="it-IT"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 typeface="+mj-lt"/>
              <a:buAutoNum type="arabicPeriod" startAt="3"/>
              <a:tabLst/>
              <a:defRPr/>
            </a:pPr>
            <a:r>
              <a:rPr lang="it-IT" sz="2300" dirty="0">
                <a:solidFill>
                  <a:prstClr val="black"/>
                </a:solidFill>
                <a:latin typeface="23"/>
                <a:sym typeface="Wingdings" panose="05000000000000000000" pitchFamily="2" charset="2"/>
              </a:rPr>
              <a:t>Vendita merci con incasso immediato per 160</a:t>
            </a:r>
          </a:p>
          <a:p>
            <a:pPr marR="0" lvl="0" defTabSz="914400" rtl="0" eaLnBrk="1" fontAlgn="auto" latinLnBrk="0" hangingPunct="1">
              <a:lnSpc>
                <a:spcPct val="100000"/>
              </a:lnSpc>
              <a:spcBef>
                <a:spcPts val="1000"/>
              </a:spcBef>
              <a:spcAft>
                <a:spcPts val="0"/>
              </a:spcAft>
              <a:buClrTx/>
              <a:buSzTx/>
              <a:tabLst/>
              <a:defRPr/>
            </a:pPr>
            <a:endParaRPr kumimoji="0" lang="it-IT" sz="2300" b="0" i="0" u="none" strike="noStrike" kern="1200" cap="none" spc="0" normalizeH="0" baseline="0" noProof="0" dirty="0">
              <a:ln>
                <a:noFill/>
              </a:ln>
              <a:solidFill>
                <a:prstClr val="black"/>
              </a:solidFill>
              <a:effectLst/>
              <a:uLnTx/>
              <a:uFillTx/>
              <a:latin typeface="23"/>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27918EF8-AC8D-5C58-976E-AB2625CCFDCE}"/>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D908515A-19C9-E667-E996-2F94F6447D1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4ACF6A5F-C61C-91A2-F883-A57C780B5D09}"/>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aphicFrame>
        <p:nvGraphicFramePr>
          <p:cNvPr id="11" name="Tabella 10">
            <a:extLst>
              <a:ext uri="{FF2B5EF4-FFF2-40B4-BE49-F238E27FC236}">
                <a16:creationId xmlns:a16="http://schemas.microsoft.com/office/drawing/2014/main" id="{6DB678A8-609E-0707-80B3-3CD32A60DCDB}"/>
              </a:ext>
            </a:extLst>
          </p:cNvPr>
          <p:cNvGraphicFramePr>
            <a:graphicFrameLocks noGrp="1"/>
          </p:cNvGraphicFramePr>
          <p:nvPr>
            <p:extLst>
              <p:ext uri="{D42A27DB-BD31-4B8C-83A1-F6EECF244321}">
                <p14:modId xmlns:p14="http://schemas.microsoft.com/office/powerpoint/2010/main" val="1493049293"/>
              </p:ext>
            </p:extLst>
          </p:nvPr>
        </p:nvGraphicFramePr>
        <p:xfrm>
          <a:off x="1396575" y="2026320"/>
          <a:ext cx="7516604" cy="825375"/>
        </p:xfrm>
        <a:graphic>
          <a:graphicData uri="http://schemas.openxmlformats.org/drawingml/2006/table">
            <a:tbl>
              <a:tblPr/>
              <a:tblGrid>
                <a:gridCol w="947232">
                  <a:extLst>
                    <a:ext uri="{9D8B030D-6E8A-4147-A177-3AD203B41FA5}">
                      <a16:colId xmlns:a16="http://schemas.microsoft.com/office/drawing/2014/main" val="864422991"/>
                    </a:ext>
                  </a:extLst>
                </a:gridCol>
                <a:gridCol w="947232">
                  <a:extLst>
                    <a:ext uri="{9D8B030D-6E8A-4147-A177-3AD203B41FA5}">
                      <a16:colId xmlns:a16="http://schemas.microsoft.com/office/drawing/2014/main" val="1496206069"/>
                    </a:ext>
                  </a:extLst>
                </a:gridCol>
                <a:gridCol w="1715967">
                  <a:extLst>
                    <a:ext uri="{9D8B030D-6E8A-4147-A177-3AD203B41FA5}">
                      <a16:colId xmlns:a16="http://schemas.microsoft.com/office/drawing/2014/main" val="2150826130"/>
                    </a:ext>
                  </a:extLst>
                </a:gridCol>
                <a:gridCol w="870011">
                  <a:extLst>
                    <a:ext uri="{9D8B030D-6E8A-4147-A177-3AD203B41FA5}">
                      <a16:colId xmlns:a16="http://schemas.microsoft.com/office/drawing/2014/main" val="298162000"/>
                    </a:ext>
                  </a:extLst>
                </a:gridCol>
                <a:gridCol w="714854">
                  <a:extLst>
                    <a:ext uri="{9D8B030D-6E8A-4147-A177-3AD203B41FA5}">
                      <a16:colId xmlns:a16="http://schemas.microsoft.com/office/drawing/2014/main" val="385511601"/>
                    </a:ext>
                  </a:extLst>
                </a:gridCol>
                <a:gridCol w="1914741">
                  <a:extLst>
                    <a:ext uri="{9D8B030D-6E8A-4147-A177-3AD203B41FA5}">
                      <a16:colId xmlns:a16="http://schemas.microsoft.com/office/drawing/2014/main" val="1238228408"/>
                    </a:ext>
                  </a:extLst>
                </a:gridCol>
                <a:gridCol w="406567">
                  <a:extLst>
                    <a:ext uri="{9D8B030D-6E8A-4147-A177-3AD203B41FA5}">
                      <a16:colId xmlns:a16="http://schemas.microsoft.com/office/drawing/2014/main" val="2867980233"/>
                    </a:ext>
                  </a:extLst>
                </a:gridCol>
              </a:tblGrid>
              <a:tr h="215023">
                <a:tc>
                  <a:txBody>
                    <a:bodyPr/>
                    <a:lstStyle/>
                    <a:p>
                      <a:pPr algn="ctr" fontAlgn="ctr"/>
                      <a:r>
                        <a:rPr lang="it-IT" sz="1600" b="1" i="0" u="none" strike="noStrike" dirty="0">
                          <a:solidFill>
                            <a:srgbClr val="000000"/>
                          </a:solidFill>
                          <a:effectLst/>
                          <a:latin typeface="Calibri" panose="020F0502020204030204" pitchFamily="34" charset="0"/>
                        </a:rPr>
                        <a:t>Data</a:t>
                      </a:r>
                    </a:p>
                  </a:txBody>
                  <a:tcPr marL="9525" marR="9525" marT="9525" marB="0" anchor="ctr">
                    <a:lnL>
                      <a:noFill/>
                    </a:lnL>
                    <a:lnR>
                      <a:noFill/>
                    </a:lnR>
                    <a:lnT>
                      <a:noFill/>
                    </a:lnT>
                    <a:lnB>
                      <a:noFill/>
                    </a:lnB>
                    <a:solidFill>
                      <a:srgbClr val="D0CECE"/>
                    </a:solidFill>
                  </a:tcPr>
                </a:tc>
                <a:tc>
                  <a:txBody>
                    <a:bodyPr/>
                    <a:lstStyle/>
                    <a:p>
                      <a:pPr algn="ctr" fontAlgn="ctr"/>
                      <a:r>
                        <a:rPr lang="it-IT" sz="1600" b="1" i="0" u="none" strike="noStrike" dirty="0">
                          <a:solidFill>
                            <a:srgbClr val="000000"/>
                          </a:solidFill>
                          <a:effectLst/>
                          <a:latin typeface="Calibri" panose="020F0502020204030204" pitchFamily="34" charset="0"/>
                        </a:rPr>
                        <a:t>Nr. </a:t>
                      </a:r>
                      <a:r>
                        <a:rPr lang="it-IT" sz="1600" b="1" i="0" u="none" strike="noStrike" dirty="0" err="1">
                          <a:solidFill>
                            <a:srgbClr val="000000"/>
                          </a:solidFill>
                          <a:effectLst/>
                          <a:latin typeface="Calibri" panose="020F0502020204030204" pitchFamily="34" charset="0"/>
                        </a:rPr>
                        <a:t>progr</a:t>
                      </a:r>
                      <a:r>
                        <a:rPr lang="it-IT" sz="1600" b="1"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a:noFill/>
                    </a:lnB>
                    <a:solidFill>
                      <a:srgbClr val="D0CECE"/>
                    </a:solidFill>
                  </a:tcPr>
                </a:tc>
                <a:tc gridSpan="2">
                  <a:txBody>
                    <a:bodyPr/>
                    <a:lstStyle/>
                    <a:p>
                      <a:pPr algn="ctr" fontAlgn="ctr"/>
                      <a:r>
                        <a:rPr lang="it-IT" sz="1600" b="1" i="0" u="none" strike="noStrike" dirty="0">
                          <a:solidFill>
                            <a:srgbClr val="000000"/>
                          </a:solidFill>
                          <a:effectLst/>
                          <a:latin typeface="Calibri" panose="020F0502020204030204" pitchFamily="34" charset="0"/>
                        </a:rPr>
                        <a:t>Costo DARE</a:t>
                      </a:r>
                    </a:p>
                  </a:txBody>
                  <a:tcPr marL="9525" marR="9525" marT="9525" marB="0" anchor="ctr">
                    <a:lnL>
                      <a:noFill/>
                    </a:lnL>
                    <a:lnR>
                      <a:noFill/>
                    </a:lnR>
                    <a:lnT>
                      <a:noFill/>
                    </a:lnT>
                    <a:lnB>
                      <a:noFill/>
                    </a:lnB>
                    <a:solidFill>
                      <a:srgbClr val="D0CECE"/>
                    </a:solidFill>
                  </a:tcPr>
                </a:tc>
                <a:tc hMerge="1">
                  <a:txBody>
                    <a:bodyPr/>
                    <a:lstStyle/>
                    <a:p>
                      <a:endParaRPr lang="it-IT"/>
                    </a:p>
                  </a:txBody>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gridSpan="2">
                  <a:txBody>
                    <a:bodyPr/>
                    <a:lstStyle/>
                    <a:p>
                      <a:pPr algn="ctr" fontAlgn="ctr"/>
                      <a:r>
                        <a:rPr lang="it-IT" sz="1600" b="1" i="0" u="none" strike="noStrike" dirty="0">
                          <a:solidFill>
                            <a:srgbClr val="000000"/>
                          </a:solidFill>
                          <a:effectLst/>
                          <a:latin typeface="Calibri" panose="020F0502020204030204" pitchFamily="34" charset="0"/>
                        </a:rPr>
                        <a:t>Riduzione di impiego AVERE</a:t>
                      </a:r>
                    </a:p>
                  </a:txBody>
                  <a:tcPr marL="9525" marR="9525" marT="9525" marB="0" anchor="ctr">
                    <a:lnL>
                      <a:noFill/>
                    </a:lnL>
                    <a:lnR>
                      <a:noFill/>
                    </a:lnR>
                    <a:lnT>
                      <a:noFill/>
                    </a:lnT>
                    <a:lnB>
                      <a:noFill/>
                    </a:lnB>
                    <a:solidFill>
                      <a:srgbClr val="D0CECE"/>
                    </a:solidFill>
                  </a:tcPr>
                </a:tc>
                <a:tc hMerge="1">
                  <a:txBody>
                    <a:bodyPr/>
                    <a:lstStyle/>
                    <a:p>
                      <a:endParaRPr lang="it-IT"/>
                    </a:p>
                  </a:txBody>
                  <a:tcPr/>
                </a:tc>
                <a:extLst>
                  <a:ext uri="{0D108BD9-81ED-4DB2-BD59-A6C34878D82A}">
                    <a16:rowId xmlns:a16="http://schemas.microsoft.com/office/drawing/2014/main" val="2528914871"/>
                  </a:ext>
                </a:extLst>
              </a:tr>
              <a:tr h="328170">
                <a:tc>
                  <a:txBody>
                    <a:bodyPr/>
                    <a:lstStyle/>
                    <a:p>
                      <a:pPr algn="l" fontAlgn="b"/>
                      <a:r>
                        <a:rPr lang="it-IT" sz="1600" b="0" i="0" u="none" strike="noStrike" dirty="0">
                          <a:solidFill>
                            <a:srgbClr val="000000"/>
                          </a:solidFill>
                          <a:effectLst/>
                          <a:latin typeface="Calibri" panose="020F0502020204030204" pitchFamily="34" charset="0"/>
                        </a:rPr>
                        <a:t>15.04.2024</a:t>
                      </a:r>
                    </a:p>
                  </a:txBody>
                  <a:tcPr marL="9525" marR="9525" marT="9525" marB="0" anchor="b">
                    <a:lnL>
                      <a:noFill/>
                    </a:lnL>
                    <a:lnR>
                      <a:noFill/>
                    </a:lnR>
                    <a:lnT>
                      <a:noFill/>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2</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Acquisto merci</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80</a:t>
                      </a:r>
                    </a:p>
                  </a:txBody>
                  <a:tcPr marL="9525" marR="9525" marT="9525" marB="0" anchor="b">
                    <a:lnL>
                      <a:noFill/>
                    </a:lnL>
                    <a:lnR>
                      <a:noFill/>
                    </a:lnR>
                    <a:lnT>
                      <a:noFill/>
                    </a:lnT>
                    <a:lnB>
                      <a:noFill/>
                    </a:lnB>
                    <a:noFill/>
                  </a:tcPr>
                </a:tc>
                <a:tc>
                  <a:txBody>
                    <a:bodyPr/>
                    <a:lstStyle/>
                    <a:p>
                      <a:pPr algn="ctr" fontAlgn="b"/>
                      <a:r>
                        <a:rPr lang="it-IT" sz="1600" b="0" i="1" u="none" strike="noStrike" dirty="0">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Banca c/c </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80</a:t>
                      </a:r>
                    </a:p>
                  </a:txBody>
                  <a:tcPr marL="9525" marR="9525" marT="9525" marB="0" anchor="b">
                    <a:lnL>
                      <a:noFill/>
                    </a:lnL>
                    <a:lnR>
                      <a:noFill/>
                    </a:lnR>
                    <a:lnT>
                      <a:noFill/>
                    </a:lnT>
                    <a:lnB>
                      <a:noFill/>
                    </a:lnB>
                    <a:noFill/>
                  </a:tcPr>
                </a:tc>
                <a:extLst>
                  <a:ext uri="{0D108BD9-81ED-4DB2-BD59-A6C34878D82A}">
                    <a16:rowId xmlns:a16="http://schemas.microsoft.com/office/drawing/2014/main" val="1883975718"/>
                  </a:ext>
                </a:extLst>
              </a:tr>
            </a:tbl>
          </a:graphicData>
        </a:graphic>
      </p:graphicFrame>
      <p:graphicFrame>
        <p:nvGraphicFramePr>
          <p:cNvPr id="16" name="Tabella 15">
            <a:extLst>
              <a:ext uri="{FF2B5EF4-FFF2-40B4-BE49-F238E27FC236}">
                <a16:creationId xmlns:a16="http://schemas.microsoft.com/office/drawing/2014/main" id="{F167D85E-14B2-5CCA-0EBD-3133D9A60EA8}"/>
              </a:ext>
            </a:extLst>
          </p:cNvPr>
          <p:cNvGraphicFramePr>
            <a:graphicFrameLocks noGrp="1"/>
          </p:cNvGraphicFramePr>
          <p:nvPr>
            <p:extLst>
              <p:ext uri="{D42A27DB-BD31-4B8C-83A1-F6EECF244321}">
                <p14:modId xmlns:p14="http://schemas.microsoft.com/office/powerpoint/2010/main" val="2343185556"/>
              </p:ext>
            </p:extLst>
          </p:nvPr>
        </p:nvGraphicFramePr>
        <p:xfrm>
          <a:off x="1424285" y="4280685"/>
          <a:ext cx="7772399" cy="581535"/>
        </p:xfrm>
        <a:graphic>
          <a:graphicData uri="http://schemas.openxmlformats.org/drawingml/2006/table">
            <a:tbl>
              <a:tblPr/>
              <a:tblGrid>
                <a:gridCol w="1175369">
                  <a:extLst>
                    <a:ext uri="{9D8B030D-6E8A-4147-A177-3AD203B41FA5}">
                      <a16:colId xmlns:a16="http://schemas.microsoft.com/office/drawing/2014/main" val="815701146"/>
                    </a:ext>
                  </a:extLst>
                </a:gridCol>
                <a:gridCol w="980364">
                  <a:extLst>
                    <a:ext uri="{9D8B030D-6E8A-4147-A177-3AD203B41FA5}">
                      <a16:colId xmlns:a16="http://schemas.microsoft.com/office/drawing/2014/main" val="900919778"/>
                    </a:ext>
                  </a:extLst>
                </a:gridCol>
                <a:gridCol w="1178321">
                  <a:extLst>
                    <a:ext uri="{9D8B030D-6E8A-4147-A177-3AD203B41FA5}">
                      <a16:colId xmlns:a16="http://schemas.microsoft.com/office/drawing/2014/main" val="2150826130"/>
                    </a:ext>
                  </a:extLst>
                </a:gridCol>
                <a:gridCol w="790099">
                  <a:extLst>
                    <a:ext uri="{9D8B030D-6E8A-4147-A177-3AD203B41FA5}">
                      <a16:colId xmlns:a16="http://schemas.microsoft.com/office/drawing/2014/main" val="298162000"/>
                    </a:ext>
                  </a:extLst>
                </a:gridCol>
                <a:gridCol w="1267804">
                  <a:extLst>
                    <a:ext uri="{9D8B030D-6E8A-4147-A177-3AD203B41FA5}">
                      <a16:colId xmlns:a16="http://schemas.microsoft.com/office/drawing/2014/main" val="385511601"/>
                    </a:ext>
                  </a:extLst>
                </a:gridCol>
                <a:gridCol w="1886429">
                  <a:extLst>
                    <a:ext uri="{9D8B030D-6E8A-4147-A177-3AD203B41FA5}">
                      <a16:colId xmlns:a16="http://schemas.microsoft.com/office/drawing/2014/main" val="1238228408"/>
                    </a:ext>
                  </a:extLst>
                </a:gridCol>
                <a:gridCol w="494013">
                  <a:extLst>
                    <a:ext uri="{9D8B030D-6E8A-4147-A177-3AD203B41FA5}">
                      <a16:colId xmlns:a16="http://schemas.microsoft.com/office/drawing/2014/main" val="2867980233"/>
                    </a:ext>
                  </a:extLst>
                </a:gridCol>
              </a:tblGrid>
              <a:tr h="215023">
                <a:tc>
                  <a:txBody>
                    <a:bodyPr/>
                    <a:lstStyle/>
                    <a:p>
                      <a:pPr algn="ctr" fontAlgn="ctr"/>
                      <a:r>
                        <a:rPr lang="it-IT" sz="1600" b="1" i="0" u="none" strike="noStrike" dirty="0">
                          <a:solidFill>
                            <a:srgbClr val="000000"/>
                          </a:solidFill>
                          <a:effectLst/>
                          <a:latin typeface="Calibri" panose="020F0502020204030204" pitchFamily="34" charset="0"/>
                        </a:rPr>
                        <a:t>Data</a:t>
                      </a:r>
                    </a:p>
                  </a:txBody>
                  <a:tcPr marL="9525" marR="9525" marT="9525" marB="0" anchor="ctr">
                    <a:lnL>
                      <a:noFill/>
                    </a:lnL>
                    <a:lnR>
                      <a:noFill/>
                    </a:lnR>
                    <a:lnT>
                      <a:noFill/>
                    </a:lnT>
                    <a:lnB>
                      <a:noFill/>
                    </a:lnB>
                    <a:solidFill>
                      <a:srgbClr val="D0CECE"/>
                    </a:solidFill>
                  </a:tcPr>
                </a:tc>
                <a:tc>
                  <a:txBody>
                    <a:bodyPr/>
                    <a:lstStyle/>
                    <a:p>
                      <a:pPr algn="ctr" fontAlgn="ctr"/>
                      <a:r>
                        <a:rPr lang="it-IT" sz="1600" b="1" i="0" u="none" strike="noStrike" dirty="0">
                          <a:solidFill>
                            <a:srgbClr val="000000"/>
                          </a:solidFill>
                          <a:effectLst/>
                          <a:latin typeface="Calibri" panose="020F0502020204030204" pitchFamily="34" charset="0"/>
                        </a:rPr>
                        <a:t>Nr. </a:t>
                      </a:r>
                      <a:r>
                        <a:rPr lang="it-IT" sz="1600" b="1" i="0" u="none" strike="noStrike" dirty="0" err="1">
                          <a:solidFill>
                            <a:srgbClr val="000000"/>
                          </a:solidFill>
                          <a:effectLst/>
                          <a:latin typeface="Calibri" panose="020F0502020204030204" pitchFamily="34" charset="0"/>
                        </a:rPr>
                        <a:t>progr</a:t>
                      </a:r>
                      <a:r>
                        <a:rPr lang="it-IT" sz="1600" b="1"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a:noFill/>
                    </a:lnB>
                    <a:solidFill>
                      <a:srgbClr val="D0CECE"/>
                    </a:solidFill>
                  </a:tcPr>
                </a:tc>
                <a:tc gridSpan="2">
                  <a:txBody>
                    <a:bodyPr/>
                    <a:lstStyle/>
                    <a:p>
                      <a:pPr algn="ctr" fontAlgn="ctr"/>
                      <a:r>
                        <a:rPr lang="it-IT" sz="1600" b="1" i="0" u="none" strike="noStrike" dirty="0">
                          <a:solidFill>
                            <a:srgbClr val="000000"/>
                          </a:solidFill>
                          <a:effectLst/>
                          <a:latin typeface="Calibri" panose="020F0502020204030204" pitchFamily="34" charset="0"/>
                        </a:rPr>
                        <a:t>Impiego DARE</a:t>
                      </a:r>
                    </a:p>
                  </a:txBody>
                  <a:tcPr marL="9525" marR="9525" marT="9525" marB="0" anchor="ctr">
                    <a:lnL>
                      <a:noFill/>
                    </a:lnL>
                    <a:lnR>
                      <a:noFill/>
                    </a:lnR>
                    <a:lnT>
                      <a:noFill/>
                    </a:lnT>
                    <a:lnB>
                      <a:noFill/>
                    </a:lnB>
                    <a:solidFill>
                      <a:srgbClr val="D0CECE"/>
                    </a:solidFill>
                  </a:tcPr>
                </a:tc>
                <a:tc hMerge="1">
                  <a:txBody>
                    <a:bodyPr/>
                    <a:lstStyle/>
                    <a:p>
                      <a:endParaRPr lang="it-IT"/>
                    </a:p>
                  </a:txBody>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gridSpan="2">
                  <a:txBody>
                    <a:bodyPr/>
                    <a:lstStyle/>
                    <a:p>
                      <a:pPr algn="ctr" fontAlgn="ctr"/>
                      <a:r>
                        <a:rPr lang="it-IT" sz="1600" b="1" i="0" u="none" strike="noStrike" dirty="0">
                          <a:solidFill>
                            <a:srgbClr val="000000"/>
                          </a:solidFill>
                          <a:effectLst/>
                          <a:latin typeface="Calibri" panose="020F0502020204030204" pitchFamily="34" charset="0"/>
                        </a:rPr>
                        <a:t>Ricavi AVERE</a:t>
                      </a:r>
                    </a:p>
                  </a:txBody>
                  <a:tcPr marL="9525" marR="9525" marT="9525" marB="0" anchor="ctr">
                    <a:lnL>
                      <a:noFill/>
                    </a:lnL>
                    <a:lnR>
                      <a:noFill/>
                    </a:lnR>
                    <a:lnT>
                      <a:noFill/>
                    </a:lnT>
                    <a:lnB>
                      <a:noFill/>
                    </a:lnB>
                    <a:solidFill>
                      <a:srgbClr val="D0CECE"/>
                    </a:solidFill>
                  </a:tcPr>
                </a:tc>
                <a:tc hMerge="1">
                  <a:txBody>
                    <a:bodyPr/>
                    <a:lstStyle/>
                    <a:p>
                      <a:endParaRPr lang="it-IT"/>
                    </a:p>
                  </a:txBody>
                  <a:tcPr/>
                </a:tc>
                <a:extLst>
                  <a:ext uri="{0D108BD9-81ED-4DB2-BD59-A6C34878D82A}">
                    <a16:rowId xmlns:a16="http://schemas.microsoft.com/office/drawing/2014/main" val="2528914871"/>
                  </a:ext>
                </a:extLst>
              </a:tr>
              <a:tr h="328170">
                <a:tc>
                  <a:txBody>
                    <a:bodyPr/>
                    <a:lstStyle/>
                    <a:p>
                      <a:pPr algn="l" fontAlgn="b"/>
                      <a:r>
                        <a:rPr lang="it-IT" sz="1600" b="0" i="0" u="none" strike="noStrike" dirty="0">
                          <a:solidFill>
                            <a:srgbClr val="000000"/>
                          </a:solidFill>
                          <a:effectLst/>
                          <a:latin typeface="Calibri" panose="020F0502020204030204" pitchFamily="34" charset="0"/>
                        </a:rPr>
                        <a:t>27.04.2024</a:t>
                      </a:r>
                    </a:p>
                  </a:txBody>
                  <a:tcPr marL="9525" marR="9525" marT="9525" marB="0" anchor="b">
                    <a:lnL>
                      <a:noFill/>
                    </a:lnL>
                    <a:lnR>
                      <a:noFill/>
                    </a:lnR>
                    <a:lnT>
                      <a:noFill/>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3</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Banca c/c</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160</a:t>
                      </a:r>
                    </a:p>
                  </a:txBody>
                  <a:tcPr marL="9525" marR="9525" marT="9525" marB="0" anchor="b">
                    <a:lnL>
                      <a:noFill/>
                    </a:lnL>
                    <a:lnR>
                      <a:noFill/>
                    </a:lnR>
                    <a:lnT>
                      <a:noFill/>
                    </a:lnT>
                    <a:lnB>
                      <a:noFill/>
                    </a:lnB>
                    <a:noFill/>
                  </a:tcPr>
                </a:tc>
                <a:tc>
                  <a:txBody>
                    <a:bodyPr/>
                    <a:lstStyle/>
                    <a:p>
                      <a:pPr algn="ctr" fontAlgn="b"/>
                      <a:r>
                        <a:rPr lang="it-IT" sz="1600" b="0" i="1" u="none" strike="noStrike" dirty="0">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Ricavi vendita merci </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160</a:t>
                      </a:r>
                    </a:p>
                  </a:txBody>
                  <a:tcPr marL="9525" marR="9525" marT="9525" marB="0" anchor="b">
                    <a:lnL>
                      <a:noFill/>
                    </a:lnL>
                    <a:lnR>
                      <a:noFill/>
                    </a:lnR>
                    <a:lnT>
                      <a:noFill/>
                    </a:lnT>
                    <a:lnB>
                      <a:noFill/>
                    </a:lnB>
                    <a:noFill/>
                  </a:tcPr>
                </a:tc>
                <a:extLst>
                  <a:ext uri="{0D108BD9-81ED-4DB2-BD59-A6C34878D82A}">
                    <a16:rowId xmlns:a16="http://schemas.microsoft.com/office/drawing/2014/main" val="1883975718"/>
                  </a:ext>
                </a:extLst>
              </a:tr>
            </a:tbl>
          </a:graphicData>
        </a:graphic>
      </p:graphicFrame>
      <p:sp>
        <p:nvSpPr>
          <p:cNvPr id="18" name="Segnaposto piè di pagina 17">
            <a:extLst>
              <a:ext uri="{FF2B5EF4-FFF2-40B4-BE49-F238E27FC236}">
                <a16:creationId xmlns:a16="http://schemas.microsoft.com/office/drawing/2014/main" id="{F501CA32-03B0-FC02-7E4D-0BCB92D02FB2}"/>
              </a:ext>
            </a:extLst>
          </p:cNvPr>
          <p:cNvSpPr>
            <a:spLocks noGrp="1"/>
          </p:cNvSpPr>
          <p:nvPr>
            <p:ph type="ftr" sz="quarter" idx="11"/>
          </p:nvPr>
        </p:nvSpPr>
        <p:spPr/>
        <p:txBody>
          <a:bodyPr/>
          <a:lstStyle/>
          <a:p>
            <a:r>
              <a:rPr lang="it-IT" sz="1050" dirty="0">
                <a:solidFill>
                  <a:schemeClr val="bg2">
                    <a:lumMod val="90000"/>
                  </a:schemeClr>
                </a:solidFill>
              </a:rPr>
              <a:t>28</a:t>
            </a:r>
          </a:p>
        </p:txBody>
      </p:sp>
      <p:graphicFrame>
        <p:nvGraphicFramePr>
          <p:cNvPr id="23" name="Tabella 22">
            <a:extLst>
              <a:ext uri="{FF2B5EF4-FFF2-40B4-BE49-F238E27FC236}">
                <a16:creationId xmlns:a16="http://schemas.microsoft.com/office/drawing/2014/main" id="{4E8B708A-B873-8F67-D9C5-AB454479B4E3}"/>
              </a:ext>
            </a:extLst>
          </p:cNvPr>
          <p:cNvGraphicFramePr>
            <a:graphicFrameLocks noGrp="1"/>
          </p:cNvGraphicFramePr>
          <p:nvPr>
            <p:extLst>
              <p:ext uri="{D42A27DB-BD31-4B8C-83A1-F6EECF244321}">
                <p14:modId xmlns:p14="http://schemas.microsoft.com/office/powerpoint/2010/main" val="2223108811"/>
              </p:ext>
            </p:extLst>
          </p:nvPr>
        </p:nvGraphicFramePr>
        <p:xfrm>
          <a:off x="1396575" y="3015711"/>
          <a:ext cx="1293180" cy="506730"/>
        </p:xfrm>
        <a:graphic>
          <a:graphicData uri="http://schemas.openxmlformats.org/drawingml/2006/table">
            <a:tbl>
              <a:tblPr/>
              <a:tblGrid>
                <a:gridCol w="646590">
                  <a:extLst>
                    <a:ext uri="{9D8B030D-6E8A-4147-A177-3AD203B41FA5}">
                      <a16:colId xmlns:a16="http://schemas.microsoft.com/office/drawing/2014/main" val="1300315978"/>
                    </a:ext>
                  </a:extLst>
                </a:gridCol>
                <a:gridCol w="64659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Acquisto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ctr" fontAlgn="ctr"/>
                      <a:r>
                        <a:rPr lang="it-IT" sz="1600" b="1" i="0" u="none" strike="noStrike" dirty="0">
                          <a:solidFill>
                            <a:srgbClr val="000000"/>
                          </a:solidFill>
                          <a:effectLst/>
                          <a:latin typeface="Calibri" panose="020F0502020204030204" pitchFamily="34" charset="0"/>
                        </a:rPr>
                        <a:t>80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4" name="Tabella 23">
            <a:extLst>
              <a:ext uri="{FF2B5EF4-FFF2-40B4-BE49-F238E27FC236}">
                <a16:creationId xmlns:a16="http://schemas.microsoft.com/office/drawing/2014/main" id="{13CA7671-83EB-07FE-493B-2A751F88381D}"/>
              </a:ext>
            </a:extLst>
          </p:cNvPr>
          <p:cNvGraphicFramePr>
            <a:graphicFrameLocks noGrp="1"/>
          </p:cNvGraphicFramePr>
          <p:nvPr>
            <p:extLst>
              <p:ext uri="{D42A27DB-BD31-4B8C-83A1-F6EECF244321}">
                <p14:modId xmlns:p14="http://schemas.microsoft.com/office/powerpoint/2010/main" val="1978903885"/>
              </p:ext>
            </p:extLst>
          </p:nvPr>
        </p:nvGraphicFramePr>
        <p:xfrm>
          <a:off x="6095997" y="2993134"/>
          <a:ext cx="1219200" cy="760095"/>
        </p:xfrm>
        <a:graphic>
          <a:graphicData uri="http://schemas.openxmlformats.org/drawingml/2006/table">
            <a:tbl>
              <a:tblPr/>
              <a:tblGrid>
                <a:gridCol w="609600">
                  <a:extLst>
                    <a:ext uri="{9D8B030D-6E8A-4147-A177-3AD203B41FA5}">
                      <a16:colId xmlns:a16="http://schemas.microsoft.com/office/drawing/2014/main" val="4058332389"/>
                    </a:ext>
                  </a:extLst>
                </a:gridCol>
                <a:gridCol w="609600">
                  <a:extLst>
                    <a:ext uri="{9D8B030D-6E8A-4147-A177-3AD203B41FA5}">
                      <a16:colId xmlns:a16="http://schemas.microsoft.com/office/drawing/2014/main" val="1357937120"/>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655269124"/>
                  </a:ext>
                </a:extLst>
              </a:tr>
              <a:tr h="190500">
                <a:tc>
                  <a:txBody>
                    <a:bodyPr/>
                    <a:lstStyle/>
                    <a:p>
                      <a:pPr algn="ctr" fontAlgn="ctr"/>
                      <a:r>
                        <a:rPr lang="it-IT" sz="1600" b="0" i="0" u="none" strike="noStrike">
                          <a:solidFill>
                            <a:srgbClr val="000000"/>
                          </a:solidFill>
                          <a:effectLst/>
                          <a:latin typeface="Calibri" panose="020F0502020204030204" pitchFamily="34" charset="0"/>
                        </a:rPr>
                        <a:t>100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145015602"/>
                  </a:ext>
                </a:extLst>
              </a:tr>
              <a:tr h="190500">
                <a:tc>
                  <a:txBody>
                    <a:bodyPr/>
                    <a:lstStyle/>
                    <a:p>
                      <a:pPr algn="l"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it-IT" sz="1600" b="1" i="0" u="none" strike="noStrike" dirty="0">
                          <a:solidFill>
                            <a:srgbClr val="000000"/>
                          </a:solidFill>
                          <a:effectLst/>
                          <a:latin typeface="Calibri" panose="020F0502020204030204" pitchFamily="34" charset="0"/>
                        </a:rPr>
                        <a:t>80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25784885"/>
                  </a:ext>
                </a:extLst>
              </a:tr>
            </a:tbl>
          </a:graphicData>
        </a:graphic>
      </p:graphicFrame>
      <p:graphicFrame>
        <p:nvGraphicFramePr>
          <p:cNvPr id="25" name="Tabella 24">
            <a:extLst>
              <a:ext uri="{FF2B5EF4-FFF2-40B4-BE49-F238E27FC236}">
                <a16:creationId xmlns:a16="http://schemas.microsoft.com/office/drawing/2014/main" id="{14A7B875-006E-401B-0796-A0D54716BA06}"/>
              </a:ext>
            </a:extLst>
          </p:cNvPr>
          <p:cNvGraphicFramePr>
            <a:graphicFrameLocks noGrp="1"/>
          </p:cNvGraphicFramePr>
          <p:nvPr>
            <p:extLst>
              <p:ext uri="{D42A27DB-BD31-4B8C-83A1-F6EECF244321}">
                <p14:modId xmlns:p14="http://schemas.microsoft.com/office/powerpoint/2010/main" val="4052153009"/>
              </p:ext>
            </p:extLst>
          </p:nvPr>
        </p:nvGraphicFramePr>
        <p:xfrm>
          <a:off x="1396575" y="5009870"/>
          <a:ext cx="1219200" cy="1013460"/>
        </p:xfrm>
        <a:graphic>
          <a:graphicData uri="http://schemas.openxmlformats.org/drawingml/2006/table">
            <a:tbl>
              <a:tblPr/>
              <a:tblGrid>
                <a:gridCol w="609600">
                  <a:extLst>
                    <a:ext uri="{9D8B030D-6E8A-4147-A177-3AD203B41FA5}">
                      <a16:colId xmlns:a16="http://schemas.microsoft.com/office/drawing/2014/main" val="1533671878"/>
                    </a:ext>
                  </a:extLst>
                </a:gridCol>
                <a:gridCol w="609600">
                  <a:extLst>
                    <a:ext uri="{9D8B030D-6E8A-4147-A177-3AD203B41FA5}">
                      <a16:colId xmlns:a16="http://schemas.microsoft.com/office/drawing/2014/main" val="1530771712"/>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3560411780"/>
                  </a:ext>
                </a:extLst>
              </a:tr>
              <a:tr h="190500">
                <a:tc>
                  <a:txBody>
                    <a:bodyPr/>
                    <a:lstStyle/>
                    <a:p>
                      <a:pPr algn="ctr" fontAlgn="ctr"/>
                      <a:r>
                        <a:rPr lang="it-IT" sz="1600" b="0" i="0" u="none" strike="noStrike" dirty="0">
                          <a:solidFill>
                            <a:srgbClr val="000000"/>
                          </a:solidFill>
                          <a:effectLst/>
                          <a:latin typeface="Calibri" panose="020F0502020204030204" pitchFamily="34" charset="0"/>
                        </a:rPr>
                        <a:t>100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708545993"/>
                  </a:ext>
                </a:extLst>
              </a:tr>
              <a:tr h="190500">
                <a:tc>
                  <a:txBody>
                    <a:bodyPr/>
                    <a:lstStyle/>
                    <a:p>
                      <a:pPr algn="ctr" fontAlgn="b"/>
                      <a:r>
                        <a:rPr lang="it-IT" sz="1600" b="0" i="0" u="none" strike="noStrike" dirty="0">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80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36364783"/>
                  </a:ext>
                </a:extLst>
              </a:tr>
              <a:tr h="190500">
                <a:tc>
                  <a:txBody>
                    <a:bodyPr/>
                    <a:lstStyle/>
                    <a:p>
                      <a:pPr algn="ctr" fontAlgn="b"/>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160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it-IT"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558893265"/>
                  </a:ext>
                </a:extLst>
              </a:tr>
            </a:tbl>
          </a:graphicData>
        </a:graphic>
      </p:graphicFrame>
      <p:graphicFrame>
        <p:nvGraphicFramePr>
          <p:cNvPr id="26" name="Tabella 25">
            <a:extLst>
              <a:ext uri="{FF2B5EF4-FFF2-40B4-BE49-F238E27FC236}">
                <a16:creationId xmlns:a16="http://schemas.microsoft.com/office/drawing/2014/main" id="{AB4C30E3-CACC-27D5-1B36-31B9F8BBF9A8}"/>
              </a:ext>
            </a:extLst>
          </p:cNvPr>
          <p:cNvGraphicFramePr>
            <a:graphicFrameLocks noGrp="1"/>
          </p:cNvGraphicFramePr>
          <p:nvPr>
            <p:extLst>
              <p:ext uri="{D42A27DB-BD31-4B8C-83A1-F6EECF244321}">
                <p14:modId xmlns:p14="http://schemas.microsoft.com/office/powerpoint/2010/main" val="3723999391"/>
              </p:ext>
            </p:extLst>
          </p:nvPr>
        </p:nvGraphicFramePr>
        <p:xfrm>
          <a:off x="5954538" y="5034665"/>
          <a:ext cx="1293180" cy="506730"/>
        </p:xfrm>
        <a:graphic>
          <a:graphicData uri="http://schemas.openxmlformats.org/drawingml/2006/table">
            <a:tbl>
              <a:tblPr/>
              <a:tblGrid>
                <a:gridCol w="646590">
                  <a:extLst>
                    <a:ext uri="{9D8B030D-6E8A-4147-A177-3AD203B41FA5}">
                      <a16:colId xmlns:a16="http://schemas.microsoft.com/office/drawing/2014/main" val="1300315978"/>
                    </a:ext>
                  </a:extLst>
                </a:gridCol>
                <a:gridCol w="64659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Vendita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160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Tree>
    <p:extLst>
      <p:ext uri="{BB962C8B-B14F-4D97-AF65-F5344CB8AC3E}">
        <p14:creationId xmlns:p14="http://schemas.microsoft.com/office/powerpoint/2010/main" val="1377685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CB55-5276-AC04-D9C2-7D8A63C56B6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0FF015A-AD72-3C79-33DC-418C9257A80E}"/>
              </a:ext>
            </a:extLst>
          </p:cNvPr>
          <p:cNvSpPr>
            <a:spLocks noGrp="1"/>
          </p:cNvSpPr>
          <p:nvPr>
            <p:ph type="sldNum" sz="quarter" idx="12"/>
          </p:nvPr>
        </p:nvSpPr>
        <p:spPr/>
        <p:txBody>
          <a:bodyPr/>
          <a:lstStyle/>
          <a:p>
            <a:fld id="{2C20EE39-9E8F-472C-A198-3FCA771E6885}" type="slidenum">
              <a:rPr lang="it-IT" smtClean="0"/>
              <a:t>31</a:t>
            </a:fld>
            <a:endParaRPr lang="it-IT"/>
          </a:p>
        </p:txBody>
      </p:sp>
      <p:sp>
        <p:nvSpPr>
          <p:cNvPr id="3" name="Rettangolo 2">
            <a:extLst>
              <a:ext uri="{FF2B5EF4-FFF2-40B4-BE49-F238E27FC236}">
                <a16:creationId xmlns:a16="http://schemas.microsoft.com/office/drawing/2014/main" id="{DEC61CA0-90F9-AD63-B348-F0C0898CB75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4DC8DB9B-426F-A3C9-5484-A36F474A0CC6}"/>
              </a:ext>
            </a:extLst>
          </p:cNvPr>
          <p:cNvSpPr txBox="1">
            <a:spLocks/>
          </p:cNvSpPr>
          <p:nvPr/>
        </p:nvSpPr>
        <p:spPr>
          <a:xfrm>
            <a:off x="890152" y="691227"/>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La partita doppia e le sue convenzioni</a:t>
            </a:r>
          </a:p>
        </p:txBody>
      </p:sp>
      <p:sp>
        <p:nvSpPr>
          <p:cNvPr id="10" name="Titolo 1">
            <a:extLst>
              <a:ext uri="{FF2B5EF4-FFF2-40B4-BE49-F238E27FC236}">
                <a16:creationId xmlns:a16="http://schemas.microsoft.com/office/drawing/2014/main" id="{9CBB0126-7064-9FEA-228B-211590BF924C}"/>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1228B992-EC64-7E34-B8F8-69B644A4C612}"/>
              </a:ext>
            </a:extLst>
          </p:cNvPr>
          <p:cNvCxnSpPr>
            <a:cxnSpLocks/>
          </p:cNvCxnSpPr>
          <p:nvPr/>
        </p:nvCxnSpPr>
        <p:spPr>
          <a:xfrm>
            <a:off x="890153" y="1330828"/>
            <a:ext cx="93813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71E29B72-9846-BF0B-2F31-C14756034999}"/>
              </a:ext>
            </a:extLst>
          </p:cNvPr>
          <p:cNvSpPr txBox="1"/>
          <p:nvPr/>
        </p:nvSpPr>
        <p:spPr>
          <a:xfrm>
            <a:off x="890153" y="1770591"/>
            <a:ext cx="9381311" cy="3457357"/>
          </a:xfrm>
          <a:prstGeom prst="rect">
            <a:avLst/>
          </a:prstGeom>
          <a:noFill/>
        </p:spPr>
        <p:txBody>
          <a:bodyPr wrap="square">
            <a:spAutoFit/>
          </a:bodyPr>
          <a:lstStyle/>
          <a:p>
            <a:pPr marL="457200" marR="0" lvl="0" indent="-457200" defTabSz="914400" rtl="0" eaLnBrk="1" fontAlgn="auto" latinLnBrk="0" hangingPunct="1">
              <a:lnSpc>
                <a:spcPct val="100000"/>
              </a:lnSpc>
              <a:spcBef>
                <a:spcPts val="1000"/>
              </a:spcBef>
              <a:spcAft>
                <a:spcPts val="0"/>
              </a:spcAft>
              <a:buClrTx/>
              <a:buSzTx/>
              <a:buFont typeface="+mj-lt"/>
              <a:buAutoNum type="arabicPeriod" startAt="4"/>
              <a:tabLst/>
              <a:defRPr/>
            </a:pPr>
            <a:r>
              <a:rPr kumimoji="0" lang="it-IT" sz="2300" b="0" i="0" u="none" strike="noStrike" kern="1200" cap="none" spc="0" normalizeH="0" baseline="0" noProof="0" dirty="0">
                <a:ln>
                  <a:noFill/>
                </a:ln>
                <a:solidFill>
                  <a:prstClr val="black"/>
                </a:solidFill>
                <a:effectLst/>
                <a:uLnTx/>
                <a:uFillTx/>
                <a:latin typeface="23"/>
                <a:ea typeface="+mn-ea"/>
                <a:cs typeface="+mn-cs"/>
                <a:sym typeface="Wingdings" panose="05000000000000000000" pitchFamily="2" charset="2"/>
              </a:rPr>
              <a:t>Secondo acquisto merci al prezzo di 120 di cui subito pagati 100</a:t>
            </a:r>
          </a:p>
          <a:p>
            <a:pPr marR="0" lvl="0" defTabSz="914400" rtl="0" eaLnBrk="1" fontAlgn="auto" latinLnBrk="0" hangingPunct="1">
              <a:lnSpc>
                <a:spcPct val="100000"/>
              </a:lnSpc>
              <a:spcBef>
                <a:spcPts val="1000"/>
              </a:spcBef>
              <a:spcAft>
                <a:spcPts val="0"/>
              </a:spcAft>
              <a:buClrTx/>
              <a:buSzTx/>
              <a:tabLst/>
              <a:defRPr/>
            </a:pPr>
            <a:endParaRPr lang="it-IT" sz="2300" dirty="0">
              <a:solidFill>
                <a:prstClr val="black"/>
              </a:solidFill>
              <a:latin typeface="23"/>
              <a:sym typeface="Wingdings" panose="05000000000000000000" pitchFamily="2" charset="2"/>
            </a:endParaRPr>
          </a:p>
          <a:p>
            <a:pPr marR="0" lvl="0" defTabSz="914400" rtl="0" eaLnBrk="1" fontAlgn="auto" latinLnBrk="0" hangingPunct="1">
              <a:lnSpc>
                <a:spcPct val="100000"/>
              </a:lnSpc>
              <a:spcBef>
                <a:spcPts val="1000"/>
              </a:spcBef>
              <a:spcAft>
                <a:spcPts val="0"/>
              </a:spcAft>
              <a:buClrTx/>
              <a:buSzTx/>
              <a:tabLst/>
              <a:defRPr/>
            </a:pPr>
            <a:endParaRPr lang="it-IT" sz="23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Tx/>
              <a:buAutoNum type="arabicPeriod" startAt="2"/>
              <a:tabLst/>
              <a:defRPr/>
            </a:pPr>
            <a:endParaRPr lang="it-IT" sz="7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Tx/>
              <a:buAutoNum type="arabicPeriod" startAt="2"/>
              <a:tabLst/>
              <a:defRPr/>
            </a:pPr>
            <a:endParaRPr lang="it-IT" sz="7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Tx/>
              <a:buAutoNum type="arabicPeriod" startAt="2"/>
              <a:tabLst/>
              <a:defRPr/>
            </a:pPr>
            <a:endParaRPr lang="it-IT" sz="7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 typeface="+mj-lt"/>
              <a:buAutoNum type="arabicPeriod" startAt="5"/>
              <a:tabLst/>
              <a:defRPr/>
            </a:pPr>
            <a:endParaRPr lang="it-IT" sz="2300" dirty="0">
              <a:solidFill>
                <a:prstClr val="black"/>
              </a:solidFill>
              <a:latin typeface="23"/>
              <a:sym typeface="Wingdings" panose="05000000000000000000" pitchFamily="2" charset="2"/>
            </a:endParaRPr>
          </a:p>
          <a:p>
            <a:pPr marL="457200" marR="0" lvl="0" indent="-457200" defTabSz="914400" rtl="0" eaLnBrk="1" fontAlgn="auto" latinLnBrk="0" hangingPunct="1">
              <a:lnSpc>
                <a:spcPct val="100000"/>
              </a:lnSpc>
              <a:spcBef>
                <a:spcPts val="1000"/>
              </a:spcBef>
              <a:spcAft>
                <a:spcPts val="0"/>
              </a:spcAft>
              <a:buClrTx/>
              <a:buSzTx/>
              <a:buFont typeface="+mj-lt"/>
              <a:buAutoNum type="arabicPeriod" startAt="5"/>
              <a:tabLst/>
              <a:defRPr/>
            </a:pPr>
            <a:endParaRPr lang="it-IT" sz="1600" dirty="0">
              <a:solidFill>
                <a:prstClr val="black"/>
              </a:solidFill>
              <a:latin typeface="23"/>
              <a:sym typeface="Wingdings" panose="05000000000000000000" pitchFamily="2" charset="2"/>
            </a:endParaRPr>
          </a:p>
          <a:p>
            <a:pPr marR="0" lvl="0" defTabSz="914400" rtl="0" eaLnBrk="1" fontAlgn="auto" latinLnBrk="0" hangingPunct="1">
              <a:lnSpc>
                <a:spcPct val="100000"/>
              </a:lnSpc>
              <a:spcBef>
                <a:spcPts val="1000"/>
              </a:spcBef>
              <a:spcAft>
                <a:spcPts val="0"/>
              </a:spcAft>
              <a:buClrTx/>
              <a:buSzTx/>
              <a:tabLst/>
              <a:defRPr/>
            </a:pPr>
            <a:endParaRPr kumimoji="0" lang="it-IT" sz="2300" b="0" i="0" u="none" strike="noStrike" kern="1200" cap="none" spc="0" normalizeH="0" baseline="0" noProof="0" dirty="0">
              <a:ln>
                <a:noFill/>
              </a:ln>
              <a:solidFill>
                <a:prstClr val="black"/>
              </a:solidFill>
              <a:effectLst/>
              <a:uLnTx/>
              <a:uFillTx/>
              <a:latin typeface="23"/>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7492EFCE-2008-713B-49B9-8557DCE5F53D}"/>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FA3A04F8-599E-1445-BDE1-089B23A8C787}"/>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D4CAE2B9-E49C-5B57-28F8-59A558F928D9}"/>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aphicFrame>
        <p:nvGraphicFramePr>
          <p:cNvPr id="11" name="Tabella 10">
            <a:extLst>
              <a:ext uri="{FF2B5EF4-FFF2-40B4-BE49-F238E27FC236}">
                <a16:creationId xmlns:a16="http://schemas.microsoft.com/office/drawing/2014/main" id="{07B463A0-BBAC-52F0-27E1-B7B5912779C7}"/>
              </a:ext>
            </a:extLst>
          </p:cNvPr>
          <p:cNvGraphicFramePr>
            <a:graphicFrameLocks noGrp="1"/>
          </p:cNvGraphicFramePr>
          <p:nvPr>
            <p:extLst>
              <p:ext uri="{D42A27DB-BD31-4B8C-83A1-F6EECF244321}">
                <p14:modId xmlns:p14="http://schemas.microsoft.com/office/powerpoint/2010/main" val="2826312415"/>
              </p:ext>
            </p:extLst>
          </p:nvPr>
        </p:nvGraphicFramePr>
        <p:xfrm>
          <a:off x="1441105" y="2453613"/>
          <a:ext cx="9381311" cy="909705"/>
        </p:xfrm>
        <a:graphic>
          <a:graphicData uri="http://schemas.openxmlformats.org/drawingml/2006/table">
            <a:tbl>
              <a:tblPr/>
              <a:tblGrid>
                <a:gridCol w="1182220">
                  <a:extLst>
                    <a:ext uri="{9D8B030D-6E8A-4147-A177-3AD203B41FA5}">
                      <a16:colId xmlns:a16="http://schemas.microsoft.com/office/drawing/2014/main" val="3107542587"/>
                    </a:ext>
                  </a:extLst>
                </a:gridCol>
                <a:gridCol w="1182220">
                  <a:extLst>
                    <a:ext uri="{9D8B030D-6E8A-4147-A177-3AD203B41FA5}">
                      <a16:colId xmlns:a16="http://schemas.microsoft.com/office/drawing/2014/main" val="3360639470"/>
                    </a:ext>
                  </a:extLst>
                </a:gridCol>
                <a:gridCol w="1476669">
                  <a:extLst>
                    <a:ext uri="{9D8B030D-6E8A-4147-A177-3AD203B41FA5}">
                      <a16:colId xmlns:a16="http://schemas.microsoft.com/office/drawing/2014/main" val="2150826130"/>
                    </a:ext>
                  </a:extLst>
                </a:gridCol>
                <a:gridCol w="1118423">
                  <a:extLst>
                    <a:ext uri="{9D8B030D-6E8A-4147-A177-3AD203B41FA5}">
                      <a16:colId xmlns:a16="http://schemas.microsoft.com/office/drawing/2014/main" val="298162000"/>
                    </a:ext>
                  </a:extLst>
                </a:gridCol>
                <a:gridCol w="1448545">
                  <a:extLst>
                    <a:ext uri="{9D8B030D-6E8A-4147-A177-3AD203B41FA5}">
                      <a16:colId xmlns:a16="http://schemas.microsoft.com/office/drawing/2014/main" val="385511601"/>
                    </a:ext>
                  </a:extLst>
                </a:gridCol>
                <a:gridCol w="2465806">
                  <a:extLst>
                    <a:ext uri="{9D8B030D-6E8A-4147-A177-3AD203B41FA5}">
                      <a16:colId xmlns:a16="http://schemas.microsoft.com/office/drawing/2014/main" val="1238228408"/>
                    </a:ext>
                  </a:extLst>
                </a:gridCol>
                <a:gridCol w="507428">
                  <a:extLst>
                    <a:ext uri="{9D8B030D-6E8A-4147-A177-3AD203B41FA5}">
                      <a16:colId xmlns:a16="http://schemas.microsoft.com/office/drawing/2014/main" val="2867980233"/>
                    </a:ext>
                  </a:extLst>
                </a:gridCol>
              </a:tblGrid>
              <a:tr h="215023">
                <a:tc>
                  <a:txBody>
                    <a:bodyPr/>
                    <a:lstStyle/>
                    <a:p>
                      <a:pPr algn="ctr" fontAlgn="ctr"/>
                      <a:r>
                        <a:rPr lang="it-IT" sz="1600" b="1" i="0" u="none" strike="noStrike" dirty="0">
                          <a:solidFill>
                            <a:srgbClr val="000000"/>
                          </a:solidFill>
                          <a:effectLst/>
                          <a:latin typeface="Calibri" panose="020F0502020204030204" pitchFamily="34" charset="0"/>
                        </a:rPr>
                        <a:t>Data</a:t>
                      </a:r>
                    </a:p>
                  </a:txBody>
                  <a:tcPr marL="9525" marR="9525" marT="9525" marB="0" anchor="ctr">
                    <a:lnL>
                      <a:noFill/>
                    </a:lnL>
                    <a:lnR>
                      <a:noFill/>
                    </a:lnR>
                    <a:lnT>
                      <a:noFill/>
                    </a:lnT>
                    <a:lnB>
                      <a:noFill/>
                    </a:lnB>
                    <a:solidFill>
                      <a:srgbClr val="D0CECE"/>
                    </a:solidFill>
                  </a:tcPr>
                </a:tc>
                <a:tc>
                  <a:txBody>
                    <a:bodyPr/>
                    <a:lstStyle/>
                    <a:p>
                      <a:pPr algn="ctr" fontAlgn="ctr"/>
                      <a:r>
                        <a:rPr lang="it-IT" sz="1600" b="1" i="0" u="none" strike="noStrike" dirty="0">
                          <a:solidFill>
                            <a:srgbClr val="000000"/>
                          </a:solidFill>
                          <a:effectLst/>
                          <a:latin typeface="Calibri" panose="020F0502020204030204" pitchFamily="34" charset="0"/>
                        </a:rPr>
                        <a:t>Nr. </a:t>
                      </a:r>
                      <a:r>
                        <a:rPr lang="it-IT" sz="1600" b="1" i="0" u="none" strike="noStrike" dirty="0" err="1">
                          <a:solidFill>
                            <a:srgbClr val="000000"/>
                          </a:solidFill>
                          <a:effectLst/>
                          <a:latin typeface="Calibri" panose="020F0502020204030204" pitchFamily="34" charset="0"/>
                        </a:rPr>
                        <a:t>progr</a:t>
                      </a:r>
                      <a:r>
                        <a:rPr lang="it-IT" sz="1600" b="1"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a:noFill/>
                    </a:lnB>
                    <a:solidFill>
                      <a:srgbClr val="D0CECE"/>
                    </a:solidFill>
                  </a:tcPr>
                </a:tc>
                <a:tc gridSpan="2">
                  <a:txBody>
                    <a:bodyPr/>
                    <a:lstStyle/>
                    <a:p>
                      <a:pPr algn="ctr" fontAlgn="ctr"/>
                      <a:r>
                        <a:rPr lang="it-IT" sz="1600" b="1" i="0" u="none" strike="noStrike" dirty="0">
                          <a:solidFill>
                            <a:srgbClr val="000000"/>
                          </a:solidFill>
                          <a:effectLst/>
                          <a:latin typeface="Calibri" panose="020F0502020204030204" pitchFamily="34" charset="0"/>
                        </a:rPr>
                        <a:t>Costo DARE</a:t>
                      </a:r>
                    </a:p>
                  </a:txBody>
                  <a:tcPr marL="9525" marR="9525" marT="9525" marB="0" anchor="ctr">
                    <a:lnL>
                      <a:noFill/>
                    </a:lnL>
                    <a:lnR>
                      <a:noFill/>
                    </a:lnR>
                    <a:lnT>
                      <a:noFill/>
                    </a:lnT>
                    <a:lnB>
                      <a:noFill/>
                    </a:lnB>
                    <a:solidFill>
                      <a:srgbClr val="D0CECE"/>
                    </a:solidFill>
                  </a:tcPr>
                </a:tc>
                <a:tc hMerge="1">
                  <a:txBody>
                    <a:bodyPr/>
                    <a:lstStyle/>
                    <a:p>
                      <a:endParaRPr lang="it-IT"/>
                    </a:p>
                  </a:txBody>
                  <a:tcPr/>
                </a:tc>
                <a:tc>
                  <a:txBody>
                    <a:bodyPr/>
                    <a:lstStyle/>
                    <a:p>
                      <a:pPr algn="l" fontAlgn="b"/>
                      <a:endParaRPr lang="it-IT"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gridSpan="2">
                  <a:txBody>
                    <a:bodyPr/>
                    <a:lstStyle/>
                    <a:p>
                      <a:pPr algn="ctr" fontAlgn="ctr"/>
                      <a:r>
                        <a:rPr lang="it-IT" sz="1600" b="1" i="0" u="none" strike="noStrike" dirty="0">
                          <a:solidFill>
                            <a:srgbClr val="000000"/>
                          </a:solidFill>
                          <a:effectLst/>
                          <a:latin typeface="Calibri" panose="020F0502020204030204" pitchFamily="34" charset="0"/>
                        </a:rPr>
                        <a:t>Riduzione di impiego AVERE</a:t>
                      </a:r>
                    </a:p>
                  </a:txBody>
                  <a:tcPr marL="9525" marR="9525" marT="9525" marB="0" anchor="ctr">
                    <a:lnL>
                      <a:noFill/>
                    </a:lnL>
                    <a:lnR>
                      <a:noFill/>
                    </a:lnR>
                    <a:lnT>
                      <a:noFill/>
                    </a:lnT>
                    <a:lnB>
                      <a:noFill/>
                    </a:lnB>
                    <a:solidFill>
                      <a:srgbClr val="D0CECE"/>
                    </a:solidFill>
                  </a:tcPr>
                </a:tc>
                <a:tc hMerge="1">
                  <a:txBody>
                    <a:bodyPr/>
                    <a:lstStyle/>
                    <a:p>
                      <a:endParaRPr lang="it-IT"/>
                    </a:p>
                  </a:txBody>
                  <a:tcPr/>
                </a:tc>
                <a:extLst>
                  <a:ext uri="{0D108BD9-81ED-4DB2-BD59-A6C34878D82A}">
                    <a16:rowId xmlns:a16="http://schemas.microsoft.com/office/drawing/2014/main" val="2528914871"/>
                  </a:ext>
                </a:extLst>
              </a:tr>
              <a:tr h="328170">
                <a:tc>
                  <a:txBody>
                    <a:bodyPr/>
                    <a:lstStyle/>
                    <a:p>
                      <a:pPr algn="l" fontAlgn="b"/>
                      <a:r>
                        <a:rPr lang="it-IT" sz="1600" b="0" i="0" u="none" strike="noStrike" dirty="0">
                          <a:solidFill>
                            <a:srgbClr val="000000"/>
                          </a:solidFill>
                          <a:effectLst/>
                          <a:latin typeface="Calibri" panose="020F0502020204030204" pitchFamily="34" charset="0"/>
                        </a:rPr>
                        <a:t>05.05.2024</a:t>
                      </a:r>
                    </a:p>
                  </a:txBody>
                  <a:tcPr marL="9525" marR="9525" marT="9525" marB="0" anchor="b">
                    <a:lnL>
                      <a:noFill/>
                    </a:lnL>
                    <a:lnR>
                      <a:noFill/>
                    </a:lnR>
                    <a:lnT>
                      <a:noFill/>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4</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Acquisto merci</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120</a:t>
                      </a:r>
                    </a:p>
                  </a:txBody>
                  <a:tcPr marL="9525" marR="9525" marT="9525" marB="0" anchor="b">
                    <a:lnL>
                      <a:noFill/>
                    </a:lnL>
                    <a:lnR>
                      <a:noFill/>
                    </a:lnR>
                    <a:lnT>
                      <a:noFill/>
                    </a:lnT>
                    <a:lnB>
                      <a:noFill/>
                    </a:lnB>
                    <a:noFill/>
                  </a:tcPr>
                </a:tc>
                <a:tc>
                  <a:txBody>
                    <a:bodyPr/>
                    <a:lstStyle/>
                    <a:p>
                      <a:pPr algn="ctr" fontAlgn="b"/>
                      <a:r>
                        <a:rPr lang="it-IT" sz="1600" b="0" i="1" u="none" strike="noStrike" dirty="0">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Banca c/c </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100</a:t>
                      </a:r>
                    </a:p>
                  </a:txBody>
                  <a:tcPr marL="9525" marR="9525" marT="9525" marB="0" anchor="b">
                    <a:lnL>
                      <a:noFill/>
                    </a:lnL>
                    <a:lnR>
                      <a:noFill/>
                    </a:lnR>
                    <a:lnT>
                      <a:noFill/>
                    </a:lnT>
                    <a:lnB>
                      <a:noFill/>
                    </a:lnB>
                    <a:noFill/>
                  </a:tcPr>
                </a:tc>
                <a:extLst>
                  <a:ext uri="{0D108BD9-81ED-4DB2-BD59-A6C34878D82A}">
                    <a16:rowId xmlns:a16="http://schemas.microsoft.com/office/drawing/2014/main" val="1883975718"/>
                  </a:ext>
                </a:extLst>
              </a:tr>
              <a:tr h="328170">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endParaRPr lang="it-IT" sz="1600" b="0" i="1"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Deb. vs Fornitore</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20</a:t>
                      </a:r>
                    </a:p>
                  </a:txBody>
                  <a:tcPr marL="9525" marR="9525" marT="9525" marB="0" anchor="b">
                    <a:lnL>
                      <a:noFill/>
                    </a:lnL>
                    <a:lnR>
                      <a:noFill/>
                    </a:lnR>
                    <a:lnT>
                      <a:noFill/>
                    </a:lnT>
                    <a:lnB>
                      <a:noFill/>
                    </a:lnB>
                    <a:noFill/>
                  </a:tcPr>
                </a:tc>
                <a:extLst>
                  <a:ext uri="{0D108BD9-81ED-4DB2-BD59-A6C34878D82A}">
                    <a16:rowId xmlns:a16="http://schemas.microsoft.com/office/drawing/2014/main" val="3908828318"/>
                  </a:ext>
                </a:extLst>
              </a:tr>
            </a:tbl>
          </a:graphicData>
        </a:graphic>
      </p:graphicFrame>
      <p:sp>
        <p:nvSpPr>
          <p:cNvPr id="25" name="Segnaposto piè di pagina 24">
            <a:extLst>
              <a:ext uri="{FF2B5EF4-FFF2-40B4-BE49-F238E27FC236}">
                <a16:creationId xmlns:a16="http://schemas.microsoft.com/office/drawing/2014/main" id="{6A208FD7-1C2B-4721-16CE-848C6FA0AB76}"/>
              </a:ext>
            </a:extLst>
          </p:cNvPr>
          <p:cNvSpPr>
            <a:spLocks noGrp="1"/>
          </p:cNvSpPr>
          <p:nvPr>
            <p:ph type="ftr" sz="quarter" idx="11"/>
          </p:nvPr>
        </p:nvSpPr>
        <p:spPr/>
        <p:txBody>
          <a:bodyPr/>
          <a:lstStyle/>
          <a:p>
            <a:r>
              <a:rPr lang="it-IT" sz="1050" dirty="0">
                <a:solidFill>
                  <a:schemeClr val="bg2">
                    <a:lumMod val="90000"/>
                  </a:schemeClr>
                </a:solidFill>
              </a:rPr>
              <a:t>29</a:t>
            </a:r>
          </a:p>
        </p:txBody>
      </p:sp>
      <p:graphicFrame>
        <p:nvGraphicFramePr>
          <p:cNvPr id="5" name="Tabella 4">
            <a:extLst>
              <a:ext uri="{FF2B5EF4-FFF2-40B4-BE49-F238E27FC236}">
                <a16:creationId xmlns:a16="http://schemas.microsoft.com/office/drawing/2014/main" id="{F0E024E3-7D57-DAFB-B72F-8960B1B7639C}"/>
              </a:ext>
            </a:extLst>
          </p:cNvPr>
          <p:cNvGraphicFramePr>
            <a:graphicFrameLocks noGrp="1"/>
          </p:cNvGraphicFramePr>
          <p:nvPr>
            <p:extLst>
              <p:ext uri="{D42A27DB-BD31-4B8C-83A1-F6EECF244321}">
                <p14:modId xmlns:p14="http://schemas.microsoft.com/office/powerpoint/2010/main" val="550885724"/>
              </p:ext>
            </p:extLst>
          </p:nvPr>
        </p:nvGraphicFramePr>
        <p:xfrm>
          <a:off x="6152151" y="3964063"/>
          <a:ext cx="1219200" cy="1266825"/>
        </p:xfrm>
        <a:graphic>
          <a:graphicData uri="http://schemas.openxmlformats.org/drawingml/2006/table">
            <a:tbl>
              <a:tblPr/>
              <a:tblGrid>
                <a:gridCol w="609600">
                  <a:extLst>
                    <a:ext uri="{9D8B030D-6E8A-4147-A177-3AD203B41FA5}">
                      <a16:colId xmlns:a16="http://schemas.microsoft.com/office/drawing/2014/main" val="3963232766"/>
                    </a:ext>
                  </a:extLst>
                </a:gridCol>
                <a:gridCol w="609600">
                  <a:extLst>
                    <a:ext uri="{9D8B030D-6E8A-4147-A177-3AD203B41FA5}">
                      <a16:colId xmlns:a16="http://schemas.microsoft.com/office/drawing/2014/main" val="1520621069"/>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757031411"/>
                  </a:ext>
                </a:extLst>
              </a:tr>
              <a:tr h="190500">
                <a:tc>
                  <a:txBody>
                    <a:bodyPr/>
                    <a:lstStyle/>
                    <a:p>
                      <a:pPr algn="ctr" fontAlgn="ctr"/>
                      <a:r>
                        <a:rPr lang="it-IT" sz="1600" b="0" i="0" u="none" strike="noStrike">
                          <a:solidFill>
                            <a:srgbClr val="000000"/>
                          </a:solidFill>
                          <a:effectLst/>
                          <a:latin typeface="Calibri" panose="020F0502020204030204" pitchFamily="34" charset="0"/>
                        </a:rPr>
                        <a:t>100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874423685"/>
                  </a:ext>
                </a:extLst>
              </a:tr>
              <a:tr h="190500">
                <a:tc>
                  <a:txBody>
                    <a:bodyPr/>
                    <a:lstStyle/>
                    <a:p>
                      <a:pPr algn="l"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  80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47664098"/>
                  </a:ext>
                </a:extLst>
              </a:tr>
              <a:tr h="190500">
                <a:tc>
                  <a:txBody>
                    <a:bodyPr/>
                    <a:lstStyle/>
                    <a:p>
                      <a:pPr algn="ctr" fontAlgn="b"/>
                      <a:r>
                        <a:rPr lang="it-IT" sz="1600" b="0" i="0" u="none" strike="noStrike" dirty="0">
                          <a:solidFill>
                            <a:srgbClr val="000000"/>
                          </a:solidFill>
                          <a:effectLst/>
                          <a:latin typeface="Calibri" panose="020F0502020204030204" pitchFamily="34" charset="0"/>
                        </a:rPr>
                        <a:t> 160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827971053"/>
                  </a:ext>
                </a:extLst>
              </a:tr>
              <a:tr h="190500">
                <a:tc>
                  <a:txBody>
                    <a:bodyPr/>
                    <a:lstStyle/>
                    <a:p>
                      <a:pPr algn="l"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902662614"/>
                  </a:ext>
                </a:extLst>
              </a:tr>
            </a:tbl>
          </a:graphicData>
        </a:graphic>
      </p:graphicFrame>
      <p:graphicFrame>
        <p:nvGraphicFramePr>
          <p:cNvPr id="6" name="Tabella 5">
            <a:extLst>
              <a:ext uri="{FF2B5EF4-FFF2-40B4-BE49-F238E27FC236}">
                <a16:creationId xmlns:a16="http://schemas.microsoft.com/office/drawing/2014/main" id="{F7BCB9E3-CF45-3550-2D95-476327A420B9}"/>
              </a:ext>
            </a:extLst>
          </p:cNvPr>
          <p:cNvGraphicFramePr>
            <a:graphicFrameLocks noGrp="1"/>
          </p:cNvGraphicFramePr>
          <p:nvPr>
            <p:extLst>
              <p:ext uri="{D42A27DB-BD31-4B8C-83A1-F6EECF244321}">
                <p14:modId xmlns:p14="http://schemas.microsoft.com/office/powerpoint/2010/main" val="3987094043"/>
              </p:ext>
            </p:extLst>
          </p:nvPr>
        </p:nvGraphicFramePr>
        <p:xfrm>
          <a:off x="7662655" y="3971001"/>
          <a:ext cx="1685284" cy="506730"/>
        </p:xfrm>
        <a:graphic>
          <a:graphicData uri="http://schemas.openxmlformats.org/drawingml/2006/table">
            <a:tbl>
              <a:tblPr/>
              <a:tblGrid>
                <a:gridCol w="842642">
                  <a:extLst>
                    <a:ext uri="{9D8B030D-6E8A-4147-A177-3AD203B41FA5}">
                      <a16:colId xmlns:a16="http://schemas.microsoft.com/office/drawing/2014/main" val="1300315978"/>
                    </a:ext>
                  </a:extLst>
                </a:gridCol>
                <a:gridCol w="842642">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Deb. vs Fornitore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20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7" name="Tabella 6">
            <a:extLst>
              <a:ext uri="{FF2B5EF4-FFF2-40B4-BE49-F238E27FC236}">
                <a16:creationId xmlns:a16="http://schemas.microsoft.com/office/drawing/2014/main" id="{F862B6A7-DAF3-AFBF-55D1-17F84A0836C9}"/>
              </a:ext>
            </a:extLst>
          </p:cNvPr>
          <p:cNvGraphicFramePr>
            <a:graphicFrameLocks noGrp="1"/>
          </p:cNvGraphicFramePr>
          <p:nvPr>
            <p:extLst>
              <p:ext uri="{D42A27DB-BD31-4B8C-83A1-F6EECF244321}">
                <p14:modId xmlns:p14="http://schemas.microsoft.com/office/powerpoint/2010/main" val="1561285241"/>
              </p:ext>
            </p:extLst>
          </p:nvPr>
        </p:nvGraphicFramePr>
        <p:xfrm>
          <a:off x="1441105" y="3921907"/>
          <a:ext cx="1293180" cy="750570"/>
        </p:xfrm>
        <a:graphic>
          <a:graphicData uri="http://schemas.openxmlformats.org/drawingml/2006/table">
            <a:tbl>
              <a:tblPr/>
              <a:tblGrid>
                <a:gridCol w="646590">
                  <a:extLst>
                    <a:ext uri="{9D8B030D-6E8A-4147-A177-3AD203B41FA5}">
                      <a16:colId xmlns:a16="http://schemas.microsoft.com/office/drawing/2014/main" val="1300315978"/>
                    </a:ext>
                  </a:extLst>
                </a:gridCol>
                <a:gridCol w="64659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Acquisto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80</a:t>
                      </a: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120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Tree>
    <p:extLst>
      <p:ext uri="{BB962C8B-B14F-4D97-AF65-F5344CB8AC3E}">
        <p14:creationId xmlns:p14="http://schemas.microsoft.com/office/powerpoint/2010/main" val="3497940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BF880-F1E0-8045-DB55-094EE34AEF2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3DE36D7-EB88-1D8B-C300-3605DC4ADE6F}"/>
              </a:ext>
            </a:extLst>
          </p:cNvPr>
          <p:cNvSpPr>
            <a:spLocks noGrp="1"/>
          </p:cNvSpPr>
          <p:nvPr>
            <p:ph type="sldNum" sz="quarter" idx="12"/>
          </p:nvPr>
        </p:nvSpPr>
        <p:spPr/>
        <p:txBody>
          <a:bodyPr/>
          <a:lstStyle/>
          <a:p>
            <a:fld id="{2C20EE39-9E8F-472C-A198-3FCA771E6885}" type="slidenum">
              <a:rPr lang="it-IT" smtClean="0"/>
              <a:t>32</a:t>
            </a:fld>
            <a:endParaRPr lang="it-IT"/>
          </a:p>
        </p:txBody>
      </p:sp>
      <p:sp>
        <p:nvSpPr>
          <p:cNvPr id="3" name="Rettangolo 2">
            <a:extLst>
              <a:ext uri="{FF2B5EF4-FFF2-40B4-BE49-F238E27FC236}">
                <a16:creationId xmlns:a16="http://schemas.microsoft.com/office/drawing/2014/main" id="{487C92D7-B38B-1A00-FABE-8FEA172FD26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CCF4DAA0-E075-EF60-F032-B0E7709AC0C7}"/>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La partita doppia e le sue convenzioni</a:t>
            </a:r>
          </a:p>
        </p:txBody>
      </p:sp>
      <p:sp>
        <p:nvSpPr>
          <p:cNvPr id="10" name="Titolo 1">
            <a:extLst>
              <a:ext uri="{FF2B5EF4-FFF2-40B4-BE49-F238E27FC236}">
                <a16:creationId xmlns:a16="http://schemas.microsoft.com/office/drawing/2014/main" id="{CBA15996-2F0E-F853-501B-FB72BE4EDF69}"/>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69CF132C-0C95-5D88-FB8A-480E9BD693AE}"/>
              </a:ext>
            </a:extLst>
          </p:cNvPr>
          <p:cNvCxnSpPr>
            <a:cxnSpLocks/>
          </p:cNvCxnSpPr>
          <p:nvPr/>
        </p:nvCxnSpPr>
        <p:spPr>
          <a:xfrm>
            <a:off x="890153" y="1410734"/>
            <a:ext cx="93813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EB3E3909-5AC9-E347-26B5-E76EBF9FC999}"/>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D03B96DC-1259-AE7A-E3E8-E380F97D8CB8}"/>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E6D337B-1A4B-1941-35C4-B502AB31C19F}"/>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24" name="Segnaposto piè di pagina 23">
            <a:extLst>
              <a:ext uri="{FF2B5EF4-FFF2-40B4-BE49-F238E27FC236}">
                <a16:creationId xmlns:a16="http://schemas.microsoft.com/office/drawing/2014/main" id="{025D73FF-7557-5D1C-4273-B571CE2818AA}"/>
              </a:ext>
            </a:extLst>
          </p:cNvPr>
          <p:cNvSpPr>
            <a:spLocks noGrp="1"/>
          </p:cNvSpPr>
          <p:nvPr>
            <p:ph type="ftr" sz="quarter" idx="11"/>
          </p:nvPr>
        </p:nvSpPr>
        <p:spPr/>
        <p:txBody>
          <a:bodyPr/>
          <a:lstStyle/>
          <a:p>
            <a:r>
              <a:rPr lang="it-IT" sz="1050" dirty="0">
                <a:solidFill>
                  <a:schemeClr val="bg2">
                    <a:lumMod val="90000"/>
                  </a:schemeClr>
                </a:solidFill>
              </a:rPr>
              <a:t>30</a:t>
            </a:r>
          </a:p>
        </p:txBody>
      </p:sp>
      <p:sp>
        <p:nvSpPr>
          <p:cNvPr id="7" name="CasellaDiTesto 6">
            <a:extLst>
              <a:ext uri="{FF2B5EF4-FFF2-40B4-BE49-F238E27FC236}">
                <a16:creationId xmlns:a16="http://schemas.microsoft.com/office/drawing/2014/main" id="{475E92CF-B5C2-7379-C253-B922EE93E670}"/>
              </a:ext>
            </a:extLst>
          </p:cNvPr>
          <p:cNvSpPr txBox="1"/>
          <p:nvPr/>
        </p:nvSpPr>
        <p:spPr>
          <a:xfrm>
            <a:off x="1060880" y="1632425"/>
            <a:ext cx="7648113" cy="446276"/>
          </a:xfrm>
          <a:prstGeom prst="rect">
            <a:avLst/>
          </a:prstGeom>
          <a:noFill/>
        </p:spPr>
        <p:txBody>
          <a:bodyPr wrap="square">
            <a:spAutoFit/>
          </a:bodyPr>
          <a:lstStyle/>
          <a:p>
            <a:pPr marL="457200" marR="0" lvl="0" indent="-457200" defTabSz="914400" rtl="0" eaLnBrk="1" fontAlgn="auto" latinLnBrk="0" hangingPunct="1">
              <a:lnSpc>
                <a:spcPct val="100000"/>
              </a:lnSpc>
              <a:spcBef>
                <a:spcPts val="1000"/>
              </a:spcBef>
              <a:spcAft>
                <a:spcPts val="0"/>
              </a:spcAft>
              <a:buClrTx/>
              <a:buSzTx/>
              <a:buFont typeface="+mj-lt"/>
              <a:buAutoNum type="arabicPeriod" startAt="5"/>
              <a:tabLst/>
              <a:defRPr/>
            </a:pPr>
            <a:r>
              <a:rPr lang="it-IT" sz="2300" dirty="0">
                <a:solidFill>
                  <a:prstClr val="black"/>
                </a:solidFill>
                <a:latin typeface="23"/>
                <a:sym typeface="Wingdings" panose="05000000000000000000" pitchFamily="2" charset="2"/>
              </a:rPr>
              <a:t>Vendita merci al prezzo di 240 di cui incassati 120</a:t>
            </a:r>
          </a:p>
        </p:txBody>
      </p:sp>
      <p:graphicFrame>
        <p:nvGraphicFramePr>
          <p:cNvPr id="13" name="Tabella 12">
            <a:extLst>
              <a:ext uri="{FF2B5EF4-FFF2-40B4-BE49-F238E27FC236}">
                <a16:creationId xmlns:a16="http://schemas.microsoft.com/office/drawing/2014/main" id="{16D75584-3325-AC70-678B-3F3D9309D0B7}"/>
              </a:ext>
            </a:extLst>
          </p:cNvPr>
          <p:cNvGraphicFramePr>
            <a:graphicFrameLocks noGrp="1"/>
          </p:cNvGraphicFramePr>
          <p:nvPr>
            <p:extLst>
              <p:ext uri="{D42A27DB-BD31-4B8C-83A1-F6EECF244321}">
                <p14:modId xmlns:p14="http://schemas.microsoft.com/office/powerpoint/2010/main" val="492153050"/>
              </p:ext>
            </p:extLst>
          </p:nvPr>
        </p:nvGraphicFramePr>
        <p:xfrm>
          <a:off x="1316024" y="2238859"/>
          <a:ext cx="9559945" cy="909705"/>
        </p:xfrm>
        <a:graphic>
          <a:graphicData uri="http://schemas.openxmlformats.org/drawingml/2006/table">
            <a:tbl>
              <a:tblPr/>
              <a:tblGrid>
                <a:gridCol w="1297216">
                  <a:extLst>
                    <a:ext uri="{9D8B030D-6E8A-4147-A177-3AD203B41FA5}">
                      <a16:colId xmlns:a16="http://schemas.microsoft.com/office/drawing/2014/main" val="960827541"/>
                    </a:ext>
                  </a:extLst>
                </a:gridCol>
                <a:gridCol w="1297216">
                  <a:extLst>
                    <a:ext uri="{9D8B030D-6E8A-4147-A177-3AD203B41FA5}">
                      <a16:colId xmlns:a16="http://schemas.microsoft.com/office/drawing/2014/main" val="4270874288"/>
                    </a:ext>
                  </a:extLst>
                </a:gridCol>
                <a:gridCol w="1297216">
                  <a:extLst>
                    <a:ext uri="{9D8B030D-6E8A-4147-A177-3AD203B41FA5}">
                      <a16:colId xmlns:a16="http://schemas.microsoft.com/office/drawing/2014/main" val="2150826130"/>
                    </a:ext>
                  </a:extLst>
                </a:gridCol>
                <a:gridCol w="1163595">
                  <a:extLst>
                    <a:ext uri="{9D8B030D-6E8A-4147-A177-3AD203B41FA5}">
                      <a16:colId xmlns:a16="http://schemas.microsoft.com/office/drawing/2014/main" val="298162000"/>
                    </a:ext>
                  </a:extLst>
                </a:gridCol>
                <a:gridCol w="1719883">
                  <a:extLst>
                    <a:ext uri="{9D8B030D-6E8A-4147-A177-3AD203B41FA5}">
                      <a16:colId xmlns:a16="http://schemas.microsoft.com/office/drawing/2014/main" val="385511601"/>
                    </a:ext>
                  </a:extLst>
                </a:gridCol>
                <a:gridCol w="2009384">
                  <a:extLst>
                    <a:ext uri="{9D8B030D-6E8A-4147-A177-3AD203B41FA5}">
                      <a16:colId xmlns:a16="http://schemas.microsoft.com/office/drawing/2014/main" val="1238228408"/>
                    </a:ext>
                  </a:extLst>
                </a:gridCol>
                <a:gridCol w="775435">
                  <a:extLst>
                    <a:ext uri="{9D8B030D-6E8A-4147-A177-3AD203B41FA5}">
                      <a16:colId xmlns:a16="http://schemas.microsoft.com/office/drawing/2014/main" val="2867980233"/>
                    </a:ext>
                  </a:extLst>
                </a:gridCol>
              </a:tblGrid>
              <a:tr h="215023">
                <a:tc>
                  <a:txBody>
                    <a:bodyPr/>
                    <a:lstStyle/>
                    <a:p>
                      <a:pPr algn="ctr" fontAlgn="ctr"/>
                      <a:r>
                        <a:rPr lang="it-IT" sz="1600" b="1" i="0" u="none" strike="noStrike" dirty="0">
                          <a:solidFill>
                            <a:srgbClr val="000000"/>
                          </a:solidFill>
                          <a:effectLst/>
                          <a:latin typeface="Calibri" panose="020F0502020204030204" pitchFamily="34" charset="0"/>
                        </a:rPr>
                        <a:t>Data</a:t>
                      </a:r>
                    </a:p>
                  </a:txBody>
                  <a:tcPr marL="9525" marR="9525" marT="9525" marB="0" anchor="ctr">
                    <a:lnL>
                      <a:noFill/>
                    </a:lnL>
                    <a:lnR>
                      <a:noFill/>
                    </a:lnR>
                    <a:lnT>
                      <a:noFill/>
                    </a:lnT>
                    <a:lnB>
                      <a:noFill/>
                    </a:lnB>
                    <a:solidFill>
                      <a:srgbClr val="D0CECE"/>
                    </a:solidFill>
                  </a:tcPr>
                </a:tc>
                <a:tc>
                  <a:txBody>
                    <a:bodyPr/>
                    <a:lstStyle/>
                    <a:p>
                      <a:pPr algn="ctr" fontAlgn="ctr"/>
                      <a:r>
                        <a:rPr lang="it-IT" sz="1600" b="1" i="0" u="none" strike="noStrike" dirty="0">
                          <a:solidFill>
                            <a:srgbClr val="000000"/>
                          </a:solidFill>
                          <a:effectLst/>
                          <a:latin typeface="Calibri" panose="020F0502020204030204" pitchFamily="34" charset="0"/>
                        </a:rPr>
                        <a:t>Nr. </a:t>
                      </a:r>
                      <a:r>
                        <a:rPr lang="it-IT" sz="1600" b="1" i="0" u="none" strike="noStrike" dirty="0" err="1">
                          <a:solidFill>
                            <a:srgbClr val="000000"/>
                          </a:solidFill>
                          <a:effectLst/>
                          <a:latin typeface="Calibri" panose="020F0502020204030204" pitchFamily="34" charset="0"/>
                        </a:rPr>
                        <a:t>progr</a:t>
                      </a:r>
                      <a:r>
                        <a:rPr lang="it-IT" sz="1600" b="1"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a:noFill/>
                    </a:lnB>
                    <a:solidFill>
                      <a:srgbClr val="D0CECE"/>
                    </a:solidFill>
                  </a:tcPr>
                </a:tc>
                <a:tc gridSpan="2">
                  <a:txBody>
                    <a:bodyPr/>
                    <a:lstStyle/>
                    <a:p>
                      <a:pPr algn="ctr" fontAlgn="ctr"/>
                      <a:r>
                        <a:rPr lang="it-IT" sz="1600" b="1" i="0" u="none" strike="noStrike" dirty="0">
                          <a:solidFill>
                            <a:srgbClr val="000000"/>
                          </a:solidFill>
                          <a:effectLst/>
                          <a:latin typeface="Calibri" panose="020F0502020204030204" pitchFamily="34" charset="0"/>
                        </a:rPr>
                        <a:t>Impiego DARE</a:t>
                      </a:r>
                    </a:p>
                  </a:txBody>
                  <a:tcPr marL="9525" marR="9525" marT="9525" marB="0" anchor="ctr">
                    <a:lnL>
                      <a:noFill/>
                    </a:lnL>
                    <a:lnR>
                      <a:noFill/>
                    </a:lnR>
                    <a:lnT>
                      <a:noFill/>
                    </a:lnT>
                    <a:lnB>
                      <a:noFill/>
                    </a:lnB>
                    <a:solidFill>
                      <a:srgbClr val="D0CECE"/>
                    </a:solidFill>
                  </a:tcPr>
                </a:tc>
                <a:tc hMerge="1">
                  <a:txBody>
                    <a:bodyPr/>
                    <a:lstStyle/>
                    <a:p>
                      <a:endParaRPr lang="it-IT"/>
                    </a:p>
                  </a:txBody>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gridSpan="2">
                  <a:txBody>
                    <a:bodyPr/>
                    <a:lstStyle/>
                    <a:p>
                      <a:pPr algn="ctr" fontAlgn="ctr"/>
                      <a:r>
                        <a:rPr lang="it-IT" sz="1600" b="1" i="0" u="none" strike="noStrike" dirty="0">
                          <a:solidFill>
                            <a:srgbClr val="000000"/>
                          </a:solidFill>
                          <a:effectLst/>
                          <a:latin typeface="Calibri" panose="020F0502020204030204" pitchFamily="34" charset="0"/>
                        </a:rPr>
                        <a:t>Ricavi AVERE</a:t>
                      </a:r>
                    </a:p>
                  </a:txBody>
                  <a:tcPr marL="9525" marR="9525" marT="9525" marB="0" anchor="ctr">
                    <a:lnL>
                      <a:noFill/>
                    </a:lnL>
                    <a:lnR>
                      <a:noFill/>
                    </a:lnR>
                    <a:lnT>
                      <a:noFill/>
                    </a:lnT>
                    <a:lnB>
                      <a:noFill/>
                    </a:lnB>
                    <a:solidFill>
                      <a:srgbClr val="D0CECE"/>
                    </a:solidFill>
                  </a:tcPr>
                </a:tc>
                <a:tc hMerge="1">
                  <a:txBody>
                    <a:bodyPr/>
                    <a:lstStyle/>
                    <a:p>
                      <a:endParaRPr lang="it-IT"/>
                    </a:p>
                  </a:txBody>
                  <a:tcPr/>
                </a:tc>
                <a:extLst>
                  <a:ext uri="{0D108BD9-81ED-4DB2-BD59-A6C34878D82A}">
                    <a16:rowId xmlns:a16="http://schemas.microsoft.com/office/drawing/2014/main" val="2528914871"/>
                  </a:ext>
                </a:extLst>
              </a:tr>
              <a:tr h="328170">
                <a:tc>
                  <a:txBody>
                    <a:bodyPr/>
                    <a:lstStyle/>
                    <a:p>
                      <a:pPr algn="l" fontAlgn="b"/>
                      <a:r>
                        <a:rPr lang="it-IT" sz="1600" b="0" i="0" u="none" strike="noStrike" dirty="0">
                          <a:solidFill>
                            <a:srgbClr val="000000"/>
                          </a:solidFill>
                          <a:effectLst/>
                          <a:latin typeface="Calibri" panose="020F0502020204030204" pitchFamily="34" charset="0"/>
                        </a:rPr>
                        <a:t>07.05.2024</a:t>
                      </a:r>
                    </a:p>
                  </a:txBody>
                  <a:tcPr marL="9525" marR="9525" marT="9525" marB="0" anchor="b">
                    <a:lnL>
                      <a:noFill/>
                    </a:lnL>
                    <a:lnR>
                      <a:noFill/>
                    </a:lnR>
                    <a:lnT>
                      <a:noFill/>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5</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Banca c/c</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120</a:t>
                      </a:r>
                    </a:p>
                  </a:txBody>
                  <a:tcPr marL="9525" marR="9525" marT="9525" marB="0" anchor="b">
                    <a:lnL>
                      <a:noFill/>
                    </a:lnL>
                    <a:lnR>
                      <a:noFill/>
                    </a:lnR>
                    <a:lnT>
                      <a:noFill/>
                    </a:lnT>
                    <a:lnB>
                      <a:noFill/>
                    </a:lnB>
                    <a:noFill/>
                  </a:tcPr>
                </a:tc>
                <a:tc>
                  <a:txBody>
                    <a:bodyPr/>
                    <a:lstStyle/>
                    <a:p>
                      <a:pPr algn="ctr" fontAlgn="b"/>
                      <a:r>
                        <a:rPr lang="it-IT" sz="1600" b="0" i="1" u="none" strike="noStrike" dirty="0">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Ricavi vendita merci </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240</a:t>
                      </a:r>
                    </a:p>
                  </a:txBody>
                  <a:tcPr marL="9525" marR="9525" marT="9525" marB="0" anchor="b">
                    <a:lnL>
                      <a:noFill/>
                    </a:lnL>
                    <a:lnR>
                      <a:noFill/>
                    </a:lnR>
                    <a:lnT>
                      <a:noFill/>
                    </a:lnT>
                    <a:lnB>
                      <a:noFill/>
                    </a:lnB>
                    <a:noFill/>
                  </a:tcPr>
                </a:tc>
                <a:extLst>
                  <a:ext uri="{0D108BD9-81ED-4DB2-BD59-A6C34878D82A}">
                    <a16:rowId xmlns:a16="http://schemas.microsoft.com/office/drawing/2014/main" val="1883975718"/>
                  </a:ext>
                </a:extLst>
              </a:tr>
              <a:tr h="328170">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Cred. vs Cliente</a:t>
                      </a:r>
                    </a:p>
                  </a:txBody>
                  <a:tcPr marL="9525" marR="9525" marT="9525" marB="0" anchor="b">
                    <a:lnL>
                      <a:noFill/>
                    </a:lnL>
                    <a:lnR>
                      <a:noFill/>
                    </a:lnR>
                    <a:lnT>
                      <a:noFill/>
                    </a:lnT>
                    <a:lnB>
                      <a:noFill/>
                    </a:lnB>
                    <a:noFill/>
                  </a:tcPr>
                </a:tc>
                <a:tc>
                  <a:txBody>
                    <a:bodyPr/>
                    <a:lstStyle/>
                    <a:p>
                      <a:pPr algn="r" fontAlgn="b"/>
                      <a:r>
                        <a:rPr lang="it-IT" sz="1600" b="1" i="0" u="none" strike="noStrike" dirty="0">
                          <a:solidFill>
                            <a:srgbClr val="000000"/>
                          </a:solidFill>
                          <a:effectLst/>
                          <a:latin typeface="Calibri" panose="020F0502020204030204" pitchFamily="34" charset="0"/>
                        </a:rPr>
                        <a:t>120</a:t>
                      </a:r>
                    </a:p>
                  </a:txBody>
                  <a:tcPr marL="9525" marR="9525" marT="9525" marB="0" anchor="b">
                    <a:lnL>
                      <a:noFill/>
                    </a:lnL>
                    <a:lnR>
                      <a:noFill/>
                    </a:lnR>
                    <a:lnT>
                      <a:noFill/>
                    </a:lnT>
                    <a:lnB>
                      <a:noFill/>
                    </a:lnB>
                    <a:noFill/>
                  </a:tcPr>
                </a:tc>
                <a:tc>
                  <a:txBody>
                    <a:bodyPr/>
                    <a:lstStyle/>
                    <a:p>
                      <a:pPr algn="ctr" fontAlgn="b"/>
                      <a:endParaRPr lang="it-IT" sz="1600" b="0" i="1"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691000475"/>
                  </a:ext>
                </a:extLst>
              </a:tr>
            </a:tbl>
          </a:graphicData>
        </a:graphic>
      </p:graphicFrame>
      <p:graphicFrame>
        <p:nvGraphicFramePr>
          <p:cNvPr id="25" name="Tabella 24">
            <a:extLst>
              <a:ext uri="{FF2B5EF4-FFF2-40B4-BE49-F238E27FC236}">
                <a16:creationId xmlns:a16="http://schemas.microsoft.com/office/drawing/2014/main" id="{9171F5F6-779D-BA4A-D329-66CD01D5CCED}"/>
              </a:ext>
            </a:extLst>
          </p:cNvPr>
          <p:cNvGraphicFramePr>
            <a:graphicFrameLocks noGrp="1"/>
          </p:cNvGraphicFramePr>
          <p:nvPr>
            <p:extLst>
              <p:ext uri="{D42A27DB-BD31-4B8C-83A1-F6EECF244321}">
                <p14:modId xmlns:p14="http://schemas.microsoft.com/office/powerpoint/2010/main" val="1546946518"/>
              </p:ext>
            </p:extLst>
          </p:nvPr>
        </p:nvGraphicFramePr>
        <p:xfrm>
          <a:off x="7212046" y="3593233"/>
          <a:ext cx="1293180" cy="750570"/>
        </p:xfrm>
        <a:graphic>
          <a:graphicData uri="http://schemas.openxmlformats.org/drawingml/2006/table">
            <a:tbl>
              <a:tblPr/>
              <a:tblGrid>
                <a:gridCol w="646590">
                  <a:extLst>
                    <a:ext uri="{9D8B030D-6E8A-4147-A177-3AD203B41FA5}">
                      <a16:colId xmlns:a16="http://schemas.microsoft.com/office/drawing/2014/main" val="1300315978"/>
                    </a:ext>
                  </a:extLst>
                </a:gridCol>
                <a:gridCol w="64659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Vendita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160</a:t>
                      </a:r>
                    </a:p>
                    <a:p>
                      <a:pPr algn="ctr" fontAlgn="ctr"/>
                      <a:r>
                        <a:rPr lang="it-IT" sz="1600" b="1" i="0" u="none" strike="noStrike" dirty="0">
                          <a:solidFill>
                            <a:srgbClr val="000000"/>
                          </a:solidFill>
                          <a:effectLst/>
                          <a:latin typeface="Calibri" panose="020F0502020204030204" pitchFamily="34" charset="0"/>
                        </a:rPr>
                        <a:t>240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6" name="Tabella 25">
            <a:extLst>
              <a:ext uri="{FF2B5EF4-FFF2-40B4-BE49-F238E27FC236}">
                <a16:creationId xmlns:a16="http://schemas.microsoft.com/office/drawing/2014/main" id="{EF244899-E44B-7A20-DDB5-C387B91C1B53}"/>
              </a:ext>
            </a:extLst>
          </p:cNvPr>
          <p:cNvGraphicFramePr>
            <a:graphicFrameLocks noGrp="1"/>
          </p:cNvGraphicFramePr>
          <p:nvPr>
            <p:extLst>
              <p:ext uri="{D42A27DB-BD31-4B8C-83A1-F6EECF244321}">
                <p14:modId xmlns:p14="http://schemas.microsoft.com/office/powerpoint/2010/main" val="242497017"/>
              </p:ext>
            </p:extLst>
          </p:nvPr>
        </p:nvGraphicFramePr>
        <p:xfrm>
          <a:off x="1519385" y="3614705"/>
          <a:ext cx="1219200" cy="1520190"/>
        </p:xfrm>
        <a:graphic>
          <a:graphicData uri="http://schemas.openxmlformats.org/drawingml/2006/table">
            <a:tbl>
              <a:tblPr/>
              <a:tblGrid>
                <a:gridCol w="609600">
                  <a:extLst>
                    <a:ext uri="{9D8B030D-6E8A-4147-A177-3AD203B41FA5}">
                      <a16:colId xmlns:a16="http://schemas.microsoft.com/office/drawing/2014/main" val="3963232766"/>
                    </a:ext>
                  </a:extLst>
                </a:gridCol>
                <a:gridCol w="609600">
                  <a:extLst>
                    <a:ext uri="{9D8B030D-6E8A-4147-A177-3AD203B41FA5}">
                      <a16:colId xmlns:a16="http://schemas.microsoft.com/office/drawing/2014/main" val="1520621069"/>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757031411"/>
                  </a:ext>
                </a:extLst>
              </a:tr>
              <a:tr h="190500">
                <a:tc>
                  <a:txBody>
                    <a:bodyPr/>
                    <a:lstStyle/>
                    <a:p>
                      <a:pPr algn="ctr" fontAlgn="ctr"/>
                      <a:r>
                        <a:rPr lang="it-IT" sz="1600" b="0" i="0" u="none" strike="noStrike" dirty="0">
                          <a:solidFill>
                            <a:srgbClr val="000000"/>
                          </a:solidFill>
                          <a:effectLst/>
                          <a:latin typeface="Calibri" panose="020F0502020204030204" pitchFamily="34" charset="0"/>
                        </a:rPr>
                        <a:t>100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874423685"/>
                  </a:ext>
                </a:extLst>
              </a:tr>
              <a:tr h="190500">
                <a:tc>
                  <a:txBody>
                    <a:bodyPr/>
                    <a:lstStyle/>
                    <a:p>
                      <a:pPr algn="ctr" fontAlgn="b"/>
                      <a:r>
                        <a:rPr lang="it-IT" sz="1600" b="0" i="0" u="none" strike="noStrike" dirty="0">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  80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47664098"/>
                  </a:ext>
                </a:extLst>
              </a:tr>
              <a:tr h="190500">
                <a:tc>
                  <a:txBody>
                    <a:bodyPr/>
                    <a:lstStyle/>
                    <a:p>
                      <a:pPr algn="ctr" fontAlgn="b"/>
                      <a:r>
                        <a:rPr lang="it-IT" sz="1600" b="0" i="0" u="none" strike="noStrike" dirty="0">
                          <a:solidFill>
                            <a:srgbClr val="000000"/>
                          </a:solidFill>
                          <a:effectLst/>
                          <a:latin typeface="Calibri" panose="020F0502020204030204" pitchFamily="34" charset="0"/>
                        </a:rPr>
                        <a:t> 160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827971053"/>
                  </a:ext>
                </a:extLst>
              </a:tr>
              <a:tr h="190500">
                <a:tc>
                  <a:txBody>
                    <a:bodyPr/>
                    <a:lstStyle/>
                    <a:p>
                      <a:pPr algn="ctr" fontAlgn="b"/>
                      <a:r>
                        <a:rPr lang="it-IT" sz="1600" b="0" i="0" u="none" strike="noStrike" dirty="0">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 100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902662614"/>
                  </a:ext>
                </a:extLst>
              </a:tr>
              <a:tr h="190500">
                <a:tc>
                  <a:txBody>
                    <a:bodyPr/>
                    <a:lstStyle/>
                    <a:p>
                      <a:pPr algn="ctr" fontAlgn="b"/>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120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873036472"/>
                  </a:ext>
                </a:extLst>
              </a:tr>
            </a:tbl>
          </a:graphicData>
        </a:graphic>
      </p:graphicFrame>
      <p:graphicFrame>
        <p:nvGraphicFramePr>
          <p:cNvPr id="27" name="Tabella 26">
            <a:extLst>
              <a:ext uri="{FF2B5EF4-FFF2-40B4-BE49-F238E27FC236}">
                <a16:creationId xmlns:a16="http://schemas.microsoft.com/office/drawing/2014/main" id="{2B1E1DB0-721D-960A-FFBF-ACB4AD2EF7D0}"/>
              </a:ext>
            </a:extLst>
          </p:cNvPr>
          <p:cNvGraphicFramePr>
            <a:graphicFrameLocks noGrp="1"/>
          </p:cNvGraphicFramePr>
          <p:nvPr>
            <p:extLst>
              <p:ext uri="{D42A27DB-BD31-4B8C-83A1-F6EECF244321}">
                <p14:modId xmlns:p14="http://schemas.microsoft.com/office/powerpoint/2010/main" val="3912933300"/>
              </p:ext>
            </p:extLst>
          </p:nvPr>
        </p:nvGraphicFramePr>
        <p:xfrm>
          <a:off x="3163452" y="3616006"/>
          <a:ext cx="1685284" cy="506730"/>
        </p:xfrm>
        <a:graphic>
          <a:graphicData uri="http://schemas.openxmlformats.org/drawingml/2006/table">
            <a:tbl>
              <a:tblPr/>
              <a:tblGrid>
                <a:gridCol w="842642">
                  <a:extLst>
                    <a:ext uri="{9D8B030D-6E8A-4147-A177-3AD203B41FA5}">
                      <a16:colId xmlns:a16="http://schemas.microsoft.com/office/drawing/2014/main" val="1300315978"/>
                    </a:ext>
                  </a:extLst>
                </a:gridCol>
                <a:gridCol w="842642">
                  <a:extLst>
                    <a:ext uri="{9D8B030D-6E8A-4147-A177-3AD203B41FA5}">
                      <a16:colId xmlns:a16="http://schemas.microsoft.com/office/drawing/2014/main" val="1003259441"/>
                    </a:ext>
                  </a:extLst>
                </a:gridCol>
              </a:tblGrid>
              <a:tr h="41274">
                <a:tc gridSpan="2">
                  <a:txBody>
                    <a:bodyPr/>
                    <a:lstStyle/>
                    <a:p>
                      <a:pPr algn="ctr" fontAlgn="ctr"/>
                      <a:r>
                        <a:rPr lang="it-IT" sz="1600" b="0" i="0" u="none" strike="noStrike" dirty="0">
                          <a:solidFill>
                            <a:srgbClr val="000000"/>
                          </a:solidFill>
                          <a:effectLst/>
                          <a:latin typeface="Calibri" panose="020F0502020204030204" pitchFamily="34" charset="0"/>
                        </a:rPr>
                        <a:t>Cred. V /Cliente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41274">
                <a:tc>
                  <a:txBody>
                    <a:bodyPr/>
                    <a:lstStyle/>
                    <a:p>
                      <a:pPr algn="ctr" fontAlgn="ctr"/>
                      <a:r>
                        <a:rPr lang="it-IT" sz="1600" b="1" i="0" u="none" strike="noStrike" dirty="0">
                          <a:solidFill>
                            <a:srgbClr val="000000"/>
                          </a:solidFill>
                          <a:effectLst/>
                          <a:latin typeface="Calibri" panose="020F0502020204030204" pitchFamily="34" charset="0"/>
                        </a:rPr>
                        <a:t>120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Tree>
    <p:extLst>
      <p:ext uri="{BB962C8B-B14F-4D97-AF65-F5344CB8AC3E}">
        <p14:creationId xmlns:p14="http://schemas.microsoft.com/office/powerpoint/2010/main" val="4257973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BE172-6553-26B2-637C-0F9DC756C002}"/>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E4B7ADC-2CA7-7779-655A-6A8A754F1723}"/>
              </a:ext>
            </a:extLst>
          </p:cNvPr>
          <p:cNvSpPr>
            <a:spLocks noGrp="1"/>
          </p:cNvSpPr>
          <p:nvPr>
            <p:ph type="sldNum" sz="quarter" idx="12"/>
          </p:nvPr>
        </p:nvSpPr>
        <p:spPr/>
        <p:txBody>
          <a:bodyPr/>
          <a:lstStyle/>
          <a:p>
            <a:fld id="{2C20EE39-9E8F-472C-A198-3FCA771E6885}" type="slidenum">
              <a:rPr lang="it-IT" smtClean="0"/>
              <a:t>33</a:t>
            </a:fld>
            <a:endParaRPr lang="it-IT"/>
          </a:p>
        </p:txBody>
      </p:sp>
      <p:sp>
        <p:nvSpPr>
          <p:cNvPr id="3" name="Rettangolo 2">
            <a:extLst>
              <a:ext uri="{FF2B5EF4-FFF2-40B4-BE49-F238E27FC236}">
                <a16:creationId xmlns:a16="http://schemas.microsoft.com/office/drawing/2014/main" id="{2DC6208E-E1F7-8951-5004-8AF8A672367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179F3709-0BE0-E73B-3E51-1406CEE7F166}"/>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La partita doppia e le sue convenzioni</a:t>
            </a:r>
          </a:p>
        </p:txBody>
      </p:sp>
      <p:sp>
        <p:nvSpPr>
          <p:cNvPr id="10" name="Titolo 1">
            <a:extLst>
              <a:ext uri="{FF2B5EF4-FFF2-40B4-BE49-F238E27FC236}">
                <a16:creationId xmlns:a16="http://schemas.microsoft.com/office/drawing/2014/main" id="{A32F8A2D-3515-2AD5-B12F-82D3311D6B89}"/>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E0341F90-2C51-2FF8-3B9D-926E1CB42616}"/>
              </a:ext>
            </a:extLst>
          </p:cNvPr>
          <p:cNvCxnSpPr>
            <a:cxnSpLocks/>
          </p:cNvCxnSpPr>
          <p:nvPr/>
        </p:nvCxnSpPr>
        <p:spPr>
          <a:xfrm>
            <a:off x="890153" y="1410734"/>
            <a:ext cx="93813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67B3E7C-7AF5-0776-8C96-586CCEBA47C0}"/>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156E8499-28C9-B452-5A58-DB3FAB60D78C}"/>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F6E6478B-EEEB-8DF6-E061-31866CD30DF7}"/>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pSp>
        <p:nvGrpSpPr>
          <p:cNvPr id="18" name="Gruppo 17">
            <a:extLst>
              <a:ext uri="{FF2B5EF4-FFF2-40B4-BE49-F238E27FC236}">
                <a16:creationId xmlns:a16="http://schemas.microsoft.com/office/drawing/2014/main" id="{DC7BC513-1A73-BD88-5270-C08B06D26AD0}"/>
              </a:ext>
            </a:extLst>
          </p:cNvPr>
          <p:cNvGrpSpPr/>
          <p:nvPr/>
        </p:nvGrpSpPr>
        <p:grpSpPr>
          <a:xfrm>
            <a:off x="526308" y="4450026"/>
            <a:ext cx="10890376" cy="432296"/>
            <a:chOff x="-17113" y="5208244"/>
            <a:chExt cx="10463654" cy="432296"/>
          </a:xfrm>
        </p:grpSpPr>
        <p:sp>
          <p:nvSpPr>
            <p:cNvPr id="20" name="CasellaDiTesto 19">
              <a:extLst>
                <a:ext uri="{FF2B5EF4-FFF2-40B4-BE49-F238E27FC236}">
                  <a16:creationId xmlns:a16="http://schemas.microsoft.com/office/drawing/2014/main" id="{50F5C5DB-C21D-181D-BBCB-261296E7D69B}"/>
                </a:ext>
              </a:extLst>
            </p:cNvPr>
            <p:cNvSpPr txBox="1"/>
            <p:nvPr/>
          </p:nvSpPr>
          <p:spPr>
            <a:xfrm>
              <a:off x="2747418" y="5227088"/>
              <a:ext cx="7699123" cy="369332"/>
            </a:xfrm>
            <a:prstGeom prst="rect">
              <a:avLst/>
            </a:prstGeom>
            <a:noFill/>
          </p:spPr>
          <p:txBody>
            <a:bodyPr wrap="square">
              <a:spAutoFit/>
            </a:bodyPr>
            <a:lstStyle/>
            <a:p>
              <a:pPr marR="0" lvl="0" defTabSz="914400" rtl="0" eaLnBrk="1" fontAlgn="auto" latinLnBrk="0" hangingPunct="1">
                <a:spcBef>
                  <a:spcPts val="1000"/>
                </a:spcBef>
                <a:spcAft>
                  <a:spcPts val="0"/>
                </a:spcAft>
                <a:buClrTx/>
                <a:buSzTx/>
                <a:tabLst/>
                <a:defRPr/>
              </a:pPr>
              <a:r>
                <a:rPr lang="it-IT" dirty="0">
                  <a:solidFill>
                    <a:prstClr val="black"/>
                  </a:solidFill>
                  <a:latin typeface="Calibri" panose="020F0502020204030204"/>
                  <a:sym typeface="Wingdings" panose="05000000000000000000" pitchFamily="2" charset="2"/>
                </a:rPr>
                <a:t>rileva il saldo di tutti i mastri che hanno accolto le rilevazioni contabili del periodo</a:t>
              </a:r>
            </a:p>
          </p:txBody>
        </p:sp>
        <p:grpSp>
          <p:nvGrpSpPr>
            <p:cNvPr id="21" name="Gruppo 20">
              <a:extLst>
                <a:ext uri="{FF2B5EF4-FFF2-40B4-BE49-F238E27FC236}">
                  <a16:creationId xmlns:a16="http://schemas.microsoft.com/office/drawing/2014/main" id="{F4F03B8D-0EC4-715A-3092-8F0EA6517B1F}"/>
                </a:ext>
              </a:extLst>
            </p:cNvPr>
            <p:cNvGrpSpPr/>
            <p:nvPr/>
          </p:nvGrpSpPr>
          <p:grpSpPr>
            <a:xfrm>
              <a:off x="-17113" y="5208244"/>
              <a:ext cx="3113046" cy="432296"/>
              <a:chOff x="346872" y="4888647"/>
              <a:chExt cx="3113046" cy="432296"/>
            </a:xfrm>
          </p:grpSpPr>
          <p:sp>
            <p:nvSpPr>
              <p:cNvPr id="22" name="Titolo 1">
                <a:extLst>
                  <a:ext uri="{FF2B5EF4-FFF2-40B4-BE49-F238E27FC236}">
                    <a16:creationId xmlns:a16="http://schemas.microsoft.com/office/drawing/2014/main" id="{76E5B941-47E8-B976-865D-65C1525631C6}"/>
                  </a:ext>
                </a:extLst>
              </p:cNvPr>
              <p:cNvSpPr txBox="1">
                <a:spLocks/>
              </p:cNvSpPr>
              <p:nvPr/>
            </p:nvSpPr>
            <p:spPr>
              <a:xfrm>
                <a:off x="752592" y="4888647"/>
                <a:ext cx="2690456" cy="43229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400" b="1" dirty="0">
                    <a:solidFill>
                      <a:srgbClr val="002060"/>
                    </a:solidFill>
                  </a:rPr>
                  <a:t>Redazione bilancio</a:t>
                </a:r>
              </a:p>
            </p:txBody>
          </p:sp>
          <p:sp>
            <p:nvSpPr>
              <p:cNvPr id="23" name="Segno di sottrazione 22">
                <a:extLst>
                  <a:ext uri="{FF2B5EF4-FFF2-40B4-BE49-F238E27FC236}">
                    <a16:creationId xmlns:a16="http://schemas.microsoft.com/office/drawing/2014/main" id="{60747DEF-6238-E5D6-3A54-1AD4A252CEF9}"/>
                  </a:ext>
                </a:extLst>
              </p:cNvPr>
              <p:cNvSpPr/>
              <p:nvPr/>
            </p:nvSpPr>
            <p:spPr>
              <a:xfrm>
                <a:off x="346872" y="5244345"/>
                <a:ext cx="3113046" cy="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a:p>
                <a:pPr algn="ctr"/>
                <a:endParaRPr lang="it-IT" dirty="0"/>
              </a:p>
            </p:txBody>
          </p:sp>
        </p:grpSp>
      </p:grpSp>
      <p:sp>
        <p:nvSpPr>
          <p:cNvPr id="24" name="Segnaposto piè di pagina 23">
            <a:extLst>
              <a:ext uri="{FF2B5EF4-FFF2-40B4-BE49-F238E27FC236}">
                <a16:creationId xmlns:a16="http://schemas.microsoft.com/office/drawing/2014/main" id="{3D885F83-F8D8-05A9-23B8-D1844B7D4FBB}"/>
              </a:ext>
            </a:extLst>
          </p:cNvPr>
          <p:cNvSpPr>
            <a:spLocks noGrp="1"/>
          </p:cNvSpPr>
          <p:nvPr>
            <p:ph type="ftr" sz="quarter" idx="11"/>
          </p:nvPr>
        </p:nvSpPr>
        <p:spPr/>
        <p:txBody>
          <a:bodyPr/>
          <a:lstStyle/>
          <a:p>
            <a:r>
              <a:rPr lang="it-IT" sz="1050" dirty="0">
                <a:solidFill>
                  <a:schemeClr val="bg2">
                    <a:lumMod val="90000"/>
                  </a:schemeClr>
                </a:solidFill>
              </a:rPr>
              <a:t>31</a:t>
            </a:r>
          </a:p>
        </p:txBody>
      </p:sp>
      <p:grpSp>
        <p:nvGrpSpPr>
          <p:cNvPr id="28" name="Gruppo 27">
            <a:extLst>
              <a:ext uri="{FF2B5EF4-FFF2-40B4-BE49-F238E27FC236}">
                <a16:creationId xmlns:a16="http://schemas.microsoft.com/office/drawing/2014/main" id="{7B7FBD88-D8F6-169F-7D62-FC2B61F9F123}"/>
              </a:ext>
            </a:extLst>
          </p:cNvPr>
          <p:cNvGrpSpPr/>
          <p:nvPr/>
        </p:nvGrpSpPr>
        <p:grpSpPr>
          <a:xfrm>
            <a:off x="557778" y="2007524"/>
            <a:ext cx="10046059" cy="432296"/>
            <a:chOff x="835039" y="5394677"/>
            <a:chExt cx="10046059" cy="432296"/>
          </a:xfrm>
        </p:grpSpPr>
        <p:sp>
          <p:nvSpPr>
            <p:cNvPr id="30" name="CasellaDiTesto 29">
              <a:extLst>
                <a:ext uri="{FF2B5EF4-FFF2-40B4-BE49-F238E27FC236}">
                  <a16:creationId xmlns:a16="http://schemas.microsoft.com/office/drawing/2014/main" id="{D9EEB842-9CD7-9FC2-F3CC-1F4B75AA30A9}"/>
                </a:ext>
              </a:extLst>
            </p:cNvPr>
            <p:cNvSpPr txBox="1"/>
            <p:nvPr/>
          </p:nvSpPr>
          <p:spPr>
            <a:xfrm>
              <a:off x="2942729" y="5422399"/>
              <a:ext cx="7938369" cy="369332"/>
            </a:xfrm>
            <a:prstGeom prst="rect">
              <a:avLst/>
            </a:prstGeom>
            <a:noFill/>
          </p:spPr>
          <p:txBody>
            <a:bodyPr wrap="square">
              <a:spAutoFit/>
            </a:bodyPr>
            <a:lstStyle/>
            <a:p>
              <a:pPr marR="0" lvl="0" defTabSz="914400" rtl="0" eaLnBrk="1" fontAlgn="auto" latinLnBrk="0" hangingPunct="1">
                <a:spcBef>
                  <a:spcPts val="1000"/>
                </a:spcBef>
                <a:spcAft>
                  <a:spcPts val="0"/>
                </a:spcAft>
                <a:buClrTx/>
                <a:buSzTx/>
                <a:tabLst/>
                <a:defRPr/>
              </a:pPr>
              <a:r>
                <a:rPr lang="it-IT" dirty="0">
                  <a:solidFill>
                    <a:prstClr val="black"/>
                  </a:solidFill>
                  <a:latin typeface="Calibri" panose="020F0502020204030204"/>
                  <a:sym typeface="Wingdings" panose="05000000000000000000" pitchFamily="2" charset="2"/>
                </a:rPr>
                <a:t>cronologico / DARE e AVERE con importi sempre bilanciati</a:t>
              </a:r>
            </a:p>
          </p:txBody>
        </p:sp>
        <p:grpSp>
          <p:nvGrpSpPr>
            <p:cNvPr id="31" name="Gruppo 30">
              <a:extLst>
                <a:ext uri="{FF2B5EF4-FFF2-40B4-BE49-F238E27FC236}">
                  <a16:creationId xmlns:a16="http://schemas.microsoft.com/office/drawing/2014/main" id="{059AE1E8-F7A1-4D5A-7B5D-A3C8D4F9D307}"/>
                </a:ext>
              </a:extLst>
            </p:cNvPr>
            <p:cNvGrpSpPr/>
            <p:nvPr/>
          </p:nvGrpSpPr>
          <p:grpSpPr>
            <a:xfrm>
              <a:off x="835039" y="5394677"/>
              <a:ext cx="2376000" cy="432296"/>
              <a:chOff x="835036" y="4888647"/>
              <a:chExt cx="2376000" cy="432296"/>
            </a:xfrm>
          </p:grpSpPr>
          <p:sp>
            <p:nvSpPr>
              <p:cNvPr id="33" name="Titolo 1">
                <a:extLst>
                  <a:ext uri="{FF2B5EF4-FFF2-40B4-BE49-F238E27FC236}">
                    <a16:creationId xmlns:a16="http://schemas.microsoft.com/office/drawing/2014/main" id="{17E07C01-E012-62F2-8C50-E5147B1ED044}"/>
                  </a:ext>
                </a:extLst>
              </p:cNvPr>
              <p:cNvSpPr txBox="1">
                <a:spLocks/>
              </p:cNvSpPr>
              <p:nvPr/>
            </p:nvSpPr>
            <p:spPr>
              <a:xfrm>
                <a:off x="1125455" y="4888647"/>
                <a:ext cx="2043873" cy="43229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400" b="1" dirty="0">
                    <a:solidFill>
                      <a:srgbClr val="002060"/>
                    </a:solidFill>
                  </a:rPr>
                  <a:t>Libro giornale</a:t>
                </a:r>
              </a:p>
            </p:txBody>
          </p:sp>
          <p:sp>
            <p:nvSpPr>
              <p:cNvPr id="34" name="Segno di sottrazione 33">
                <a:extLst>
                  <a:ext uri="{FF2B5EF4-FFF2-40B4-BE49-F238E27FC236}">
                    <a16:creationId xmlns:a16="http://schemas.microsoft.com/office/drawing/2014/main" id="{029F8057-A30C-6BDE-FD97-A5343849505C}"/>
                  </a:ext>
                </a:extLst>
              </p:cNvPr>
              <p:cNvSpPr/>
              <p:nvPr/>
            </p:nvSpPr>
            <p:spPr>
              <a:xfrm>
                <a:off x="835036" y="5244345"/>
                <a:ext cx="2376000" cy="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a:p>
                <a:pPr algn="ctr"/>
                <a:endParaRPr lang="it-IT" dirty="0"/>
              </a:p>
            </p:txBody>
          </p:sp>
        </p:grpSp>
        <p:sp>
          <p:nvSpPr>
            <p:cNvPr id="32" name="Segno di sottrazione 31">
              <a:extLst>
                <a:ext uri="{FF2B5EF4-FFF2-40B4-BE49-F238E27FC236}">
                  <a16:creationId xmlns:a16="http://schemas.microsoft.com/office/drawing/2014/main" id="{6B862850-F81B-39CC-A3D8-6767DD9716C3}"/>
                </a:ext>
              </a:extLst>
            </p:cNvPr>
            <p:cNvSpPr/>
            <p:nvPr/>
          </p:nvSpPr>
          <p:spPr>
            <a:xfrm>
              <a:off x="5177710" y="5760731"/>
              <a:ext cx="3780000" cy="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a:p>
              <a:pPr algn="ctr"/>
              <a:endParaRPr lang="it-IT" dirty="0"/>
            </a:p>
          </p:txBody>
        </p:sp>
      </p:grpSp>
      <p:grpSp>
        <p:nvGrpSpPr>
          <p:cNvPr id="5" name="Gruppo 4">
            <a:extLst>
              <a:ext uri="{FF2B5EF4-FFF2-40B4-BE49-F238E27FC236}">
                <a16:creationId xmlns:a16="http://schemas.microsoft.com/office/drawing/2014/main" id="{45AAE3AC-280D-ED6B-9492-AF0892EC06D7}"/>
              </a:ext>
            </a:extLst>
          </p:cNvPr>
          <p:cNvGrpSpPr/>
          <p:nvPr/>
        </p:nvGrpSpPr>
        <p:grpSpPr>
          <a:xfrm>
            <a:off x="745900" y="3140022"/>
            <a:ext cx="10138122" cy="674053"/>
            <a:chOff x="941575" y="5394677"/>
            <a:chExt cx="9957280" cy="674053"/>
          </a:xfrm>
        </p:grpSpPr>
        <p:sp>
          <p:nvSpPr>
            <p:cNvPr id="6" name="CasellaDiTesto 5">
              <a:extLst>
                <a:ext uri="{FF2B5EF4-FFF2-40B4-BE49-F238E27FC236}">
                  <a16:creationId xmlns:a16="http://schemas.microsoft.com/office/drawing/2014/main" id="{CA3B9AA7-9821-429F-9D96-8B6528F4DFC9}"/>
                </a:ext>
              </a:extLst>
            </p:cNvPr>
            <p:cNvSpPr txBox="1"/>
            <p:nvPr/>
          </p:nvSpPr>
          <p:spPr>
            <a:xfrm>
              <a:off x="2157641" y="5422399"/>
              <a:ext cx="8741214" cy="646331"/>
            </a:xfrm>
            <a:prstGeom prst="rect">
              <a:avLst/>
            </a:prstGeom>
            <a:noFill/>
          </p:spPr>
          <p:txBody>
            <a:bodyPr wrap="square">
              <a:spAutoFit/>
            </a:bodyPr>
            <a:lstStyle/>
            <a:p>
              <a:pPr marR="0" lvl="0" defTabSz="914400" rtl="0" eaLnBrk="1" fontAlgn="auto" latinLnBrk="0" hangingPunct="1">
                <a:spcBef>
                  <a:spcPts val="1000"/>
                </a:spcBef>
                <a:spcAft>
                  <a:spcPts val="0"/>
                </a:spcAft>
                <a:buClrTx/>
                <a:buSzTx/>
                <a:tabLst/>
                <a:defRPr/>
              </a:pPr>
              <a:r>
                <a:rPr lang="it-IT" dirty="0">
                  <a:solidFill>
                    <a:prstClr val="black"/>
                  </a:solidFill>
                  <a:latin typeface="Calibri" panose="020F0502020204030204"/>
                  <a:sym typeface="Wingdings" panose="05000000000000000000" pitchFamily="2" charset="2"/>
                </a:rPr>
                <a:t>riporta tutte le scritture di libro giornale che riguardano quella voce e ne mostra quindi la dinamica e il saldo </a:t>
              </a:r>
            </a:p>
          </p:txBody>
        </p:sp>
        <p:grpSp>
          <p:nvGrpSpPr>
            <p:cNvPr id="8" name="Gruppo 7">
              <a:extLst>
                <a:ext uri="{FF2B5EF4-FFF2-40B4-BE49-F238E27FC236}">
                  <a16:creationId xmlns:a16="http://schemas.microsoft.com/office/drawing/2014/main" id="{113A782A-86DC-089B-528F-9C8A098C809A}"/>
                </a:ext>
              </a:extLst>
            </p:cNvPr>
            <p:cNvGrpSpPr/>
            <p:nvPr/>
          </p:nvGrpSpPr>
          <p:grpSpPr>
            <a:xfrm>
              <a:off x="941575" y="5394677"/>
              <a:ext cx="2227756" cy="432296"/>
              <a:chOff x="941572" y="4888647"/>
              <a:chExt cx="2227756" cy="432296"/>
            </a:xfrm>
          </p:grpSpPr>
          <p:sp>
            <p:nvSpPr>
              <p:cNvPr id="16" name="Titolo 1">
                <a:extLst>
                  <a:ext uri="{FF2B5EF4-FFF2-40B4-BE49-F238E27FC236}">
                    <a16:creationId xmlns:a16="http://schemas.microsoft.com/office/drawing/2014/main" id="{F51E07CE-098B-2574-F41D-89F1629688F9}"/>
                  </a:ext>
                </a:extLst>
              </p:cNvPr>
              <p:cNvSpPr txBox="1">
                <a:spLocks/>
              </p:cNvSpPr>
              <p:nvPr/>
            </p:nvSpPr>
            <p:spPr>
              <a:xfrm>
                <a:off x="1125455" y="4888647"/>
                <a:ext cx="2043873" cy="43229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400" b="1" dirty="0">
                    <a:solidFill>
                      <a:srgbClr val="002060"/>
                    </a:solidFill>
                  </a:rPr>
                  <a:t>Mastro</a:t>
                </a:r>
              </a:p>
            </p:txBody>
          </p:sp>
          <p:sp>
            <p:nvSpPr>
              <p:cNvPr id="17" name="Segno di sottrazione 16">
                <a:extLst>
                  <a:ext uri="{FF2B5EF4-FFF2-40B4-BE49-F238E27FC236}">
                    <a16:creationId xmlns:a16="http://schemas.microsoft.com/office/drawing/2014/main" id="{F3E05A6D-77FE-714C-1D6E-9322A174D3C6}"/>
                  </a:ext>
                </a:extLst>
              </p:cNvPr>
              <p:cNvSpPr/>
              <p:nvPr/>
            </p:nvSpPr>
            <p:spPr>
              <a:xfrm>
                <a:off x="941572" y="5244345"/>
                <a:ext cx="1368000" cy="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a:p>
                <a:pPr algn="ctr"/>
                <a:endParaRPr lang="it-IT" dirty="0"/>
              </a:p>
            </p:txBody>
          </p:sp>
        </p:grpSp>
      </p:grpSp>
    </p:spTree>
    <p:extLst>
      <p:ext uri="{BB962C8B-B14F-4D97-AF65-F5344CB8AC3E}">
        <p14:creationId xmlns:p14="http://schemas.microsoft.com/office/powerpoint/2010/main" val="3093067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DE551-C6CC-F929-B967-B8ECA8D48B5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9C3E8F9-FCD8-1512-A48B-8AE2D1E86283}"/>
              </a:ext>
            </a:extLst>
          </p:cNvPr>
          <p:cNvSpPr>
            <a:spLocks noGrp="1"/>
          </p:cNvSpPr>
          <p:nvPr>
            <p:ph type="sldNum" sz="quarter" idx="12"/>
          </p:nvPr>
        </p:nvSpPr>
        <p:spPr/>
        <p:txBody>
          <a:bodyPr/>
          <a:lstStyle/>
          <a:p>
            <a:fld id="{2C20EE39-9E8F-472C-A198-3FCA771E6885}" type="slidenum">
              <a:rPr lang="it-IT" smtClean="0"/>
              <a:t>34</a:t>
            </a:fld>
            <a:endParaRPr lang="it-IT"/>
          </a:p>
        </p:txBody>
      </p:sp>
      <p:sp>
        <p:nvSpPr>
          <p:cNvPr id="3" name="Rettangolo 2">
            <a:extLst>
              <a:ext uri="{FF2B5EF4-FFF2-40B4-BE49-F238E27FC236}">
                <a16:creationId xmlns:a16="http://schemas.microsoft.com/office/drawing/2014/main" id="{E6752E15-149E-EABD-8533-0B66B7A24F76}"/>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1646A258-730C-F2E7-059C-F20B456D8D9B}"/>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La partita doppia e le sue convenzioni</a:t>
            </a:r>
          </a:p>
        </p:txBody>
      </p:sp>
      <p:sp>
        <p:nvSpPr>
          <p:cNvPr id="10" name="Titolo 1">
            <a:extLst>
              <a:ext uri="{FF2B5EF4-FFF2-40B4-BE49-F238E27FC236}">
                <a16:creationId xmlns:a16="http://schemas.microsoft.com/office/drawing/2014/main" id="{CA665A7E-CDD8-DF24-D985-3129E913176A}"/>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BEB02EC7-BC5F-0F84-8BF8-9694AEE73EDC}"/>
              </a:ext>
            </a:extLst>
          </p:cNvPr>
          <p:cNvCxnSpPr>
            <a:cxnSpLocks/>
          </p:cNvCxnSpPr>
          <p:nvPr/>
        </p:nvCxnSpPr>
        <p:spPr>
          <a:xfrm>
            <a:off x="890153" y="1410734"/>
            <a:ext cx="938131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16C44771-F0D9-DE13-0E07-5A63DF6B7E46}"/>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9F112BB-46B4-06C3-5CE4-F1CEB32ACFA9}"/>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27A7CB83-0C9E-B610-3887-05AF2EC7630B}"/>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aphicFrame>
        <p:nvGraphicFramePr>
          <p:cNvPr id="24" name="Tabella 23">
            <a:extLst>
              <a:ext uri="{FF2B5EF4-FFF2-40B4-BE49-F238E27FC236}">
                <a16:creationId xmlns:a16="http://schemas.microsoft.com/office/drawing/2014/main" id="{F1760F07-D4FF-5385-384C-6D2590AE7848}"/>
              </a:ext>
            </a:extLst>
          </p:cNvPr>
          <p:cNvGraphicFramePr>
            <a:graphicFrameLocks noGrp="1"/>
          </p:cNvGraphicFramePr>
          <p:nvPr>
            <p:extLst>
              <p:ext uri="{D42A27DB-BD31-4B8C-83A1-F6EECF244321}">
                <p14:modId xmlns:p14="http://schemas.microsoft.com/office/powerpoint/2010/main" val="1215610423"/>
              </p:ext>
            </p:extLst>
          </p:nvPr>
        </p:nvGraphicFramePr>
        <p:xfrm>
          <a:off x="4812458" y="1629229"/>
          <a:ext cx="1536700" cy="809625"/>
        </p:xfrm>
        <a:graphic>
          <a:graphicData uri="http://schemas.openxmlformats.org/drawingml/2006/table">
            <a:tbl>
              <a:tblPr/>
              <a:tblGrid>
                <a:gridCol w="749378">
                  <a:extLst>
                    <a:ext uri="{9D8B030D-6E8A-4147-A177-3AD203B41FA5}">
                      <a16:colId xmlns:a16="http://schemas.microsoft.com/office/drawing/2014/main" val="617319915"/>
                    </a:ext>
                  </a:extLst>
                </a:gridCol>
                <a:gridCol w="787322">
                  <a:extLst>
                    <a:ext uri="{9D8B030D-6E8A-4147-A177-3AD203B41FA5}">
                      <a16:colId xmlns:a16="http://schemas.microsoft.com/office/drawing/2014/main" val="2709958371"/>
                    </a:ext>
                  </a:extLst>
                </a:gridCol>
              </a:tblGrid>
              <a:tr h="266700">
                <a:tc gridSpan="2">
                  <a:txBody>
                    <a:bodyPr/>
                    <a:lstStyle/>
                    <a:p>
                      <a:pPr algn="ctr" rtl="0" fontAlgn="ctr"/>
                      <a:r>
                        <a:rPr lang="it-IT" sz="1600" b="0" i="0" u="none" strike="noStrike" dirty="0">
                          <a:solidFill>
                            <a:srgbClr val="000000"/>
                          </a:solidFill>
                          <a:effectLst/>
                          <a:latin typeface="Calibri" panose="020F0502020204030204" pitchFamily="34" charset="0"/>
                        </a:rPr>
                        <a:t>Cred. vs Cliente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3313765858"/>
                  </a:ext>
                </a:extLst>
              </a:tr>
              <a:tr h="266700">
                <a:tc>
                  <a:txBody>
                    <a:bodyPr/>
                    <a:lstStyle/>
                    <a:p>
                      <a:pPr algn="ctr" rtl="0" fontAlgn="ctr"/>
                      <a:r>
                        <a:rPr lang="it-IT" sz="1600" b="0" i="0" u="none" strike="noStrike" kern="1200" dirty="0">
                          <a:solidFill>
                            <a:srgbClr val="000000"/>
                          </a:solidFill>
                          <a:effectLst/>
                          <a:latin typeface="Calibri" panose="020F0502020204030204" pitchFamily="34" charset="0"/>
                          <a:ea typeface="+mn-ea"/>
                          <a:cs typeface="+mn-cs"/>
                        </a:rPr>
                        <a:t>120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it-IT"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744323676"/>
                  </a:ext>
                </a:extLst>
              </a:tr>
              <a:tr h="276225">
                <a:tc>
                  <a:txBody>
                    <a:bodyPr/>
                    <a:lstStyle/>
                    <a:p>
                      <a:pPr algn="ctr" rtl="0" fontAlgn="b"/>
                      <a:r>
                        <a:rPr lang="it-IT" sz="1600" b="0" i="0" u="none" strike="noStrike" dirty="0">
                          <a:solidFill>
                            <a:srgbClr val="000000"/>
                          </a:solidFill>
                          <a:effectLst/>
                          <a:latin typeface="Calibri" panose="020F0502020204030204" pitchFamily="34" charset="0"/>
                        </a:rPr>
                        <a:t>120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it-IT"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051290203"/>
                  </a:ext>
                </a:extLst>
              </a:tr>
            </a:tbl>
          </a:graphicData>
        </a:graphic>
      </p:graphicFrame>
      <p:graphicFrame>
        <p:nvGraphicFramePr>
          <p:cNvPr id="25" name="Tabella 24">
            <a:extLst>
              <a:ext uri="{FF2B5EF4-FFF2-40B4-BE49-F238E27FC236}">
                <a16:creationId xmlns:a16="http://schemas.microsoft.com/office/drawing/2014/main" id="{5296D584-13C5-CC67-3427-E4FDAD858984}"/>
              </a:ext>
            </a:extLst>
          </p:cNvPr>
          <p:cNvGraphicFramePr>
            <a:graphicFrameLocks noGrp="1"/>
          </p:cNvGraphicFramePr>
          <p:nvPr>
            <p:extLst>
              <p:ext uri="{D42A27DB-BD31-4B8C-83A1-F6EECF244321}">
                <p14:modId xmlns:p14="http://schemas.microsoft.com/office/powerpoint/2010/main" val="1587697108"/>
              </p:ext>
            </p:extLst>
          </p:nvPr>
        </p:nvGraphicFramePr>
        <p:xfrm>
          <a:off x="1695684" y="1588498"/>
          <a:ext cx="1536700" cy="1962150"/>
        </p:xfrm>
        <a:graphic>
          <a:graphicData uri="http://schemas.openxmlformats.org/drawingml/2006/table">
            <a:tbl>
              <a:tblPr/>
              <a:tblGrid>
                <a:gridCol w="749378">
                  <a:extLst>
                    <a:ext uri="{9D8B030D-6E8A-4147-A177-3AD203B41FA5}">
                      <a16:colId xmlns:a16="http://schemas.microsoft.com/office/drawing/2014/main" val="3512064074"/>
                    </a:ext>
                  </a:extLst>
                </a:gridCol>
                <a:gridCol w="787322">
                  <a:extLst>
                    <a:ext uri="{9D8B030D-6E8A-4147-A177-3AD203B41FA5}">
                      <a16:colId xmlns:a16="http://schemas.microsoft.com/office/drawing/2014/main" val="3413881083"/>
                    </a:ext>
                  </a:extLst>
                </a:gridCol>
              </a:tblGrid>
              <a:tr h="266700">
                <a:tc gridSpan="2">
                  <a:txBody>
                    <a:bodyPr/>
                    <a:lstStyle/>
                    <a:p>
                      <a:pPr algn="ctr" rtl="0"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3925940002"/>
                  </a:ext>
                </a:extLst>
              </a:tr>
              <a:tr h="295275">
                <a:tc>
                  <a:txBody>
                    <a:bodyPr/>
                    <a:lstStyle/>
                    <a:p>
                      <a:pPr algn="ctr" rtl="0" fontAlgn="ctr"/>
                      <a:r>
                        <a:rPr lang="it-IT" sz="1600" b="0" i="0" u="none" strike="noStrike">
                          <a:solidFill>
                            <a:srgbClr val="000000"/>
                          </a:solidFill>
                          <a:effectLst/>
                          <a:latin typeface="Calibri" panose="020F0502020204030204" pitchFamily="34" charset="0"/>
                        </a:rPr>
                        <a:t>100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8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36671973"/>
                  </a:ext>
                </a:extLst>
              </a:tr>
              <a:tr h="266700">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rtl="0" fontAlgn="b"/>
                      <a:r>
                        <a:rPr lang="it-IT" sz="1600" b="0" i="0" u="none" strike="noStrike" dirty="0">
                          <a:solidFill>
                            <a:srgbClr val="000000"/>
                          </a:solidFill>
                          <a:effectLst/>
                          <a:latin typeface="Calibri" panose="020F0502020204030204" pitchFamily="34" charset="0"/>
                        </a:rPr>
                        <a:t> 80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42091838"/>
                  </a:ext>
                </a:extLst>
              </a:tr>
              <a:tr h="295275">
                <a:tc>
                  <a:txBody>
                    <a:bodyPr/>
                    <a:lstStyle/>
                    <a:p>
                      <a:pPr algn="ctr" rtl="0" fontAlgn="b"/>
                      <a:r>
                        <a:rPr lang="it-IT" sz="1600" b="0" i="0" u="none" strike="noStrike">
                          <a:solidFill>
                            <a:srgbClr val="000000"/>
                          </a:solidFill>
                          <a:effectLst/>
                          <a:latin typeface="Calibri" panose="020F0502020204030204" pitchFamily="34" charset="0"/>
                        </a:rPr>
                        <a:t> 160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r>
                        <a:rPr lang="it-IT" sz="18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82069470"/>
                  </a:ext>
                </a:extLst>
              </a:tr>
              <a:tr h="266700">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rtl="0" fontAlgn="b"/>
                      <a:r>
                        <a:rPr lang="it-IT" sz="1600" b="0" i="0" u="none" strike="noStrike" dirty="0">
                          <a:solidFill>
                            <a:srgbClr val="000000"/>
                          </a:solidFill>
                          <a:effectLst/>
                          <a:latin typeface="Calibri" panose="020F0502020204030204" pitchFamily="34" charset="0"/>
                        </a:rPr>
                        <a:t> 100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90477915"/>
                  </a:ext>
                </a:extLst>
              </a:tr>
              <a:tr h="295275">
                <a:tc>
                  <a:txBody>
                    <a:bodyPr/>
                    <a:lstStyle/>
                    <a:p>
                      <a:pPr marL="0" algn="ctr" defTabSz="914400" rtl="0" eaLnBrk="1" fontAlgn="ctr" latinLnBrk="0" hangingPunct="1"/>
                      <a:r>
                        <a:rPr lang="it-IT" sz="1600" b="0" i="0" u="none" strike="noStrike" kern="1200" dirty="0">
                          <a:solidFill>
                            <a:srgbClr val="000000"/>
                          </a:solidFill>
                          <a:effectLst/>
                          <a:latin typeface="Calibri" panose="020F0502020204030204" pitchFamily="34" charset="0"/>
                          <a:ea typeface="+mn-ea"/>
                          <a:cs typeface="+mn-cs"/>
                        </a:rPr>
                        <a:t>120</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b"/>
                      <a:r>
                        <a:rPr lang="it-IT" sz="18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3887228"/>
                  </a:ext>
                </a:extLst>
              </a:tr>
              <a:tr h="276225">
                <a:tc>
                  <a:txBody>
                    <a:bodyPr/>
                    <a:lstStyle/>
                    <a:p>
                      <a:pPr marL="0" algn="ctr" defTabSz="914400" rtl="0" eaLnBrk="1" fontAlgn="ctr" latinLnBrk="0" hangingPunct="1"/>
                      <a:r>
                        <a:rPr lang="it-IT" sz="1600" b="0" i="0" u="none" strike="noStrike" kern="1200" dirty="0">
                          <a:solidFill>
                            <a:srgbClr val="000000"/>
                          </a:solidFill>
                          <a:effectLst/>
                          <a:latin typeface="Calibri" panose="020F0502020204030204" pitchFamily="34" charset="0"/>
                          <a:ea typeface="+mn-ea"/>
                          <a:cs typeface="+mn-cs"/>
                        </a:rPr>
                        <a:t>380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rtl="0" fontAlgn="b"/>
                      <a:r>
                        <a:rPr lang="it-IT" sz="1600" b="0" i="0" u="none" strike="noStrike" dirty="0">
                          <a:solidFill>
                            <a:srgbClr val="000000"/>
                          </a:solidFill>
                          <a:effectLst/>
                          <a:latin typeface="Calibri" panose="020F0502020204030204" pitchFamily="34" charset="0"/>
                        </a:rPr>
                        <a:t> 180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884002159"/>
                  </a:ext>
                </a:extLst>
              </a:tr>
            </a:tbl>
          </a:graphicData>
        </a:graphic>
      </p:graphicFrame>
      <p:graphicFrame>
        <p:nvGraphicFramePr>
          <p:cNvPr id="28" name="Tabella 27">
            <a:extLst>
              <a:ext uri="{FF2B5EF4-FFF2-40B4-BE49-F238E27FC236}">
                <a16:creationId xmlns:a16="http://schemas.microsoft.com/office/drawing/2014/main" id="{4A1EF749-19FA-1763-87FF-1D0DE37DBD51}"/>
              </a:ext>
            </a:extLst>
          </p:cNvPr>
          <p:cNvGraphicFramePr>
            <a:graphicFrameLocks noGrp="1"/>
          </p:cNvGraphicFramePr>
          <p:nvPr>
            <p:extLst>
              <p:ext uri="{D42A27DB-BD31-4B8C-83A1-F6EECF244321}">
                <p14:modId xmlns:p14="http://schemas.microsoft.com/office/powerpoint/2010/main" val="2619568622"/>
              </p:ext>
            </p:extLst>
          </p:nvPr>
        </p:nvGraphicFramePr>
        <p:xfrm>
          <a:off x="7963451" y="1582638"/>
          <a:ext cx="1536700" cy="809625"/>
        </p:xfrm>
        <a:graphic>
          <a:graphicData uri="http://schemas.openxmlformats.org/drawingml/2006/table">
            <a:tbl>
              <a:tblPr/>
              <a:tblGrid>
                <a:gridCol w="749378">
                  <a:extLst>
                    <a:ext uri="{9D8B030D-6E8A-4147-A177-3AD203B41FA5}">
                      <a16:colId xmlns:a16="http://schemas.microsoft.com/office/drawing/2014/main" val="1324615693"/>
                    </a:ext>
                  </a:extLst>
                </a:gridCol>
                <a:gridCol w="787322">
                  <a:extLst>
                    <a:ext uri="{9D8B030D-6E8A-4147-A177-3AD203B41FA5}">
                      <a16:colId xmlns:a16="http://schemas.microsoft.com/office/drawing/2014/main" val="1924354920"/>
                    </a:ext>
                  </a:extLst>
                </a:gridCol>
              </a:tblGrid>
              <a:tr h="266700">
                <a:tc gridSpan="2">
                  <a:txBody>
                    <a:bodyPr/>
                    <a:lstStyle/>
                    <a:p>
                      <a:pPr algn="ctr" rtl="0" fontAlgn="ctr"/>
                      <a:r>
                        <a:rPr lang="it-IT" sz="1600" b="0" i="0" u="none" strike="noStrike" dirty="0">
                          <a:solidFill>
                            <a:srgbClr val="000000"/>
                          </a:solidFill>
                          <a:effectLst/>
                          <a:latin typeface="Calibri" panose="020F0502020204030204" pitchFamily="34" charset="0"/>
                        </a:rPr>
                        <a:t>Deb. vs Fornitore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823686404"/>
                  </a:ext>
                </a:extLst>
              </a:tr>
              <a:tr h="266700">
                <a:tc>
                  <a:txBody>
                    <a:bodyPr/>
                    <a:lstStyle/>
                    <a:p>
                      <a:pPr algn="ctr" rtl="0" fontAlgn="ctr"/>
                      <a:r>
                        <a:rPr lang="it-IT" sz="1600" b="0" i="0" u="none" strike="noStrike">
                          <a:solidFill>
                            <a:srgbClr val="000000"/>
                          </a:solidFill>
                          <a:effectLst/>
                          <a:latin typeface="Calibri" panose="020F050202020403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it-IT" sz="1600" b="0" i="0" u="none" strike="noStrike" dirty="0">
                          <a:solidFill>
                            <a:srgbClr val="000000"/>
                          </a:solidFill>
                          <a:effectLst/>
                          <a:latin typeface="Calibri" panose="020F0502020204030204" pitchFamily="34"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6234282"/>
                  </a:ext>
                </a:extLst>
              </a:tr>
              <a:tr h="276225">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rtl="0" fontAlgn="b"/>
                      <a:r>
                        <a:rPr lang="it-IT" sz="1600" b="0" i="0" u="none" strike="noStrike" dirty="0">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622753428"/>
                  </a:ext>
                </a:extLst>
              </a:tr>
            </a:tbl>
          </a:graphicData>
        </a:graphic>
      </p:graphicFrame>
      <p:graphicFrame>
        <p:nvGraphicFramePr>
          <p:cNvPr id="30" name="Tabella 29">
            <a:extLst>
              <a:ext uri="{FF2B5EF4-FFF2-40B4-BE49-F238E27FC236}">
                <a16:creationId xmlns:a16="http://schemas.microsoft.com/office/drawing/2014/main" id="{56EA74EC-71F3-E29B-930A-931E319DD1F2}"/>
              </a:ext>
            </a:extLst>
          </p:cNvPr>
          <p:cNvGraphicFramePr>
            <a:graphicFrameLocks noGrp="1"/>
          </p:cNvGraphicFramePr>
          <p:nvPr>
            <p:extLst>
              <p:ext uri="{D42A27DB-BD31-4B8C-83A1-F6EECF244321}">
                <p14:modId xmlns:p14="http://schemas.microsoft.com/office/powerpoint/2010/main" val="3557698449"/>
              </p:ext>
            </p:extLst>
          </p:nvPr>
        </p:nvGraphicFramePr>
        <p:xfrm>
          <a:off x="1695684" y="4390203"/>
          <a:ext cx="1536700" cy="809625"/>
        </p:xfrm>
        <a:graphic>
          <a:graphicData uri="http://schemas.openxmlformats.org/drawingml/2006/table">
            <a:tbl>
              <a:tblPr/>
              <a:tblGrid>
                <a:gridCol w="749378">
                  <a:extLst>
                    <a:ext uri="{9D8B030D-6E8A-4147-A177-3AD203B41FA5}">
                      <a16:colId xmlns:a16="http://schemas.microsoft.com/office/drawing/2014/main" val="1324615693"/>
                    </a:ext>
                  </a:extLst>
                </a:gridCol>
                <a:gridCol w="787322">
                  <a:extLst>
                    <a:ext uri="{9D8B030D-6E8A-4147-A177-3AD203B41FA5}">
                      <a16:colId xmlns:a16="http://schemas.microsoft.com/office/drawing/2014/main" val="1924354920"/>
                    </a:ext>
                  </a:extLst>
                </a:gridCol>
              </a:tblGrid>
              <a:tr h="266700">
                <a:tc gridSpan="2">
                  <a:txBody>
                    <a:bodyPr/>
                    <a:lstStyle/>
                    <a:p>
                      <a:pPr algn="ctr" rtl="0" fontAlgn="ctr"/>
                      <a:r>
                        <a:rPr lang="it-IT" sz="1600" b="0" i="0" u="none" strike="noStrike" dirty="0">
                          <a:solidFill>
                            <a:srgbClr val="000000"/>
                          </a:solidFill>
                          <a:effectLst/>
                          <a:latin typeface="Calibri" panose="020F0502020204030204" pitchFamily="34" charset="0"/>
                        </a:rPr>
                        <a:t>Cap. </a:t>
                      </a:r>
                      <a:r>
                        <a:rPr lang="it-IT" sz="1600" b="0" i="0" u="none" strike="noStrike" dirty="0" err="1">
                          <a:solidFill>
                            <a:srgbClr val="000000"/>
                          </a:solidFill>
                          <a:effectLst/>
                          <a:latin typeface="Calibri" panose="020F0502020204030204" pitchFamily="34" charset="0"/>
                        </a:rPr>
                        <a:t>Soc</a:t>
                      </a:r>
                      <a:r>
                        <a:rPr lang="it-IT" sz="1600" b="0"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823686404"/>
                  </a:ext>
                </a:extLst>
              </a:tr>
              <a:tr h="266700">
                <a:tc>
                  <a:txBody>
                    <a:bodyPr/>
                    <a:lstStyle/>
                    <a:p>
                      <a:pPr algn="ctr" rtl="0" fontAlgn="ctr"/>
                      <a:r>
                        <a:rPr lang="it-IT" sz="1600" b="0" i="0" u="none" strike="noStrike">
                          <a:solidFill>
                            <a:srgbClr val="000000"/>
                          </a:solidFill>
                          <a:effectLst/>
                          <a:latin typeface="Calibri" panose="020F050202020403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it-IT" sz="1600" b="0" i="0" u="none" strike="noStrike" dirty="0">
                          <a:solidFill>
                            <a:srgbClr val="000000"/>
                          </a:solidFill>
                          <a:effectLst/>
                          <a:latin typeface="Calibri" panose="020F050202020403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6234282"/>
                  </a:ext>
                </a:extLst>
              </a:tr>
              <a:tr h="276225">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rtl="0" fontAlgn="b"/>
                      <a:r>
                        <a:rPr lang="it-IT" sz="1600" b="0"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622753428"/>
                  </a:ext>
                </a:extLst>
              </a:tr>
            </a:tbl>
          </a:graphicData>
        </a:graphic>
      </p:graphicFrame>
      <p:graphicFrame>
        <p:nvGraphicFramePr>
          <p:cNvPr id="32" name="Tabella 31">
            <a:extLst>
              <a:ext uri="{FF2B5EF4-FFF2-40B4-BE49-F238E27FC236}">
                <a16:creationId xmlns:a16="http://schemas.microsoft.com/office/drawing/2014/main" id="{95F70E89-CF7E-F85E-6502-6F44E7CD91EB}"/>
              </a:ext>
            </a:extLst>
          </p:cNvPr>
          <p:cNvGraphicFramePr>
            <a:graphicFrameLocks noGrp="1"/>
          </p:cNvGraphicFramePr>
          <p:nvPr>
            <p:extLst>
              <p:ext uri="{D42A27DB-BD31-4B8C-83A1-F6EECF244321}">
                <p14:modId xmlns:p14="http://schemas.microsoft.com/office/powerpoint/2010/main" val="971879005"/>
              </p:ext>
            </p:extLst>
          </p:nvPr>
        </p:nvGraphicFramePr>
        <p:xfrm>
          <a:off x="4725384" y="4390203"/>
          <a:ext cx="1536700" cy="1076325"/>
        </p:xfrm>
        <a:graphic>
          <a:graphicData uri="http://schemas.openxmlformats.org/drawingml/2006/table">
            <a:tbl>
              <a:tblPr/>
              <a:tblGrid>
                <a:gridCol w="749378">
                  <a:extLst>
                    <a:ext uri="{9D8B030D-6E8A-4147-A177-3AD203B41FA5}">
                      <a16:colId xmlns:a16="http://schemas.microsoft.com/office/drawing/2014/main" val="1504223900"/>
                    </a:ext>
                  </a:extLst>
                </a:gridCol>
                <a:gridCol w="787322">
                  <a:extLst>
                    <a:ext uri="{9D8B030D-6E8A-4147-A177-3AD203B41FA5}">
                      <a16:colId xmlns:a16="http://schemas.microsoft.com/office/drawing/2014/main" val="2195315808"/>
                    </a:ext>
                  </a:extLst>
                </a:gridCol>
              </a:tblGrid>
              <a:tr h="266700">
                <a:tc gridSpan="2">
                  <a:txBody>
                    <a:bodyPr/>
                    <a:lstStyle/>
                    <a:p>
                      <a:pPr algn="ctr" fontAlgn="ctr"/>
                      <a:r>
                        <a:rPr lang="it-IT" sz="1600" b="0" i="0" u="none" strike="noStrike" dirty="0">
                          <a:solidFill>
                            <a:srgbClr val="000000"/>
                          </a:solidFill>
                          <a:effectLst/>
                          <a:latin typeface="Calibri" panose="020F0502020204030204" pitchFamily="34" charset="0"/>
                        </a:rPr>
                        <a:t>Acquisto merci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4155761839"/>
                  </a:ext>
                </a:extLst>
              </a:tr>
              <a:tr h="266700">
                <a:tc>
                  <a:txBody>
                    <a:bodyPr/>
                    <a:lstStyle/>
                    <a:p>
                      <a:pPr algn="l" rtl="0" fontAlgn="ctr"/>
                      <a:r>
                        <a:rPr lang="it-IT" sz="1600" b="0" i="0" u="none" strike="noStrike" dirty="0">
                          <a:solidFill>
                            <a:srgbClr val="000000"/>
                          </a:solidFill>
                          <a:effectLst/>
                          <a:latin typeface="Calibri" panose="020F0502020204030204" pitchFamily="34" charset="0"/>
                        </a:rPr>
                        <a:t>      80 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ctr"/>
                      <a:endParaRPr lang="it-IT" sz="1600" b="0" i="0" u="none" strike="noStrike">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66312662"/>
                  </a:ext>
                </a:extLst>
              </a:tr>
              <a:tr h="266700">
                <a:tc>
                  <a:txBody>
                    <a:bodyPr/>
                    <a:lstStyle/>
                    <a:p>
                      <a:pPr algn="l" rtl="0" fontAlgn="b"/>
                      <a:r>
                        <a:rPr lang="it-IT" sz="1600" b="0" i="0" u="none" strike="noStrike" dirty="0">
                          <a:solidFill>
                            <a:srgbClr val="000000"/>
                          </a:solidFill>
                          <a:effectLst/>
                          <a:latin typeface="Calibri" panose="020F0502020204030204" pitchFamily="34" charset="0"/>
                        </a:rPr>
                        <a:t>    120</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b"/>
                      <a:endParaRPr lang="it-IT"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08212779"/>
                  </a:ext>
                </a:extLst>
              </a:tr>
              <a:tr h="276225">
                <a:tc>
                  <a:txBody>
                    <a:bodyPr/>
                    <a:lstStyle/>
                    <a:p>
                      <a:pPr algn="l" rtl="0" fontAlgn="b"/>
                      <a:r>
                        <a:rPr lang="it-IT" sz="1600" b="0" i="0" u="none" strike="noStrike" dirty="0">
                          <a:solidFill>
                            <a:srgbClr val="000000"/>
                          </a:solidFill>
                          <a:effectLst/>
                          <a:latin typeface="Calibri" panose="020F0502020204030204" pitchFamily="34" charset="0"/>
                        </a:rPr>
                        <a:t>    200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it-IT"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93984462"/>
                  </a:ext>
                </a:extLst>
              </a:tr>
            </a:tbl>
          </a:graphicData>
        </a:graphic>
      </p:graphicFrame>
      <p:graphicFrame>
        <p:nvGraphicFramePr>
          <p:cNvPr id="33" name="Tabella 32">
            <a:extLst>
              <a:ext uri="{FF2B5EF4-FFF2-40B4-BE49-F238E27FC236}">
                <a16:creationId xmlns:a16="http://schemas.microsoft.com/office/drawing/2014/main" id="{2D6C71FE-96C9-0029-76C4-D6E9BB3A8F84}"/>
              </a:ext>
            </a:extLst>
          </p:cNvPr>
          <p:cNvGraphicFramePr>
            <a:graphicFrameLocks noGrp="1"/>
          </p:cNvGraphicFramePr>
          <p:nvPr>
            <p:extLst>
              <p:ext uri="{D42A27DB-BD31-4B8C-83A1-F6EECF244321}">
                <p14:modId xmlns:p14="http://schemas.microsoft.com/office/powerpoint/2010/main" val="2454167004"/>
              </p:ext>
            </p:extLst>
          </p:nvPr>
        </p:nvGraphicFramePr>
        <p:xfrm>
          <a:off x="8047419" y="4353250"/>
          <a:ext cx="1536700" cy="1076325"/>
        </p:xfrm>
        <a:graphic>
          <a:graphicData uri="http://schemas.openxmlformats.org/drawingml/2006/table">
            <a:tbl>
              <a:tblPr/>
              <a:tblGrid>
                <a:gridCol w="749378">
                  <a:extLst>
                    <a:ext uri="{9D8B030D-6E8A-4147-A177-3AD203B41FA5}">
                      <a16:colId xmlns:a16="http://schemas.microsoft.com/office/drawing/2014/main" val="556170058"/>
                    </a:ext>
                  </a:extLst>
                </a:gridCol>
                <a:gridCol w="787322">
                  <a:extLst>
                    <a:ext uri="{9D8B030D-6E8A-4147-A177-3AD203B41FA5}">
                      <a16:colId xmlns:a16="http://schemas.microsoft.com/office/drawing/2014/main" val="2449661957"/>
                    </a:ext>
                  </a:extLst>
                </a:gridCol>
              </a:tblGrid>
              <a:tr h="266700">
                <a:tc gridSpan="2">
                  <a:txBody>
                    <a:bodyPr/>
                    <a:lstStyle/>
                    <a:p>
                      <a:pPr algn="ctr" fontAlgn="ctr"/>
                      <a:r>
                        <a:rPr lang="it-IT" sz="1600" b="0" i="0" u="none" strike="noStrike" dirty="0">
                          <a:solidFill>
                            <a:srgbClr val="000000"/>
                          </a:solidFill>
                          <a:effectLst/>
                          <a:latin typeface="Calibri" panose="020F0502020204030204" pitchFamily="34" charset="0"/>
                        </a:rPr>
                        <a:t>Vendita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3650472544"/>
                  </a:ext>
                </a:extLst>
              </a:tr>
              <a:tr h="266700">
                <a:tc>
                  <a:txBody>
                    <a:bodyPr/>
                    <a:lstStyle/>
                    <a:p>
                      <a:pPr algn="ctr" rtl="0" fontAlgn="ctr"/>
                      <a:r>
                        <a:rPr lang="it-IT" sz="1600" b="0" i="0" u="none" strike="noStrike">
                          <a:solidFill>
                            <a:srgbClr val="000000"/>
                          </a:solidFill>
                          <a:effectLst/>
                          <a:latin typeface="Calibri" panose="020F050202020403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160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233842724"/>
                  </a:ext>
                </a:extLst>
              </a:tr>
              <a:tr h="266700">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it-IT" sz="1600" b="0" i="0" u="none" strike="noStrike" dirty="0">
                          <a:solidFill>
                            <a:srgbClr val="000000"/>
                          </a:solidFill>
                          <a:effectLst/>
                          <a:latin typeface="Calibri" panose="020F0502020204030204" pitchFamily="34" charset="0"/>
                        </a:rPr>
                        <a:t>240</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4852251"/>
                  </a:ext>
                </a:extLst>
              </a:tr>
              <a:tr h="276225">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rtl="0" fontAlgn="b"/>
                      <a:r>
                        <a:rPr lang="it-IT" sz="1600" b="0" i="0" u="none" strike="noStrike" dirty="0">
                          <a:solidFill>
                            <a:srgbClr val="000000"/>
                          </a:solidFill>
                          <a:effectLst/>
                          <a:latin typeface="Calibri" panose="020F0502020204030204" pitchFamily="34" charset="0"/>
                        </a:rPr>
                        <a:t>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705082836"/>
                  </a:ext>
                </a:extLst>
              </a:tr>
            </a:tbl>
          </a:graphicData>
        </a:graphic>
      </p:graphicFrame>
      <p:sp>
        <p:nvSpPr>
          <p:cNvPr id="34" name="CasellaDiTesto 33">
            <a:extLst>
              <a:ext uri="{FF2B5EF4-FFF2-40B4-BE49-F238E27FC236}">
                <a16:creationId xmlns:a16="http://schemas.microsoft.com/office/drawing/2014/main" id="{48D017F8-00E1-C86D-5491-98C7DDE3D758}"/>
              </a:ext>
            </a:extLst>
          </p:cNvPr>
          <p:cNvSpPr txBox="1"/>
          <p:nvPr/>
        </p:nvSpPr>
        <p:spPr>
          <a:xfrm>
            <a:off x="2437400" y="3561437"/>
            <a:ext cx="794984" cy="338554"/>
          </a:xfrm>
          <a:prstGeom prst="rect">
            <a:avLst/>
          </a:prstGeom>
          <a:noFill/>
          <a:ln>
            <a:solidFill>
              <a:schemeClr val="accent6">
                <a:lumMod val="50000"/>
              </a:schemeClr>
            </a:solidFill>
          </a:ln>
        </p:spPr>
        <p:txBody>
          <a:bodyPr wrap="square" rtlCol="0">
            <a:spAutoFit/>
          </a:bodyPr>
          <a:lstStyle/>
          <a:p>
            <a:r>
              <a:rPr lang="it-IT" sz="1600" b="1" dirty="0">
                <a:solidFill>
                  <a:srgbClr val="00B050"/>
                </a:solidFill>
              </a:rPr>
              <a:t>200</a:t>
            </a:r>
          </a:p>
        </p:txBody>
      </p:sp>
      <p:sp>
        <p:nvSpPr>
          <p:cNvPr id="35" name="CasellaDiTesto 34">
            <a:extLst>
              <a:ext uri="{FF2B5EF4-FFF2-40B4-BE49-F238E27FC236}">
                <a16:creationId xmlns:a16="http://schemas.microsoft.com/office/drawing/2014/main" id="{2E01ED9F-DA86-DFB5-4076-9F68C1837EDB}"/>
              </a:ext>
            </a:extLst>
          </p:cNvPr>
          <p:cNvSpPr txBox="1"/>
          <p:nvPr/>
        </p:nvSpPr>
        <p:spPr>
          <a:xfrm>
            <a:off x="5556790" y="2447278"/>
            <a:ext cx="701336" cy="338554"/>
          </a:xfrm>
          <a:prstGeom prst="rect">
            <a:avLst/>
          </a:prstGeom>
          <a:noFill/>
          <a:ln>
            <a:solidFill>
              <a:schemeClr val="accent6">
                <a:lumMod val="50000"/>
              </a:schemeClr>
            </a:solidFill>
          </a:ln>
        </p:spPr>
        <p:txBody>
          <a:bodyPr wrap="square" rtlCol="0">
            <a:spAutoFit/>
          </a:bodyPr>
          <a:lstStyle>
            <a:defPPr>
              <a:defRPr lang="en-US"/>
            </a:defPPr>
            <a:lvl1pPr>
              <a:defRPr sz="1600" b="1">
                <a:solidFill>
                  <a:schemeClr val="accent6">
                    <a:lumMod val="50000"/>
                  </a:schemeClr>
                </a:solidFill>
              </a:defRPr>
            </a:lvl1pPr>
          </a:lstStyle>
          <a:p>
            <a:r>
              <a:rPr lang="it-IT" dirty="0">
                <a:solidFill>
                  <a:srgbClr val="00B050"/>
                </a:solidFill>
              </a:rPr>
              <a:t>120</a:t>
            </a:r>
          </a:p>
        </p:txBody>
      </p:sp>
      <p:sp>
        <p:nvSpPr>
          <p:cNvPr id="36" name="CasellaDiTesto 35">
            <a:extLst>
              <a:ext uri="{FF2B5EF4-FFF2-40B4-BE49-F238E27FC236}">
                <a16:creationId xmlns:a16="http://schemas.microsoft.com/office/drawing/2014/main" id="{250150A7-1D9E-476D-EC60-19CAA382BB2B}"/>
              </a:ext>
            </a:extLst>
          </p:cNvPr>
          <p:cNvSpPr txBox="1"/>
          <p:nvPr/>
        </p:nvSpPr>
        <p:spPr>
          <a:xfrm>
            <a:off x="8000586" y="2400421"/>
            <a:ext cx="701336" cy="338554"/>
          </a:xfrm>
          <a:prstGeom prst="rect">
            <a:avLst/>
          </a:prstGeom>
          <a:noFill/>
          <a:ln>
            <a:solidFill>
              <a:schemeClr val="accent6">
                <a:lumMod val="50000"/>
              </a:schemeClr>
            </a:solidFill>
          </a:ln>
        </p:spPr>
        <p:txBody>
          <a:bodyPr wrap="square" rtlCol="0">
            <a:spAutoFit/>
          </a:bodyPr>
          <a:lstStyle>
            <a:defPPr>
              <a:defRPr lang="en-US"/>
            </a:defPPr>
            <a:lvl1pPr>
              <a:defRPr sz="1600" b="1">
                <a:solidFill>
                  <a:schemeClr val="accent6">
                    <a:lumMod val="50000"/>
                  </a:schemeClr>
                </a:solidFill>
              </a:defRPr>
            </a:lvl1pPr>
          </a:lstStyle>
          <a:p>
            <a:r>
              <a:rPr lang="it-IT" dirty="0">
                <a:solidFill>
                  <a:schemeClr val="accent6">
                    <a:lumMod val="75000"/>
                  </a:schemeClr>
                </a:solidFill>
              </a:rPr>
              <a:t>      </a:t>
            </a:r>
            <a:r>
              <a:rPr lang="it-IT" dirty="0">
                <a:solidFill>
                  <a:srgbClr val="00B050"/>
                </a:solidFill>
              </a:rPr>
              <a:t>20</a:t>
            </a:r>
          </a:p>
        </p:txBody>
      </p:sp>
      <p:sp>
        <p:nvSpPr>
          <p:cNvPr id="37" name="CasellaDiTesto 36">
            <a:extLst>
              <a:ext uri="{FF2B5EF4-FFF2-40B4-BE49-F238E27FC236}">
                <a16:creationId xmlns:a16="http://schemas.microsoft.com/office/drawing/2014/main" id="{B28B4FE4-8905-EEC9-C748-CF46016C5ED0}"/>
              </a:ext>
            </a:extLst>
          </p:cNvPr>
          <p:cNvSpPr txBox="1"/>
          <p:nvPr/>
        </p:nvSpPr>
        <p:spPr>
          <a:xfrm>
            <a:off x="1744942" y="5197916"/>
            <a:ext cx="701336" cy="338554"/>
          </a:xfrm>
          <a:prstGeom prst="rect">
            <a:avLst/>
          </a:prstGeom>
          <a:noFill/>
          <a:ln>
            <a:solidFill>
              <a:schemeClr val="accent6">
                <a:lumMod val="50000"/>
              </a:schemeClr>
            </a:solidFill>
          </a:ln>
        </p:spPr>
        <p:txBody>
          <a:bodyPr wrap="square" rtlCol="0">
            <a:spAutoFit/>
          </a:bodyPr>
          <a:lstStyle>
            <a:defPPr>
              <a:defRPr lang="en-US"/>
            </a:defPPr>
            <a:lvl1pPr>
              <a:defRPr sz="1600" b="1">
                <a:solidFill>
                  <a:schemeClr val="accent6">
                    <a:lumMod val="50000"/>
                  </a:schemeClr>
                </a:solidFill>
              </a:defRPr>
            </a:lvl1pPr>
          </a:lstStyle>
          <a:p>
            <a:r>
              <a:rPr lang="it-IT" dirty="0">
                <a:solidFill>
                  <a:schemeClr val="accent6">
                    <a:lumMod val="75000"/>
                  </a:schemeClr>
                </a:solidFill>
              </a:rPr>
              <a:t>    </a:t>
            </a:r>
            <a:r>
              <a:rPr lang="it-IT" dirty="0">
                <a:solidFill>
                  <a:srgbClr val="00B050"/>
                </a:solidFill>
              </a:rPr>
              <a:t>100</a:t>
            </a:r>
          </a:p>
        </p:txBody>
      </p:sp>
      <p:sp>
        <p:nvSpPr>
          <p:cNvPr id="38" name="CasellaDiTesto 37">
            <a:extLst>
              <a:ext uri="{FF2B5EF4-FFF2-40B4-BE49-F238E27FC236}">
                <a16:creationId xmlns:a16="http://schemas.microsoft.com/office/drawing/2014/main" id="{2D90C42D-3F01-B9F3-D10A-D4A992665C8D}"/>
              </a:ext>
            </a:extLst>
          </p:cNvPr>
          <p:cNvSpPr txBox="1"/>
          <p:nvPr/>
        </p:nvSpPr>
        <p:spPr>
          <a:xfrm>
            <a:off x="5475978" y="5472801"/>
            <a:ext cx="701336" cy="338554"/>
          </a:xfrm>
          <a:prstGeom prst="rect">
            <a:avLst/>
          </a:prstGeom>
          <a:noFill/>
          <a:ln>
            <a:solidFill>
              <a:schemeClr val="accent6">
                <a:lumMod val="50000"/>
              </a:schemeClr>
            </a:solidFill>
          </a:ln>
        </p:spPr>
        <p:txBody>
          <a:bodyPr wrap="square" rtlCol="0">
            <a:spAutoFit/>
          </a:bodyPr>
          <a:lstStyle>
            <a:defPPr>
              <a:defRPr lang="en-US"/>
            </a:defPPr>
            <a:lvl1pPr>
              <a:defRPr sz="1600" b="1">
                <a:solidFill>
                  <a:schemeClr val="accent6">
                    <a:lumMod val="50000"/>
                  </a:schemeClr>
                </a:solidFill>
              </a:defRPr>
            </a:lvl1pPr>
          </a:lstStyle>
          <a:p>
            <a:r>
              <a:rPr lang="it-IT" dirty="0">
                <a:solidFill>
                  <a:srgbClr val="00B050"/>
                </a:solidFill>
              </a:rPr>
              <a:t>200</a:t>
            </a:r>
          </a:p>
        </p:txBody>
      </p:sp>
      <p:sp>
        <p:nvSpPr>
          <p:cNvPr id="39" name="CasellaDiTesto 38">
            <a:extLst>
              <a:ext uri="{FF2B5EF4-FFF2-40B4-BE49-F238E27FC236}">
                <a16:creationId xmlns:a16="http://schemas.microsoft.com/office/drawing/2014/main" id="{CA070233-573D-E132-0202-69381613AEE5}"/>
              </a:ext>
            </a:extLst>
          </p:cNvPr>
          <p:cNvSpPr txBox="1"/>
          <p:nvPr/>
        </p:nvSpPr>
        <p:spPr>
          <a:xfrm>
            <a:off x="8095133" y="5429600"/>
            <a:ext cx="701336" cy="338554"/>
          </a:xfrm>
          <a:prstGeom prst="rect">
            <a:avLst/>
          </a:prstGeom>
          <a:noFill/>
          <a:ln>
            <a:solidFill>
              <a:schemeClr val="accent6">
                <a:lumMod val="50000"/>
              </a:schemeClr>
            </a:solidFill>
          </a:ln>
        </p:spPr>
        <p:txBody>
          <a:bodyPr wrap="square" rtlCol="0">
            <a:spAutoFit/>
          </a:bodyPr>
          <a:lstStyle>
            <a:defPPr>
              <a:defRPr lang="en-US"/>
            </a:defPPr>
            <a:lvl1pPr>
              <a:defRPr sz="1600" b="1">
                <a:solidFill>
                  <a:schemeClr val="accent6">
                    <a:lumMod val="50000"/>
                  </a:schemeClr>
                </a:solidFill>
              </a:defRPr>
            </a:lvl1pPr>
          </a:lstStyle>
          <a:p>
            <a:r>
              <a:rPr lang="it-IT" dirty="0">
                <a:solidFill>
                  <a:schemeClr val="accent6">
                    <a:lumMod val="75000"/>
                  </a:schemeClr>
                </a:solidFill>
              </a:rPr>
              <a:t>    </a:t>
            </a:r>
            <a:r>
              <a:rPr lang="it-IT" dirty="0">
                <a:solidFill>
                  <a:srgbClr val="00B050"/>
                </a:solidFill>
              </a:rPr>
              <a:t>400</a:t>
            </a:r>
          </a:p>
        </p:txBody>
      </p:sp>
      <p:sp>
        <p:nvSpPr>
          <p:cNvPr id="40" name="Segnaposto piè di pagina 39">
            <a:extLst>
              <a:ext uri="{FF2B5EF4-FFF2-40B4-BE49-F238E27FC236}">
                <a16:creationId xmlns:a16="http://schemas.microsoft.com/office/drawing/2014/main" id="{77606C2E-33C6-E7D3-81FF-7141831FD1A6}"/>
              </a:ext>
            </a:extLst>
          </p:cNvPr>
          <p:cNvSpPr>
            <a:spLocks noGrp="1"/>
          </p:cNvSpPr>
          <p:nvPr>
            <p:ph type="ftr" sz="quarter" idx="11"/>
          </p:nvPr>
        </p:nvSpPr>
        <p:spPr/>
        <p:txBody>
          <a:bodyPr/>
          <a:lstStyle/>
          <a:p>
            <a:r>
              <a:rPr lang="it-IT" sz="1050" dirty="0">
                <a:solidFill>
                  <a:schemeClr val="bg2">
                    <a:lumMod val="90000"/>
                  </a:schemeClr>
                </a:solidFill>
              </a:rPr>
              <a:t>32</a:t>
            </a:r>
          </a:p>
        </p:txBody>
      </p:sp>
    </p:spTree>
    <p:extLst>
      <p:ext uri="{BB962C8B-B14F-4D97-AF65-F5344CB8AC3E}">
        <p14:creationId xmlns:p14="http://schemas.microsoft.com/office/powerpoint/2010/main" val="333703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anim calcmode="lin" valueType="num">
                                      <p:cBhvr>
                                        <p:cTn id="36" dur="1000" fill="hold"/>
                                        <p:tgtEl>
                                          <p:spTgt spid="38"/>
                                        </p:tgtEl>
                                        <p:attrNameLst>
                                          <p:attrName>ppt_x</p:attrName>
                                        </p:attrNameLst>
                                      </p:cBhvr>
                                      <p:tavLst>
                                        <p:tav tm="0">
                                          <p:val>
                                            <p:strVal val="#ppt_x"/>
                                          </p:val>
                                        </p:tav>
                                        <p:tav tm="100000">
                                          <p:val>
                                            <p:strVal val="#ppt_x"/>
                                          </p:val>
                                        </p:tav>
                                      </p:tavLst>
                                    </p:anim>
                                    <p:anim calcmode="lin" valueType="num">
                                      <p:cBhvr>
                                        <p:cTn id="3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DFA05-B0AD-8999-AD53-298AA99669A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C549720-AA86-F625-B4BE-EC17EBAFF3AB}"/>
              </a:ext>
            </a:extLst>
          </p:cNvPr>
          <p:cNvSpPr>
            <a:spLocks noGrp="1"/>
          </p:cNvSpPr>
          <p:nvPr>
            <p:ph type="sldNum" sz="quarter" idx="12"/>
          </p:nvPr>
        </p:nvSpPr>
        <p:spPr/>
        <p:txBody>
          <a:bodyPr/>
          <a:lstStyle/>
          <a:p>
            <a:fld id="{2C20EE39-9E8F-472C-A198-3FCA771E6885}" type="slidenum">
              <a:rPr lang="it-IT" smtClean="0"/>
              <a:t>35</a:t>
            </a:fld>
            <a:endParaRPr lang="it-IT"/>
          </a:p>
        </p:txBody>
      </p:sp>
      <p:sp>
        <p:nvSpPr>
          <p:cNvPr id="3" name="Rettangolo 2">
            <a:extLst>
              <a:ext uri="{FF2B5EF4-FFF2-40B4-BE49-F238E27FC236}">
                <a16:creationId xmlns:a16="http://schemas.microsoft.com/office/drawing/2014/main" id="{17F77AA6-504E-A455-12EC-8A13B2B5FDE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37BDD64-D31E-2BEA-D8AB-9462FCDB3ED0}"/>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4000" b="1" dirty="0">
                <a:solidFill>
                  <a:srgbClr val="002060"/>
                </a:solidFill>
              </a:rPr>
              <a:t>La partita doppia e le sue convenzioni</a:t>
            </a:r>
          </a:p>
        </p:txBody>
      </p:sp>
      <p:sp>
        <p:nvSpPr>
          <p:cNvPr id="10" name="Titolo 1">
            <a:extLst>
              <a:ext uri="{FF2B5EF4-FFF2-40B4-BE49-F238E27FC236}">
                <a16:creationId xmlns:a16="http://schemas.microsoft.com/office/drawing/2014/main" id="{8FEDF923-3C66-9E46-0D9F-62F220D6E32C}"/>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37FCB776-D444-0401-D1B4-8938203B3CF0}"/>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EC138C57-EA56-4A38-B8C5-AB606EA16D78}"/>
              </a:ext>
            </a:extLst>
          </p:cNvPr>
          <p:cNvSpPr txBox="1"/>
          <p:nvPr/>
        </p:nvSpPr>
        <p:spPr>
          <a:xfrm>
            <a:off x="890152" y="1629525"/>
            <a:ext cx="9665399" cy="3703065"/>
          </a:xfrm>
          <a:prstGeom prst="rect">
            <a:avLst/>
          </a:prstGeom>
          <a:noFill/>
        </p:spPr>
        <p:txBody>
          <a:bodyPr wrap="square">
            <a:spAutoFit/>
          </a:bodyPr>
          <a:lstStyle/>
          <a:p>
            <a:pPr marR="0" lvl="0" algn="just" defTabSz="914400" rtl="0" eaLnBrk="1" fontAlgn="auto" latinLnBrk="0" hangingPunct="1">
              <a:lnSpc>
                <a:spcPct val="9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Per redigere il bilancio, il saldo di ogni mastro viene riportato a Stato Patrimoniale o a Conto Economico, sempre effettuando una scrittura in partita doppia, scrittura che verrà rilevata: </a:t>
            </a: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it-IT" sz="2200" dirty="0">
                <a:solidFill>
                  <a:prstClr val="black"/>
                </a:solidFill>
                <a:latin typeface="Calibri" panose="020F0502020204030204"/>
                <a:sym typeface="Wingdings" panose="05000000000000000000" pitchFamily="2" charset="2"/>
              </a:rPr>
              <a:t>s</a:t>
            </a:r>
            <a:r>
              <a:rPr kumimoji="0" lang="it-IT" sz="220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ul</a:t>
            </a:r>
            <a:r>
              <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mastro a su</a:t>
            </a:r>
            <a:r>
              <a:rPr lang="it-IT" sz="2200" dirty="0">
                <a:solidFill>
                  <a:prstClr val="black"/>
                </a:solidFill>
                <a:latin typeface="Calibri" panose="020F0502020204030204"/>
                <a:sym typeface="Wingdings" panose="05000000000000000000" pitchFamily="2" charset="2"/>
              </a:rPr>
              <a:t>a chiusura/pareggio </a:t>
            </a: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it-IT" sz="2200" dirty="0">
                <a:solidFill>
                  <a:prstClr val="black"/>
                </a:solidFill>
                <a:latin typeface="Calibri" panose="020F0502020204030204"/>
                <a:sym typeface="Wingdings" panose="05000000000000000000" pitchFamily="2" charset="2"/>
              </a:rPr>
              <a:t>sullo schema di S.P. o di C.E. dove vogliono essere esposti in visione di insieme tutti i saldi.</a:t>
            </a:r>
          </a:p>
          <a:p>
            <a:pPr marR="0" lvl="0" algn="just" defTabSz="914400" rtl="0" eaLnBrk="1" fontAlgn="auto" latinLnBrk="0" hangingPunct="1">
              <a:lnSpc>
                <a:spcPct val="90000"/>
              </a:lnSpc>
              <a:spcBef>
                <a:spcPts val="1000"/>
              </a:spcBef>
              <a:spcAft>
                <a:spcPts val="0"/>
              </a:spcAft>
              <a:buClrTx/>
              <a:buSzTx/>
              <a:tabLst/>
              <a:defRPr/>
            </a:pPr>
            <a:endParaRPr lang="it-IT" sz="800" dirty="0">
              <a:solidFill>
                <a:prstClr val="black"/>
              </a:solidFill>
              <a:latin typeface="Calibri" panose="020F0502020204030204"/>
              <a:sym typeface="Wingdings" panose="05000000000000000000" pitchFamily="2" charset="2"/>
            </a:endParaRPr>
          </a:p>
          <a:p>
            <a:pPr marR="0" lvl="0" algn="just" defTabSz="914400" rtl="0" eaLnBrk="1" fontAlgn="auto" latinLnBrk="0" hangingPunct="1">
              <a:lnSpc>
                <a:spcPct val="90000"/>
              </a:lnSpc>
              <a:spcBef>
                <a:spcPts val="100"/>
              </a:spcBef>
              <a:spcAft>
                <a:spcPts val="0"/>
              </a:spcAft>
              <a:buClrTx/>
              <a:buSzTx/>
              <a:tabLst/>
              <a:defRPr/>
            </a:pPr>
            <a:r>
              <a:rPr lang="it-IT" sz="2200" dirty="0">
                <a:solidFill>
                  <a:prstClr val="black"/>
                </a:solidFill>
                <a:latin typeface="Calibri" panose="020F0502020204030204"/>
                <a:sym typeface="Wingdings" panose="05000000000000000000" pitchFamily="2" charset="2"/>
              </a:rPr>
              <a:t>Qui</a:t>
            </a:r>
            <a:r>
              <a:rPr kumimoji="0" lang="it-IT" sz="220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ndi</a:t>
            </a:r>
            <a:r>
              <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questa operazione di </a:t>
            </a:r>
            <a:r>
              <a:rPr lang="it-IT" sz="2000" kern="100" dirty="0">
                <a:latin typeface="Calibri" panose="020F0502020204030204" pitchFamily="34" charset="0"/>
                <a:cs typeface="Calibri" panose="020F0502020204030204" pitchFamily="34" charset="0"/>
              </a:rPr>
              <a:t>“</a:t>
            </a:r>
            <a:r>
              <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chiusura</a:t>
            </a:r>
            <a:r>
              <a:rPr lang="it-IT" sz="2000" kern="100" dirty="0">
                <a:effectLst/>
                <a:latin typeface="Calibri" panose="020F0502020204030204" pitchFamily="34" charset="0"/>
                <a:ea typeface="Aptos" panose="020B0004020202020204" pitchFamily="34" charset="0"/>
                <a:cs typeface="Calibri" panose="020F0502020204030204" pitchFamily="34" charset="0"/>
              </a:rPr>
              <a:t>”</a:t>
            </a:r>
            <a:r>
              <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dei conti a bilancio </a:t>
            </a:r>
            <a:r>
              <a:rPr lang="it-IT" sz="2200" dirty="0">
                <a:solidFill>
                  <a:prstClr val="black"/>
                </a:solidFill>
                <a:latin typeface="Calibri" panose="020F0502020204030204"/>
                <a:sym typeface="Wingdings" panose="05000000000000000000" pitchFamily="2" charset="2"/>
              </a:rPr>
              <a:t>non corrisponde a una qualche nuova operazione gestionale, ma ha solo la funzione di </a:t>
            </a:r>
            <a:r>
              <a:rPr lang="it-IT" sz="2000" kern="100" dirty="0">
                <a:effectLst/>
                <a:latin typeface="Calibri" panose="020F0502020204030204" pitchFamily="34" charset="0"/>
                <a:ea typeface="Aptos" panose="020B0004020202020204" pitchFamily="34" charset="0"/>
                <a:cs typeface="Calibri" panose="020F0502020204030204" pitchFamily="34" charset="0"/>
              </a:rPr>
              <a:t>“</a:t>
            </a:r>
            <a:r>
              <a:rPr lang="it-IT" sz="2200" dirty="0"/>
              <a:t>riportare</a:t>
            </a:r>
            <a:r>
              <a:rPr lang="it-IT" sz="2000" kern="100" dirty="0">
                <a:effectLst/>
                <a:latin typeface="Calibri" panose="020F0502020204030204" pitchFamily="34" charset="0"/>
                <a:ea typeface="Aptos" panose="020B0004020202020204" pitchFamily="34" charset="0"/>
                <a:cs typeface="Calibri" panose="020F0502020204030204" pitchFamily="34" charset="0"/>
              </a:rPr>
              <a:t>”</a:t>
            </a:r>
            <a:r>
              <a:rPr lang="it-IT" sz="2200" dirty="0">
                <a:solidFill>
                  <a:prstClr val="black"/>
                </a:solidFill>
                <a:latin typeface="Calibri" panose="020F0502020204030204"/>
                <a:sym typeface="Wingdings" panose="05000000000000000000" pitchFamily="2" charset="2"/>
              </a:rPr>
              <a:t> i saldi dei singoli mastri (che possono essere molto numerosi) a un unico schema espositivo.</a:t>
            </a: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CEDD26DD-DBFA-57C2-90A6-0A9C2AB3704D}"/>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D9FB6698-319C-3451-78D0-80A8A847031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236ED856-19C5-9DE2-62AA-69D5FE44E4E8}"/>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C412C7CF-BF01-3CA8-ED2E-B3AC0E64F1CE}"/>
              </a:ext>
            </a:extLst>
          </p:cNvPr>
          <p:cNvSpPr>
            <a:spLocks noGrp="1"/>
          </p:cNvSpPr>
          <p:nvPr>
            <p:ph type="ftr" sz="quarter" idx="11"/>
          </p:nvPr>
        </p:nvSpPr>
        <p:spPr/>
        <p:txBody>
          <a:bodyPr/>
          <a:lstStyle/>
          <a:p>
            <a:r>
              <a:rPr lang="it-IT" sz="1050" dirty="0">
                <a:solidFill>
                  <a:schemeClr val="bg2">
                    <a:lumMod val="90000"/>
                  </a:schemeClr>
                </a:solidFill>
              </a:rPr>
              <a:t>33</a:t>
            </a:r>
          </a:p>
        </p:txBody>
      </p:sp>
      <p:pic>
        <p:nvPicPr>
          <p:cNvPr id="11" name="Immagine 10">
            <a:extLst>
              <a:ext uri="{FF2B5EF4-FFF2-40B4-BE49-F238E27FC236}">
                <a16:creationId xmlns:a16="http://schemas.microsoft.com/office/drawing/2014/main" id="{A2C6BE5B-6C54-D20D-FB8D-30FEDE9D8520}"/>
              </a:ext>
            </a:extLst>
          </p:cNvPr>
          <p:cNvPicPr>
            <a:picLocks noChangeAspect="1"/>
          </p:cNvPicPr>
          <p:nvPr/>
        </p:nvPicPr>
        <p:blipFill>
          <a:blip r:embed="rId2"/>
          <a:srcRect l="17737" t="11742" r="20789" b="6272"/>
          <a:stretch/>
        </p:blipFill>
        <p:spPr>
          <a:xfrm>
            <a:off x="10807698" y="4961049"/>
            <a:ext cx="988290" cy="972433"/>
          </a:xfrm>
          <a:prstGeom prst="rect">
            <a:avLst/>
          </a:prstGeom>
        </p:spPr>
      </p:pic>
    </p:spTree>
    <p:extLst>
      <p:ext uri="{BB962C8B-B14F-4D97-AF65-F5344CB8AC3E}">
        <p14:creationId xmlns:p14="http://schemas.microsoft.com/office/powerpoint/2010/main" val="2325542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28815-017D-DE56-B5AC-B60539545D18}"/>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62895A06-14A0-F8A4-2C65-74041C85C273}"/>
              </a:ext>
            </a:extLst>
          </p:cNvPr>
          <p:cNvSpPr>
            <a:spLocks noGrp="1"/>
          </p:cNvSpPr>
          <p:nvPr>
            <p:ph type="sldNum" sz="quarter" idx="12"/>
          </p:nvPr>
        </p:nvSpPr>
        <p:spPr/>
        <p:txBody>
          <a:bodyPr/>
          <a:lstStyle/>
          <a:p>
            <a:fld id="{2C20EE39-9E8F-472C-A198-3FCA771E6885}" type="slidenum">
              <a:rPr lang="it-IT" smtClean="0"/>
              <a:t>36</a:t>
            </a:fld>
            <a:endParaRPr lang="it-IT"/>
          </a:p>
        </p:txBody>
      </p:sp>
      <p:sp>
        <p:nvSpPr>
          <p:cNvPr id="3" name="Rettangolo 2">
            <a:extLst>
              <a:ext uri="{FF2B5EF4-FFF2-40B4-BE49-F238E27FC236}">
                <a16:creationId xmlns:a16="http://schemas.microsoft.com/office/drawing/2014/main" id="{ADE4B89F-D402-8252-7C53-EA9F6CBF75F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1446634B-1A24-8CCC-03AA-28DBDC64B023}"/>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4000" b="1" dirty="0">
                <a:solidFill>
                  <a:srgbClr val="002060"/>
                </a:solidFill>
              </a:rPr>
              <a:t>Bilancio alla data X e in esito alle 5 operazioni</a:t>
            </a:r>
          </a:p>
        </p:txBody>
      </p:sp>
      <p:cxnSp>
        <p:nvCxnSpPr>
          <p:cNvPr id="12" name="Connettore diritto 11">
            <a:extLst>
              <a:ext uri="{FF2B5EF4-FFF2-40B4-BE49-F238E27FC236}">
                <a16:creationId xmlns:a16="http://schemas.microsoft.com/office/drawing/2014/main" id="{5C6E038B-7CE9-96E2-F09B-83EDCDDF509E}"/>
              </a:ext>
            </a:extLst>
          </p:cNvPr>
          <p:cNvCxnSpPr/>
          <p:nvPr/>
        </p:nvCxnSpPr>
        <p:spPr>
          <a:xfrm>
            <a:off x="890153" y="14107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107ECE5A-50F4-461A-262E-E2768C4E07F7}"/>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3E14EBEA-75A2-75BB-F8CD-8B3395ACED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4FAA6855-5665-7467-90AB-1995A097065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AEEF2A88-1EBE-BF9B-3C49-5C353166D611}"/>
              </a:ext>
            </a:extLst>
          </p:cNvPr>
          <p:cNvSpPr>
            <a:spLocks noGrp="1"/>
          </p:cNvSpPr>
          <p:nvPr>
            <p:ph type="ftr" sz="quarter" idx="11"/>
          </p:nvPr>
        </p:nvSpPr>
        <p:spPr/>
        <p:txBody>
          <a:bodyPr/>
          <a:lstStyle/>
          <a:p>
            <a:r>
              <a:rPr lang="it-IT" sz="1050" dirty="0">
                <a:solidFill>
                  <a:schemeClr val="bg2">
                    <a:lumMod val="90000"/>
                  </a:schemeClr>
                </a:solidFill>
              </a:rPr>
              <a:t>34</a:t>
            </a:r>
          </a:p>
        </p:txBody>
      </p:sp>
      <p:graphicFrame>
        <p:nvGraphicFramePr>
          <p:cNvPr id="6" name="Tabella 5">
            <a:extLst>
              <a:ext uri="{FF2B5EF4-FFF2-40B4-BE49-F238E27FC236}">
                <a16:creationId xmlns:a16="http://schemas.microsoft.com/office/drawing/2014/main" id="{A3654888-2A50-76B7-AE5F-EBC9F32440A8}"/>
              </a:ext>
            </a:extLst>
          </p:cNvPr>
          <p:cNvGraphicFramePr>
            <a:graphicFrameLocks noGrp="1"/>
          </p:cNvGraphicFramePr>
          <p:nvPr>
            <p:extLst>
              <p:ext uri="{D42A27DB-BD31-4B8C-83A1-F6EECF244321}">
                <p14:modId xmlns:p14="http://schemas.microsoft.com/office/powerpoint/2010/main" val="802670775"/>
              </p:ext>
            </p:extLst>
          </p:nvPr>
        </p:nvGraphicFramePr>
        <p:xfrm>
          <a:off x="890152" y="1730121"/>
          <a:ext cx="4343394" cy="2626232"/>
        </p:xfrm>
        <a:graphic>
          <a:graphicData uri="http://schemas.openxmlformats.org/drawingml/2006/table">
            <a:tbl>
              <a:tblPr/>
              <a:tblGrid>
                <a:gridCol w="1537989">
                  <a:extLst>
                    <a:ext uri="{9D8B030D-6E8A-4147-A177-3AD203B41FA5}">
                      <a16:colId xmlns:a16="http://schemas.microsoft.com/office/drawing/2014/main" val="3482463993"/>
                    </a:ext>
                  </a:extLst>
                </a:gridCol>
                <a:gridCol w="569625">
                  <a:extLst>
                    <a:ext uri="{9D8B030D-6E8A-4147-A177-3AD203B41FA5}">
                      <a16:colId xmlns:a16="http://schemas.microsoft.com/office/drawing/2014/main" val="3667363744"/>
                    </a:ext>
                  </a:extLst>
                </a:gridCol>
                <a:gridCol w="1666155">
                  <a:extLst>
                    <a:ext uri="{9D8B030D-6E8A-4147-A177-3AD203B41FA5}">
                      <a16:colId xmlns:a16="http://schemas.microsoft.com/office/drawing/2014/main" val="746725210"/>
                    </a:ext>
                  </a:extLst>
                </a:gridCol>
                <a:gridCol w="569625">
                  <a:extLst>
                    <a:ext uri="{9D8B030D-6E8A-4147-A177-3AD203B41FA5}">
                      <a16:colId xmlns:a16="http://schemas.microsoft.com/office/drawing/2014/main" val="2127244129"/>
                    </a:ext>
                  </a:extLst>
                </a:gridCol>
              </a:tblGrid>
              <a:tr h="375176">
                <a:tc gridSpan="4">
                  <a:txBody>
                    <a:bodyPr/>
                    <a:lstStyle/>
                    <a:p>
                      <a:pPr algn="ctr" fontAlgn="ctr"/>
                      <a:r>
                        <a:rPr lang="it-IT" sz="1600" b="1" i="0" u="none" strike="noStrike" dirty="0">
                          <a:solidFill>
                            <a:srgbClr val="000000"/>
                          </a:solidFill>
                          <a:effectLst/>
                          <a:latin typeface="Calibri" panose="020F0502020204030204" pitchFamily="34" charset="0"/>
                        </a:rPr>
                        <a:t>STATO PATRIMONIALE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725453356"/>
                  </a:ext>
                </a:extLst>
              </a:tr>
              <a:tr h="375176">
                <a:tc gridSpan="2">
                  <a:txBody>
                    <a:bodyPr/>
                    <a:lstStyle/>
                    <a:p>
                      <a:pPr algn="ctr" fontAlgn="ctr"/>
                      <a:r>
                        <a:rPr lang="it-IT" sz="1600" b="0" i="0" u="none" strike="noStrike" dirty="0">
                          <a:solidFill>
                            <a:srgbClr val="000000"/>
                          </a:solidFill>
                          <a:effectLst/>
                          <a:latin typeface="Calibri" panose="020F0502020204030204" pitchFamily="34" charset="0"/>
                        </a:rPr>
                        <a:t>ATTIVO</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tc gridSpan="2">
                  <a:txBody>
                    <a:bodyPr/>
                    <a:lstStyle/>
                    <a:p>
                      <a:pPr algn="ctr" fontAlgn="ctr"/>
                      <a:r>
                        <a:rPr lang="it-IT" sz="1600" b="0" i="0" u="none" strike="noStrike" dirty="0">
                          <a:solidFill>
                            <a:srgbClr val="000000"/>
                          </a:solidFill>
                          <a:effectLst/>
                          <a:latin typeface="Calibri" panose="020F0502020204030204" pitchFamily="34" charset="0"/>
                        </a:rPr>
                        <a:t>PASSIVO</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extLst>
                  <a:ext uri="{0D108BD9-81ED-4DB2-BD59-A6C34878D82A}">
                    <a16:rowId xmlns:a16="http://schemas.microsoft.com/office/drawing/2014/main" val="720914962"/>
                  </a:ext>
                </a:extLst>
              </a:tr>
              <a:tr h="375176">
                <a:tc>
                  <a:txBody>
                    <a:bodyPr/>
                    <a:lstStyle/>
                    <a:p>
                      <a:pPr algn="l" fontAlgn="ctr"/>
                      <a:r>
                        <a:rPr lang="it-IT" sz="1600" b="0" i="0" u="none" strike="noStrike" dirty="0">
                          <a:solidFill>
                            <a:schemeClr val="accent6">
                              <a:lumMod val="75000"/>
                            </a:schemeClr>
                          </a:solidFill>
                          <a:effectLst/>
                          <a:latin typeface="Calibri" panose="020F0502020204030204" pitchFamily="34" charset="0"/>
                        </a:rPr>
                        <a:t> Banca</a:t>
                      </a:r>
                    </a:p>
                  </a:txBody>
                  <a:tcPr marL="9525" marR="9525" marT="9525" marB="0" anchor="ctr">
                    <a:lnL>
                      <a:noFill/>
                    </a:lnL>
                    <a:lnR>
                      <a:noFill/>
                    </a:lnR>
                    <a:lnT>
                      <a:noFill/>
                    </a:lnT>
                    <a:lnB>
                      <a:noFill/>
                    </a:lnB>
                    <a:noFill/>
                  </a:tcPr>
                </a:tc>
                <a:tc>
                  <a:txBody>
                    <a:bodyPr/>
                    <a:lstStyle/>
                    <a:p>
                      <a:pPr algn="ctr" fontAlgn="ctr"/>
                      <a:r>
                        <a:rPr lang="it-IT" sz="1600" b="0" i="0" u="none" strike="noStrike">
                          <a:solidFill>
                            <a:schemeClr val="accent6">
                              <a:lumMod val="75000"/>
                            </a:schemeClr>
                          </a:solidFill>
                          <a:effectLst/>
                          <a:latin typeface="Calibri" panose="020F0502020204030204" pitchFamily="34" charset="0"/>
                        </a:rPr>
                        <a:t>200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it-IT" sz="1600" b="0" i="0" u="none" strike="noStrike" dirty="0">
                          <a:solidFill>
                            <a:schemeClr val="accent6">
                              <a:lumMod val="75000"/>
                            </a:schemeClr>
                          </a:solidFill>
                          <a:effectLst/>
                          <a:latin typeface="Calibri" panose="020F0502020204030204" pitchFamily="34" charset="0"/>
                        </a:rPr>
                        <a:t> Capitale sociale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it-IT" sz="1600" b="0" i="0" u="none" strike="noStrike" dirty="0">
                          <a:solidFill>
                            <a:schemeClr val="accent6">
                              <a:lumMod val="75000"/>
                            </a:schemeClr>
                          </a:solidFill>
                          <a:effectLst/>
                          <a:latin typeface="Calibri" panose="020F0502020204030204" pitchFamily="34" charset="0"/>
                        </a:rPr>
                        <a:t>100</a:t>
                      </a:r>
                    </a:p>
                  </a:txBody>
                  <a:tcPr marL="9525" marR="9525" marT="9525" marB="0" anchor="ctr">
                    <a:lnL>
                      <a:noFill/>
                    </a:lnL>
                    <a:lnR>
                      <a:noFill/>
                    </a:lnR>
                    <a:lnT>
                      <a:noFill/>
                    </a:lnT>
                    <a:lnB>
                      <a:noFill/>
                    </a:lnB>
                    <a:noFill/>
                  </a:tcPr>
                </a:tc>
                <a:extLst>
                  <a:ext uri="{0D108BD9-81ED-4DB2-BD59-A6C34878D82A}">
                    <a16:rowId xmlns:a16="http://schemas.microsoft.com/office/drawing/2014/main" val="149229904"/>
                  </a:ext>
                </a:extLst>
              </a:tr>
              <a:tr h="375176">
                <a:tc>
                  <a:txBody>
                    <a:bodyPr/>
                    <a:lstStyle/>
                    <a:p>
                      <a:pPr algn="l" fontAlgn="ctr"/>
                      <a:r>
                        <a:rPr lang="it-IT" sz="1600" b="0" i="0" u="none" strike="noStrike" dirty="0">
                          <a:solidFill>
                            <a:schemeClr val="accent6">
                              <a:lumMod val="75000"/>
                            </a:schemeClr>
                          </a:solidFill>
                          <a:effectLst/>
                          <a:latin typeface="Calibri" panose="020F0502020204030204" pitchFamily="34" charset="0"/>
                        </a:rPr>
                        <a:t> Crediti vs clienti</a:t>
                      </a:r>
                    </a:p>
                  </a:txBody>
                  <a:tcPr marL="9525" marR="9525" marT="9525" marB="0" anchor="ctr">
                    <a:lnL>
                      <a:noFill/>
                    </a:lnL>
                    <a:lnR>
                      <a:noFill/>
                    </a:lnR>
                    <a:lnT>
                      <a:noFill/>
                    </a:lnT>
                    <a:lnB>
                      <a:noFill/>
                    </a:lnB>
                    <a:noFill/>
                  </a:tcPr>
                </a:tc>
                <a:tc>
                  <a:txBody>
                    <a:bodyPr/>
                    <a:lstStyle/>
                    <a:p>
                      <a:pPr algn="ctr" fontAlgn="ctr"/>
                      <a:r>
                        <a:rPr lang="it-IT" sz="1600" b="0" i="0" u="none" strike="noStrike" dirty="0">
                          <a:solidFill>
                            <a:schemeClr val="accent6">
                              <a:lumMod val="75000"/>
                            </a:schemeClr>
                          </a:solidFill>
                          <a:effectLst/>
                          <a:latin typeface="Calibri" panose="020F0502020204030204" pitchFamily="34" charset="0"/>
                        </a:rPr>
                        <a:t>120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noFill/>
                  </a:tcPr>
                </a:tc>
                <a:extLst>
                  <a:ext uri="{0D108BD9-81ED-4DB2-BD59-A6C34878D82A}">
                    <a16:rowId xmlns:a16="http://schemas.microsoft.com/office/drawing/2014/main" val="104973389"/>
                  </a:ext>
                </a:extLst>
              </a:tr>
              <a:tr h="375176">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3500007951"/>
                  </a:ext>
                </a:extLst>
              </a:tr>
              <a:tr h="375176">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ctr"/>
                      <a:r>
                        <a:rPr lang="it-IT" sz="1600" b="0" i="0" u="none" strike="noStrike" kern="1200" dirty="0">
                          <a:solidFill>
                            <a:schemeClr val="accent6">
                              <a:lumMod val="75000"/>
                            </a:schemeClr>
                          </a:solidFill>
                          <a:effectLst/>
                          <a:latin typeface="Calibri" panose="020F0502020204030204" pitchFamily="34" charset="0"/>
                          <a:ea typeface="+mn-ea"/>
                          <a:cs typeface="+mn-cs"/>
                        </a:rPr>
                        <a:t> Debiti vs fornitori</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noFill/>
                      <a:prstDash val="solid"/>
                      <a:round/>
                      <a:headEnd type="none" w="med" len="med"/>
                      <a:tailEnd type="none" w="med" len="med"/>
                    </a:lnB>
                    <a:noFill/>
                  </a:tcPr>
                </a:tc>
                <a:tc>
                  <a:txBody>
                    <a:bodyPr/>
                    <a:lstStyle/>
                    <a:p>
                      <a:pPr algn="ctr" fontAlgn="ctr"/>
                      <a:r>
                        <a:rPr lang="it-IT" sz="1600" b="0" i="0" u="none" strike="noStrike" kern="1200" dirty="0">
                          <a:solidFill>
                            <a:schemeClr val="accent6">
                              <a:lumMod val="75000"/>
                            </a:schemeClr>
                          </a:solidFill>
                          <a:effectLst/>
                          <a:latin typeface="Calibri" panose="020F0502020204030204" pitchFamily="34" charset="0"/>
                          <a:ea typeface="+mn-ea"/>
                          <a:cs typeface="+mn-cs"/>
                        </a:rPr>
                        <a:t>   20</a:t>
                      </a:r>
                    </a:p>
                  </a:txBody>
                  <a:tcPr marL="9525" marR="9525" marT="9525" marB="0" anchor="ctr">
                    <a:lnL>
                      <a:noFill/>
                    </a:lnL>
                    <a:lnR>
                      <a:noFill/>
                    </a:lnR>
                    <a:lnT>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2976735311"/>
                  </a:ext>
                </a:extLst>
              </a:tr>
              <a:tr h="375176">
                <a:tc>
                  <a:txBody>
                    <a:bodyPr/>
                    <a:lstStyle/>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r>
                        <a:rPr lang="it-IT" sz="1600" b="0" i="0" u="none" strike="noStrike" dirty="0">
                          <a:solidFill>
                            <a:srgbClr val="000000"/>
                          </a:solidFill>
                          <a:effectLst/>
                          <a:latin typeface="Calibri" panose="020F050202020403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956963762"/>
                  </a:ext>
                </a:extLst>
              </a:tr>
            </a:tbl>
          </a:graphicData>
        </a:graphic>
      </p:graphicFrame>
      <p:graphicFrame>
        <p:nvGraphicFramePr>
          <p:cNvPr id="7" name="Tabella 6">
            <a:extLst>
              <a:ext uri="{FF2B5EF4-FFF2-40B4-BE49-F238E27FC236}">
                <a16:creationId xmlns:a16="http://schemas.microsoft.com/office/drawing/2014/main" id="{80ED408A-C2F5-E688-758D-A9BEF2738D61}"/>
              </a:ext>
            </a:extLst>
          </p:cNvPr>
          <p:cNvGraphicFramePr>
            <a:graphicFrameLocks noGrp="1"/>
          </p:cNvGraphicFramePr>
          <p:nvPr>
            <p:extLst>
              <p:ext uri="{D42A27DB-BD31-4B8C-83A1-F6EECF244321}">
                <p14:modId xmlns:p14="http://schemas.microsoft.com/office/powerpoint/2010/main" val="461016989"/>
              </p:ext>
            </p:extLst>
          </p:nvPr>
        </p:nvGraphicFramePr>
        <p:xfrm>
          <a:off x="6958449" y="1730121"/>
          <a:ext cx="4343394" cy="1875880"/>
        </p:xfrm>
        <a:graphic>
          <a:graphicData uri="http://schemas.openxmlformats.org/drawingml/2006/table">
            <a:tbl>
              <a:tblPr/>
              <a:tblGrid>
                <a:gridCol w="1537989">
                  <a:extLst>
                    <a:ext uri="{9D8B030D-6E8A-4147-A177-3AD203B41FA5}">
                      <a16:colId xmlns:a16="http://schemas.microsoft.com/office/drawing/2014/main" val="3482463993"/>
                    </a:ext>
                  </a:extLst>
                </a:gridCol>
                <a:gridCol w="569625">
                  <a:extLst>
                    <a:ext uri="{9D8B030D-6E8A-4147-A177-3AD203B41FA5}">
                      <a16:colId xmlns:a16="http://schemas.microsoft.com/office/drawing/2014/main" val="3667363744"/>
                    </a:ext>
                  </a:extLst>
                </a:gridCol>
                <a:gridCol w="1666155">
                  <a:extLst>
                    <a:ext uri="{9D8B030D-6E8A-4147-A177-3AD203B41FA5}">
                      <a16:colId xmlns:a16="http://schemas.microsoft.com/office/drawing/2014/main" val="746725210"/>
                    </a:ext>
                  </a:extLst>
                </a:gridCol>
                <a:gridCol w="569625">
                  <a:extLst>
                    <a:ext uri="{9D8B030D-6E8A-4147-A177-3AD203B41FA5}">
                      <a16:colId xmlns:a16="http://schemas.microsoft.com/office/drawing/2014/main" val="2127244129"/>
                    </a:ext>
                  </a:extLst>
                </a:gridCol>
              </a:tblGrid>
              <a:tr h="375176">
                <a:tc gridSpan="4">
                  <a:txBody>
                    <a:bodyPr/>
                    <a:lstStyle/>
                    <a:p>
                      <a:pPr algn="ctr" fontAlgn="ctr"/>
                      <a:r>
                        <a:rPr lang="it-IT" sz="1600" b="1" i="0" u="none" strike="noStrike" dirty="0">
                          <a:solidFill>
                            <a:srgbClr val="000000"/>
                          </a:solidFill>
                          <a:effectLst/>
                          <a:latin typeface="Calibri" panose="020F0502020204030204" pitchFamily="34" charset="0"/>
                        </a:rPr>
                        <a:t>CONTO ECONOMICO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725453356"/>
                  </a:ext>
                </a:extLst>
              </a:tr>
              <a:tr h="375176">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600" b="0" i="0" u="none" strike="noStrike" dirty="0">
                          <a:solidFill>
                            <a:srgbClr val="000000"/>
                          </a:solidFill>
                          <a:effectLst/>
                          <a:latin typeface="Calibri" panose="020F0502020204030204" pitchFamily="34" charset="0"/>
                        </a:rPr>
                        <a:t>COSTI</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600" b="0" i="0" u="none" strike="noStrike" dirty="0">
                          <a:solidFill>
                            <a:srgbClr val="000000"/>
                          </a:solidFill>
                          <a:effectLst/>
                          <a:latin typeface="Calibri" panose="020F0502020204030204" pitchFamily="34" charset="0"/>
                        </a:rPr>
                        <a:t>RICAVI</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extLst>
                  <a:ext uri="{0D108BD9-81ED-4DB2-BD59-A6C34878D82A}">
                    <a16:rowId xmlns:a16="http://schemas.microsoft.com/office/drawing/2014/main" val="720914962"/>
                  </a:ext>
                </a:extLst>
              </a:tr>
              <a:tr h="375176">
                <a:tc>
                  <a:txBody>
                    <a:bodyPr/>
                    <a:lstStyle/>
                    <a:p>
                      <a:pPr algn="l" fontAlgn="ctr"/>
                      <a:r>
                        <a:rPr lang="it-IT" sz="1600" b="0" i="0" u="none" strike="noStrike" dirty="0">
                          <a:solidFill>
                            <a:schemeClr val="accent6">
                              <a:lumMod val="75000"/>
                            </a:schemeClr>
                          </a:solidFill>
                          <a:effectLst/>
                          <a:latin typeface="Calibri" panose="020F0502020204030204" pitchFamily="34" charset="0"/>
                        </a:rPr>
                        <a:t>Acquisto merci</a:t>
                      </a:r>
                    </a:p>
                  </a:txBody>
                  <a:tcPr marL="9525" marR="9525" marT="9525" marB="0" anchor="ctr">
                    <a:lnL>
                      <a:noFill/>
                    </a:lnL>
                    <a:lnR>
                      <a:noFill/>
                    </a:lnR>
                    <a:lnT>
                      <a:noFill/>
                    </a:lnT>
                    <a:lnB>
                      <a:noFill/>
                    </a:lnB>
                    <a:noFill/>
                  </a:tcPr>
                </a:tc>
                <a:tc>
                  <a:txBody>
                    <a:bodyPr/>
                    <a:lstStyle/>
                    <a:p>
                      <a:pPr algn="ctr" fontAlgn="ctr"/>
                      <a:r>
                        <a:rPr lang="it-IT" sz="1600" b="0" i="0" u="none" strike="noStrike" dirty="0">
                          <a:solidFill>
                            <a:schemeClr val="accent6">
                              <a:lumMod val="75000"/>
                            </a:schemeClr>
                          </a:solidFill>
                          <a:effectLst/>
                          <a:latin typeface="Calibri" panose="020F0502020204030204" pitchFamily="34" charset="0"/>
                        </a:rPr>
                        <a:t>200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it-IT" sz="1600" b="0" i="0" u="none" strike="noStrike" dirty="0">
                          <a:solidFill>
                            <a:schemeClr val="accent6">
                              <a:lumMod val="75000"/>
                            </a:schemeClr>
                          </a:solidFill>
                          <a:effectLst/>
                          <a:latin typeface="Calibri" panose="020F0502020204030204" pitchFamily="34" charset="0"/>
                        </a:rPr>
                        <a:t> Vendita merci</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it-IT" sz="1600" b="0" i="0" u="none" strike="noStrike" dirty="0">
                          <a:solidFill>
                            <a:schemeClr val="accent6">
                              <a:lumMod val="75000"/>
                            </a:schemeClr>
                          </a:solidFill>
                          <a:effectLst/>
                          <a:latin typeface="Calibri" panose="020F0502020204030204" pitchFamily="34" charset="0"/>
                        </a:rPr>
                        <a:t>400</a:t>
                      </a:r>
                    </a:p>
                  </a:txBody>
                  <a:tcPr marL="9525" marR="9525" marT="9525" marB="0" anchor="ctr">
                    <a:lnL>
                      <a:noFill/>
                    </a:lnL>
                    <a:lnR>
                      <a:noFill/>
                    </a:lnR>
                    <a:lnT>
                      <a:noFill/>
                    </a:lnT>
                    <a:lnB>
                      <a:noFill/>
                    </a:lnB>
                    <a:noFill/>
                  </a:tcPr>
                </a:tc>
                <a:extLst>
                  <a:ext uri="{0D108BD9-81ED-4DB2-BD59-A6C34878D82A}">
                    <a16:rowId xmlns:a16="http://schemas.microsoft.com/office/drawing/2014/main" val="149229904"/>
                  </a:ext>
                </a:extLst>
              </a:tr>
              <a:tr h="375176">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noFill/>
                  </a:tcPr>
                </a:tc>
                <a:tc>
                  <a:txBody>
                    <a:bodyPr/>
                    <a:lstStyle/>
                    <a:p>
                      <a:pPr algn="ctr" fontAlgn="ctr"/>
                      <a:endParaRPr lang="it-IT"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w="12700" cap="flat" cmpd="sng" algn="ctr">
                      <a:noFill/>
                      <a:prstDash val="solid"/>
                      <a:round/>
                      <a:headEnd type="none" w="med" len="med"/>
                      <a:tailEnd type="none" w="med" len="med"/>
                    </a:lnB>
                    <a:noFill/>
                  </a:tcPr>
                </a:tc>
                <a:extLst>
                  <a:ext uri="{0D108BD9-81ED-4DB2-BD59-A6C34878D82A}">
                    <a16:rowId xmlns:a16="http://schemas.microsoft.com/office/drawing/2014/main" val="104973389"/>
                  </a:ext>
                </a:extLst>
              </a:tr>
              <a:tr h="375176">
                <a:tc>
                  <a:txBody>
                    <a:bodyPr/>
                    <a:lstStyle/>
                    <a:p>
                      <a:pPr algn="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no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noFill/>
                  </a:tcPr>
                </a:tc>
                <a:tc>
                  <a:txBody>
                    <a:bodyPr/>
                    <a:lstStyle/>
                    <a:p>
                      <a:pPr algn="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2158701771"/>
                  </a:ext>
                </a:extLst>
              </a:tr>
            </a:tbl>
          </a:graphicData>
        </a:graphic>
      </p:graphicFrame>
      <p:sp>
        <p:nvSpPr>
          <p:cNvPr id="11" name="CasellaDiTesto 10">
            <a:extLst>
              <a:ext uri="{FF2B5EF4-FFF2-40B4-BE49-F238E27FC236}">
                <a16:creationId xmlns:a16="http://schemas.microsoft.com/office/drawing/2014/main" id="{38FE4128-D05A-00A8-9540-383947A4F42A}"/>
              </a:ext>
            </a:extLst>
          </p:cNvPr>
          <p:cNvSpPr txBox="1"/>
          <p:nvPr/>
        </p:nvSpPr>
        <p:spPr>
          <a:xfrm>
            <a:off x="2883693" y="2867760"/>
            <a:ext cx="2666084" cy="1077218"/>
          </a:xfrm>
          <a:prstGeom prst="rect">
            <a:avLst/>
          </a:prstGeom>
          <a:noFill/>
        </p:spPr>
        <p:txBody>
          <a:bodyPr wrap="square" rtlCol="0">
            <a:spAutoFit/>
          </a:bodyPr>
          <a:lstStyle/>
          <a:p>
            <a:pPr marL="0" algn="l" rtl="0" eaLnBrk="1" fontAlgn="ctr" latinLnBrk="0" hangingPunct="1"/>
            <a:r>
              <a:rPr lang="it-IT" sz="1800" b="0" i="0" u="none" strike="noStrike" kern="1200" dirty="0">
                <a:solidFill>
                  <a:srgbClr val="000000"/>
                </a:solidFill>
                <a:effectLst/>
                <a:latin typeface="Calibri" panose="020F0502020204030204" pitchFamily="34" charset="0"/>
              </a:rPr>
              <a:t>  </a:t>
            </a:r>
            <a:r>
              <a:rPr lang="it-IT" sz="1600" b="0" i="0" u="none" strike="noStrike" kern="1200" dirty="0">
                <a:solidFill>
                  <a:srgbClr val="FF0000"/>
                </a:solidFill>
                <a:effectLst/>
                <a:latin typeface="Calibri" panose="020F0502020204030204" pitchFamily="34" charset="0"/>
              </a:rPr>
              <a:t>Utile</a:t>
            </a:r>
            <a:r>
              <a:rPr lang="it-IT" sz="1600" dirty="0">
                <a:solidFill>
                  <a:srgbClr val="FF0000"/>
                </a:solidFill>
                <a:latin typeface="Arial" panose="020B0604020202020204" pitchFamily="34" charset="0"/>
              </a:rPr>
              <a:t>                       </a:t>
            </a:r>
            <a:r>
              <a:rPr lang="it-IT" sz="1600" b="0" i="0" u="none" strike="noStrike" kern="1200" dirty="0">
                <a:solidFill>
                  <a:srgbClr val="FF0000"/>
                </a:solidFill>
                <a:effectLst/>
                <a:latin typeface="Calibri" panose="020F0502020204030204" pitchFamily="34" charset="0"/>
              </a:rPr>
              <a:t>200</a:t>
            </a:r>
          </a:p>
          <a:p>
            <a:pPr marL="0" algn="l" rtl="0" eaLnBrk="1" fontAlgn="ctr" latinLnBrk="0" hangingPunct="1"/>
            <a:endParaRPr lang="it-IT" sz="1100" dirty="0">
              <a:solidFill>
                <a:srgbClr val="FF0000"/>
              </a:solidFill>
              <a:latin typeface="Calibri" panose="020F0502020204030204" pitchFamily="34" charset="0"/>
            </a:endParaRPr>
          </a:p>
          <a:p>
            <a:pPr marL="0" algn="l" rtl="0" eaLnBrk="1" fontAlgn="ctr" latinLnBrk="0" hangingPunct="1"/>
            <a:r>
              <a:rPr lang="it-IT" sz="1600" b="0" i="0" u="none" strike="noStrike" dirty="0">
                <a:solidFill>
                  <a:srgbClr val="FF0000"/>
                </a:solidFill>
                <a:effectLst/>
                <a:latin typeface="Calibri" panose="020F0502020204030204" pitchFamily="34" charset="0"/>
              </a:rPr>
              <a:t>  Patrimonio Netto	300</a:t>
            </a:r>
            <a:endParaRPr lang="it-IT" sz="1800" b="0" i="0" u="none" strike="noStrike" dirty="0">
              <a:solidFill>
                <a:srgbClr val="FF0000"/>
              </a:solidFill>
              <a:effectLst/>
              <a:latin typeface="Arial" panose="020B0604020202020204" pitchFamily="34" charset="0"/>
            </a:endParaRPr>
          </a:p>
          <a:p>
            <a:r>
              <a:rPr lang="it-IT" dirty="0"/>
              <a:t> </a:t>
            </a:r>
          </a:p>
        </p:txBody>
      </p:sp>
      <p:cxnSp>
        <p:nvCxnSpPr>
          <p:cNvPr id="16" name="Connettore diritto 15">
            <a:extLst>
              <a:ext uri="{FF2B5EF4-FFF2-40B4-BE49-F238E27FC236}">
                <a16:creationId xmlns:a16="http://schemas.microsoft.com/office/drawing/2014/main" id="{13B18D3D-8C5C-04F7-A209-1EAC78B9CEE6}"/>
              </a:ext>
            </a:extLst>
          </p:cNvPr>
          <p:cNvCxnSpPr/>
          <p:nvPr/>
        </p:nvCxnSpPr>
        <p:spPr>
          <a:xfrm>
            <a:off x="3000651" y="3233136"/>
            <a:ext cx="2232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EA1D6176-B9BE-54E2-ACB0-A776C5EBA056}"/>
              </a:ext>
            </a:extLst>
          </p:cNvPr>
          <p:cNvSpPr txBox="1"/>
          <p:nvPr/>
        </p:nvSpPr>
        <p:spPr>
          <a:xfrm>
            <a:off x="6867844" y="2888424"/>
            <a:ext cx="2285034" cy="338554"/>
          </a:xfrm>
          <a:prstGeom prst="rect">
            <a:avLst/>
          </a:prstGeom>
          <a:noFill/>
        </p:spPr>
        <p:txBody>
          <a:bodyPr wrap="square" rtlCol="0">
            <a:spAutoFit/>
          </a:bodyPr>
          <a:lstStyle/>
          <a:p>
            <a:r>
              <a:rPr lang="it-IT" sz="1600" b="0" i="0" u="none" strike="noStrike" kern="1200" dirty="0">
                <a:solidFill>
                  <a:srgbClr val="FF0000"/>
                </a:solidFill>
                <a:effectLst/>
              </a:rPr>
              <a:t>Utile</a:t>
            </a:r>
            <a:r>
              <a:rPr lang="it-IT" sz="1600" dirty="0">
                <a:solidFill>
                  <a:srgbClr val="FF0000"/>
                </a:solidFill>
              </a:rPr>
              <a:t>                            </a:t>
            </a:r>
            <a:r>
              <a:rPr lang="it-IT" sz="1600" b="0" i="0" u="none" strike="noStrike" kern="1200" dirty="0">
                <a:solidFill>
                  <a:srgbClr val="FF0000"/>
                </a:solidFill>
                <a:effectLst/>
              </a:rPr>
              <a:t>200</a:t>
            </a:r>
          </a:p>
        </p:txBody>
      </p:sp>
      <p:sp>
        <p:nvSpPr>
          <p:cNvPr id="23" name="CasellaDiTesto 22">
            <a:extLst>
              <a:ext uri="{FF2B5EF4-FFF2-40B4-BE49-F238E27FC236}">
                <a16:creationId xmlns:a16="http://schemas.microsoft.com/office/drawing/2014/main" id="{4128B50A-065A-1F7C-364D-AD156D660460}"/>
              </a:ext>
            </a:extLst>
          </p:cNvPr>
          <p:cNvSpPr txBox="1"/>
          <p:nvPr/>
        </p:nvSpPr>
        <p:spPr>
          <a:xfrm>
            <a:off x="890151" y="5111742"/>
            <a:ext cx="10411691" cy="707886"/>
          </a:xfrm>
          <a:prstGeom prst="rect">
            <a:avLst/>
          </a:prstGeom>
          <a:noFill/>
        </p:spPr>
        <p:txBody>
          <a:bodyPr wrap="square" rtlCol="0">
            <a:spAutoFit/>
          </a:bodyPr>
          <a:lstStyle/>
          <a:p>
            <a:pPr algn="ctr"/>
            <a:r>
              <a:rPr lang="it-IT" sz="2000" dirty="0"/>
              <a:t>La differenza tra i costi ed i ricavi di 200 è l’utile generato che va ad aggiungersi al Capitale Sociale, incrementando così le dotazioni proprie della società che si definiscono Patrimonio Netto.</a:t>
            </a:r>
          </a:p>
        </p:txBody>
      </p:sp>
      <p:sp>
        <p:nvSpPr>
          <p:cNvPr id="24" name="CasellaDiTesto 23">
            <a:extLst>
              <a:ext uri="{FF2B5EF4-FFF2-40B4-BE49-F238E27FC236}">
                <a16:creationId xmlns:a16="http://schemas.microsoft.com/office/drawing/2014/main" id="{E4CF4145-28A9-3227-1D2F-B0C56430113E}"/>
              </a:ext>
            </a:extLst>
          </p:cNvPr>
          <p:cNvSpPr txBox="1"/>
          <p:nvPr/>
        </p:nvSpPr>
        <p:spPr>
          <a:xfrm>
            <a:off x="889258" y="3978797"/>
            <a:ext cx="4446222" cy="369332"/>
          </a:xfrm>
          <a:prstGeom prst="rect">
            <a:avLst/>
          </a:prstGeom>
          <a:noFill/>
          <a:ln w="19050">
            <a:solidFill>
              <a:schemeClr val="tx1"/>
            </a:solidFill>
          </a:ln>
        </p:spPr>
        <p:txBody>
          <a:bodyPr wrap="square" rtlCol="0">
            <a:spAutoFit/>
          </a:bodyPr>
          <a:lstStyle/>
          <a:p>
            <a:r>
              <a:rPr lang="it-IT" b="1" dirty="0"/>
              <a:t>		    </a:t>
            </a:r>
            <a:r>
              <a:rPr lang="it-IT" sz="1600" dirty="0"/>
              <a:t>tot</a:t>
            </a:r>
            <a:r>
              <a:rPr lang="it-IT" b="1" dirty="0"/>
              <a:t>   320                             </a:t>
            </a:r>
            <a:r>
              <a:rPr lang="it-IT" sz="1600" dirty="0"/>
              <a:t>tot</a:t>
            </a:r>
            <a:r>
              <a:rPr lang="it-IT" b="1" dirty="0"/>
              <a:t>   320</a:t>
            </a:r>
          </a:p>
        </p:txBody>
      </p:sp>
      <p:sp>
        <p:nvSpPr>
          <p:cNvPr id="25" name="CasellaDiTesto 24">
            <a:extLst>
              <a:ext uri="{FF2B5EF4-FFF2-40B4-BE49-F238E27FC236}">
                <a16:creationId xmlns:a16="http://schemas.microsoft.com/office/drawing/2014/main" id="{26B3F653-00D4-24CF-4C9D-BB7C35755FE9}"/>
              </a:ext>
            </a:extLst>
          </p:cNvPr>
          <p:cNvSpPr txBox="1"/>
          <p:nvPr/>
        </p:nvSpPr>
        <p:spPr>
          <a:xfrm>
            <a:off x="6855620" y="3226839"/>
            <a:ext cx="2217359" cy="369332"/>
          </a:xfrm>
          <a:prstGeom prst="rect">
            <a:avLst/>
          </a:prstGeom>
          <a:noFill/>
          <a:ln w="19050">
            <a:solidFill>
              <a:schemeClr val="tx1"/>
            </a:solidFill>
          </a:ln>
        </p:spPr>
        <p:txBody>
          <a:bodyPr wrap="square" rtlCol="0">
            <a:spAutoFit/>
          </a:bodyPr>
          <a:lstStyle/>
          <a:p>
            <a:r>
              <a:rPr lang="it-IT" b="1" dirty="0"/>
              <a:t>  </a:t>
            </a:r>
            <a:r>
              <a:rPr lang="it-IT" sz="1600" dirty="0"/>
              <a:t>totale a pareggio</a:t>
            </a:r>
            <a:r>
              <a:rPr lang="it-IT" b="1" dirty="0"/>
              <a:t>   400</a:t>
            </a:r>
          </a:p>
        </p:txBody>
      </p:sp>
      <p:sp>
        <p:nvSpPr>
          <p:cNvPr id="26" name="CasellaDiTesto 25">
            <a:extLst>
              <a:ext uri="{FF2B5EF4-FFF2-40B4-BE49-F238E27FC236}">
                <a16:creationId xmlns:a16="http://schemas.microsoft.com/office/drawing/2014/main" id="{6A445785-BC55-24A0-0BD4-BBE0486FDED0}"/>
              </a:ext>
            </a:extLst>
          </p:cNvPr>
          <p:cNvSpPr txBox="1"/>
          <p:nvPr/>
        </p:nvSpPr>
        <p:spPr>
          <a:xfrm>
            <a:off x="9072979" y="2847677"/>
            <a:ext cx="2217359" cy="369332"/>
          </a:xfrm>
          <a:prstGeom prst="rect">
            <a:avLst/>
          </a:prstGeom>
          <a:noFill/>
          <a:ln w="19050">
            <a:solidFill>
              <a:schemeClr val="tx1"/>
            </a:solidFill>
          </a:ln>
        </p:spPr>
        <p:txBody>
          <a:bodyPr wrap="square" rtlCol="0">
            <a:spAutoFit/>
          </a:bodyPr>
          <a:lstStyle/>
          <a:p>
            <a:r>
              <a:rPr lang="it-IT" b="1" dirty="0"/>
              <a:t>                        </a:t>
            </a:r>
            <a:r>
              <a:rPr lang="it-IT" sz="1600" dirty="0"/>
              <a:t>tot   </a:t>
            </a:r>
            <a:r>
              <a:rPr lang="it-IT" b="1" dirty="0"/>
              <a:t>400</a:t>
            </a:r>
          </a:p>
        </p:txBody>
      </p:sp>
      <p:graphicFrame>
        <p:nvGraphicFramePr>
          <p:cNvPr id="10" name="Tabella 9">
            <a:extLst>
              <a:ext uri="{FF2B5EF4-FFF2-40B4-BE49-F238E27FC236}">
                <a16:creationId xmlns:a16="http://schemas.microsoft.com/office/drawing/2014/main" id="{A2A60382-55A2-F653-EF56-79E2435FFE43}"/>
              </a:ext>
            </a:extLst>
          </p:cNvPr>
          <p:cNvGraphicFramePr>
            <a:graphicFrameLocks noGrp="1"/>
          </p:cNvGraphicFramePr>
          <p:nvPr>
            <p:extLst>
              <p:ext uri="{D42A27DB-BD31-4B8C-83A1-F6EECF244321}">
                <p14:modId xmlns:p14="http://schemas.microsoft.com/office/powerpoint/2010/main" val="4126625864"/>
              </p:ext>
            </p:extLst>
          </p:nvPr>
        </p:nvGraphicFramePr>
        <p:xfrm>
          <a:off x="7384621" y="3842969"/>
          <a:ext cx="1536700" cy="828675"/>
        </p:xfrm>
        <a:graphic>
          <a:graphicData uri="http://schemas.openxmlformats.org/drawingml/2006/table">
            <a:tbl>
              <a:tblPr/>
              <a:tblGrid>
                <a:gridCol w="749378">
                  <a:extLst>
                    <a:ext uri="{9D8B030D-6E8A-4147-A177-3AD203B41FA5}">
                      <a16:colId xmlns:a16="http://schemas.microsoft.com/office/drawing/2014/main" val="3512064074"/>
                    </a:ext>
                  </a:extLst>
                </a:gridCol>
                <a:gridCol w="787322">
                  <a:extLst>
                    <a:ext uri="{9D8B030D-6E8A-4147-A177-3AD203B41FA5}">
                      <a16:colId xmlns:a16="http://schemas.microsoft.com/office/drawing/2014/main" val="3413881083"/>
                    </a:ext>
                  </a:extLst>
                </a:gridCol>
              </a:tblGrid>
              <a:tr h="266700">
                <a:tc gridSpan="2">
                  <a:txBody>
                    <a:bodyPr/>
                    <a:lstStyle/>
                    <a:p>
                      <a:pPr algn="ctr" rtl="0" fontAlgn="ctr"/>
                      <a:r>
                        <a:rPr lang="it-IT" sz="1600" b="0" i="0" u="none" strike="noStrike" dirty="0">
                          <a:solidFill>
                            <a:srgbClr val="000000"/>
                          </a:solidFill>
                          <a:effectLst/>
                          <a:latin typeface="Calibri" panose="020F0502020204030204" pitchFamily="34" charset="0"/>
                        </a:rPr>
                        <a:t>Utile C.E.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3925940002"/>
                  </a:ext>
                </a:extLst>
              </a:tr>
              <a:tr h="295275">
                <a:tc>
                  <a:txBody>
                    <a:bodyPr/>
                    <a:lstStyle/>
                    <a:p>
                      <a:pPr algn="ctr" rtl="0" fontAlgn="ctr"/>
                      <a:r>
                        <a:rPr lang="it-IT" sz="1600" b="0" i="0" u="none" strike="noStrike" dirty="0">
                          <a:solidFill>
                            <a:srgbClr val="FF0000"/>
                          </a:solidFill>
                          <a:effectLst/>
                          <a:latin typeface="Calibri" panose="020F0502020204030204" pitchFamily="34" charset="0"/>
                        </a:rPr>
                        <a:t>200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800" b="0" i="0" u="none" strike="noStrike" dirty="0">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36671973"/>
                  </a:ext>
                </a:extLst>
              </a:tr>
              <a:tr h="266700">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rtl="0" fontAlgn="b"/>
                      <a:r>
                        <a:rPr lang="it-IT" sz="16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42091838"/>
                  </a:ext>
                </a:extLst>
              </a:tr>
            </a:tbl>
          </a:graphicData>
        </a:graphic>
      </p:graphicFrame>
      <p:graphicFrame>
        <p:nvGraphicFramePr>
          <p:cNvPr id="13" name="Tabella 12">
            <a:extLst>
              <a:ext uri="{FF2B5EF4-FFF2-40B4-BE49-F238E27FC236}">
                <a16:creationId xmlns:a16="http://schemas.microsoft.com/office/drawing/2014/main" id="{665E3C3B-61A5-9F71-2A2F-46E0D66F09F7}"/>
              </a:ext>
            </a:extLst>
          </p:cNvPr>
          <p:cNvGraphicFramePr>
            <a:graphicFrameLocks noGrp="1"/>
          </p:cNvGraphicFramePr>
          <p:nvPr>
            <p:extLst>
              <p:ext uri="{D42A27DB-BD31-4B8C-83A1-F6EECF244321}">
                <p14:modId xmlns:p14="http://schemas.microsoft.com/office/powerpoint/2010/main" val="524179417"/>
              </p:ext>
            </p:extLst>
          </p:nvPr>
        </p:nvGraphicFramePr>
        <p:xfrm>
          <a:off x="9498367" y="3844997"/>
          <a:ext cx="1536700" cy="828675"/>
        </p:xfrm>
        <a:graphic>
          <a:graphicData uri="http://schemas.openxmlformats.org/drawingml/2006/table">
            <a:tbl>
              <a:tblPr/>
              <a:tblGrid>
                <a:gridCol w="749378">
                  <a:extLst>
                    <a:ext uri="{9D8B030D-6E8A-4147-A177-3AD203B41FA5}">
                      <a16:colId xmlns:a16="http://schemas.microsoft.com/office/drawing/2014/main" val="3512064074"/>
                    </a:ext>
                  </a:extLst>
                </a:gridCol>
                <a:gridCol w="787322">
                  <a:extLst>
                    <a:ext uri="{9D8B030D-6E8A-4147-A177-3AD203B41FA5}">
                      <a16:colId xmlns:a16="http://schemas.microsoft.com/office/drawing/2014/main" val="3413881083"/>
                    </a:ext>
                  </a:extLst>
                </a:gridCol>
              </a:tblGrid>
              <a:tr h="266700">
                <a:tc gridSpan="2">
                  <a:txBody>
                    <a:bodyPr/>
                    <a:lstStyle/>
                    <a:p>
                      <a:pPr algn="ctr" rtl="0" fontAlgn="ctr"/>
                      <a:r>
                        <a:rPr lang="it-IT" sz="1600" b="0" i="0" u="none" strike="noStrike" dirty="0">
                          <a:solidFill>
                            <a:srgbClr val="000000"/>
                          </a:solidFill>
                          <a:effectLst/>
                          <a:latin typeface="Calibri" panose="020F0502020204030204" pitchFamily="34" charset="0"/>
                        </a:rPr>
                        <a:t>Utile S.P.</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3925940002"/>
                  </a:ext>
                </a:extLst>
              </a:tr>
              <a:tr h="295275">
                <a:tc>
                  <a:txBody>
                    <a:bodyPr/>
                    <a:lstStyle/>
                    <a:p>
                      <a:pPr algn="ctr" rtl="0"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800" b="0" i="0" u="none" strike="noStrike" dirty="0">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36671973"/>
                  </a:ext>
                </a:extLst>
              </a:tr>
              <a:tr h="266700">
                <a:tc>
                  <a:txBody>
                    <a:bodyPr/>
                    <a:lstStyle/>
                    <a:p>
                      <a:pPr algn="ctr" rtl="0" fontAlgn="b"/>
                      <a:r>
                        <a:rPr lang="it-IT" sz="16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rtl="0" fontAlgn="b"/>
                      <a:r>
                        <a:rPr lang="it-IT" sz="1600" b="0" i="0" u="none" strike="noStrike" dirty="0">
                          <a:solidFill>
                            <a:srgbClr val="000000"/>
                          </a:solidFill>
                          <a:effectLst/>
                          <a:latin typeface="Calibri" panose="020F0502020204030204" pitchFamily="34" charset="0"/>
                        </a:rPr>
                        <a:t>    </a:t>
                      </a:r>
                      <a:r>
                        <a:rPr lang="it-IT" sz="1600" b="0" i="0" u="none" strike="noStrike" dirty="0">
                          <a:solidFill>
                            <a:srgbClr val="FF0000"/>
                          </a:solidFill>
                          <a:effectLst/>
                          <a:latin typeface="Calibri" panose="020F0502020204030204" pitchFamily="34" charset="0"/>
                        </a:rPr>
                        <a:t>200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42091838"/>
                  </a:ext>
                </a:extLst>
              </a:tr>
            </a:tbl>
          </a:graphicData>
        </a:graphic>
      </p:graphicFrame>
    </p:spTree>
    <p:extLst>
      <p:ext uri="{BB962C8B-B14F-4D97-AF65-F5344CB8AC3E}">
        <p14:creationId xmlns:p14="http://schemas.microsoft.com/office/powerpoint/2010/main" val="371110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anim calcmode="lin" valueType="num">
                                      <p:cBhvr>
                                        <p:cTn id="40" dur="1000" fill="hold"/>
                                        <p:tgtEl>
                                          <p:spTgt spid="26"/>
                                        </p:tgtEl>
                                        <p:attrNameLst>
                                          <p:attrName>ppt_x</p:attrName>
                                        </p:attrNameLst>
                                      </p:cBhvr>
                                      <p:tavLst>
                                        <p:tav tm="0">
                                          <p:val>
                                            <p:strVal val="#ppt_x"/>
                                          </p:val>
                                        </p:tav>
                                        <p:tav tm="100000">
                                          <p:val>
                                            <p:strVal val="#ppt_x"/>
                                          </p:val>
                                        </p:tav>
                                      </p:tavLst>
                                    </p:anim>
                                    <p:anim calcmode="lin" valueType="num">
                                      <p:cBhvr>
                                        <p:cTn id="41" dur="1000" fill="hold"/>
                                        <p:tgtEl>
                                          <p:spTgt spid="2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24" grpId="0" animBg="1"/>
      <p:bldP spid="25" grpId="0" animBg="1"/>
      <p:bldP spid="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37</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890152" y="815510"/>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4000" b="1" dirty="0">
                <a:solidFill>
                  <a:srgbClr val="002060"/>
                </a:solidFill>
              </a:rPr>
              <a:t>Bilancio alla data X e in esito alle 5 operazioni</a:t>
            </a:r>
          </a:p>
        </p:txBody>
      </p:sp>
      <p:sp>
        <p:nvSpPr>
          <p:cNvPr id="10" name="Titolo 1">
            <a:extLst>
              <a:ext uri="{FF2B5EF4-FFF2-40B4-BE49-F238E27FC236}">
                <a16:creationId xmlns:a16="http://schemas.microsoft.com/office/drawing/2014/main" id="{9DE1E077-5546-31B6-6E1B-80CBB37D6FB2}"/>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FE02AB86-4B6A-A45C-29E4-C45555D3B180}"/>
              </a:ext>
            </a:extLst>
          </p:cNvPr>
          <p:cNvSpPr txBox="1"/>
          <p:nvPr/>
        </p:nvSpPr>
        <p:spPr>
          <a:xfrm>
            <a:off x="1263297" y="1685554"/>
            <a:ext cx="9665399" cy="4056495"/>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 Le </a:t>
            </a:r>
            <a:r>
              <a:rPr lang="it-IT" sz="2300" b="1" dirty="0">
                <a:solidFill>
                  <a:schemeClr val="accent1"/>
                </a:solidFill>
                <a:latin typeface="Calibri" panose="020F0502020204030204"/>
                <a:sym typeface="Wingdings" panose="05000000000000000000" pitchFamily="2" charset="2"/>
              </a:rPr>
              <a:t>operazioni di gestione</a:t>
            </a:r>
            <a:r>
              <a:rPr lang="it-IT" sz="2300" dirty="0">
                <a:solidFill>
                  <a:prstClr val="black"/>
                </a:solidFill>
                <a:latin typeface="Calibri" panose="020F0502020204030204"/>
                <a:sym typeface="Wingdings" panose="05000000000000000000" pitchFamily="2" charset="2"/>
              </a:rPr>
              <a:t> da rilevare in un intero esercizio o in un sottoperiodo possono in realtà essere </a:t>
            </a:r>
            <a:r>
              <a:rPr lang="it-IT" sz="2300" b="1" dirty="0">
                <a:solidFill>
                  <a:schemeClr val="accent1"/>
                </a:solidFill>
                <a:latin typeface="Calibri" panose="020F0502020204030204"/>
                <a:sym typeface="Wingdings" panose="05000000000000000000" pitchFamily="2" charset="2"/>
              </a:rPr>
              <a:t>molto numerose </a:t>
            </a:r>
            <a:r>
              <a:rPr lang="it-IT" sz="2300" dirty="0">
                <a:solidFill>
                  <a:prstClr val="black"/>
                </a:solidFill>
                <a:latin typeface="Calibri" panose="020F0502020204030204"/>
                <a:sym typeface="Wingdings" panose="05000000000000000000" pitchFamily="2" charset="2"/>
              </a:rPr>
              <a:t>e possono </a:t>
            </a:r>
            <a:r>
              <a:rPr lang="it-IT" sz="2300" b="1" dirty="0">
                <a:solidFill>
                  <a:schemeClr val="accent1"/>
                </a:solidFill>
                <a:latin typeface="Calibri" panose="020F0502020204030204"/>
                <a:sym typeface="Wingdings" panose="05000000000000000000" pitchFamily="2" charset="2"/>
              </a:rPr>
              <a:t>interessare moltissime voci </a:t>
            </a:r>
            <a:r>
              <a:rPr lang="it-IT" sz="2300" dirty="0">
                <a:solidFill>
                  <a:prstClr val="black"/>
                </a:solidFill>
                <a:latin typeface="Calibri" panose="020F0502020204030204"/>
                <a:sym typeface="Wingdings" panose="05000000000000000000" pitchFamily="2" charset="2"/>
              </a:rPr>
              <a:t>(pensiamo solo ai singoli clienti o fornitori)</a:t>
            </a:r>
          </a:p>
          <a:p>
            <a:pPr marR="0" lvl="0" algn="just" defTabSz="914400" rtl="0" eaLnBrk="1" fontAlgn="auto" latinLnBrk="0" hangingPunct="1">
              <a:lnSpc>
                <a:spcPct val="150000"/>
              </a:lnSpc>
              <a:spcBef>
                <a:spcPts val="100"/>
              </a:spcBef>
              <a:spcAft>
                <a:spcPts val="0"/>
              </a:spcAft>
              <a:buClrTx/>
              <a:buSzTx/>
              <a:tabLst/>
              <a:defRPr/>
            </a:pPr>
            <a:endParaRPr lang="it-IT" sz="1200" dirty="0">
              <a:solidFill>
                <a:prstClr val="black"/>
              </a:solidFill>
              <a:latin typeface="Calibri" panose="020F0502020204030204"/>
              <a:sym typeface="Wingdings" panose="05000000000000000000" pitchFamily="2" charset="2"/>
            </a:endParaRPr>
          </a:p>
          <a:p>
            <a:pPr marL="342900" marR="0" lvl="0" indent="-342900" algn="just"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lang="it-IT" sz="2300" b="1" dirty="0">
                <a:latin typeface="Calibri" panose="020F0502020204030204"/>
                <a:sym typeface="Wingdings" panose="05000000000000000000" pitchFamily="2" charset="2"/>
              </a:rPr>
              <a:t> </a:t>
            </a:r>
            <a:r>
              <a:rPr lang="it-IT" sz="2300" b="1" dirty="0">
                <a:solidFill>
                  <a:schemeClr val="accent1"/>
                </a:solidFill>
                <a:latin typeface="Calibri" panose="020F0502020204030204"/>
                <a:sym typeface="Wingdings" panose="05000000000000000000" pitchFamily="2" charset="2"/>
              </a:rPr>
              <a:t>Un saldo preso a sé può </a:t>
            </a:r>
            <a:r>
              <a:rPr lang="it-IT" sz="2300" b="1" u="sng" dirty="0">
                <a:solidFill>
                  <a:schemeClr val="accent1"/>
                </a:solidFill>
                <a:latin typeface="Calibri" panose="020F0502020204030204"/>
                <a:sym typeface="Wingdings" panose="05000000000000000000" pitchFamily="2" charset="2"/>
              </a:rPr>
              <a:t>non</a:t>
            </a:r>
            <a:r>
              <a:rPr lang="it-IT" sz="2300" b="1" dirty="0">
                <a:solidFill>
                  <a:schemeClr val="accent1"/>
                </a:solidFill>
                <a:latin typeface="Calibri" panose="020F0502020204030204"/>
                <a:sym typeface="Wingdings" panose="05000000000000000000" pitchFamily="2" charset="2"/>
              </a:rPr>
              <a:t> avere molta capacità informativa</a:t>
            </a:r>
            <a:r>
              <a:rPr lang="it-IT" sz="2300" dirty="0">
                <a:solidFill>
                  <a:prstClr val="black"/>
                </a:solidFill>
                <a:latin typeface="Calibri" panose="020F0502020204030204"/>
                <a:sym typeface="Wingdings" panose="05000000000000000000" pitchFamily="2" charset="2"/>
              </a:rPr>
              <a:t>, ma </a:t>
            </a:r>
            <a:r>
              <a:rPr lang="it-IT" sz="2300" dirty="0">
                <a:latin typeface="Calibri" panose="020F0502020204030204"/>
                <a:sym typeface="Wingdings" panose="05000000000000000000" pitchFamily="2" charset="2"/>
              </a:rPr>
              <a:t>la</a:t>
            </a:r>
            <a:r>
              <a:rPr lang="it-IT" sz="2300" b="1" dirty="0">
                <a:solidFill>
                  <a:schemeClr val="accent1"/>
                </a:solidFill>
                <a:latin typeface="Calibri" panose="020F0502020204030204"/>
                <a:sym typeface="Wingdings" panose="05000000000000000000" pitchFamily="2" charset="2"/>
              </a:rPr>
              <a:t> lettura del mastro</a:t>
            </a:r>
            <a:r>
              <a:rPr lang="it-IT" sz="2300" dirty="0">
                <a:solidFill>
                  <a:prstClr val="black"/>
                </a:solidFill>
                <a:latin typeface="Calibri" panose="020F0502020204030204"/>
                <a:sym typeface="Wingdings" panose="05000000000000000000" pitchFamily="2" charset="2"/>
              </a:rPr>
              <a:t> che analiticamente consente di vedere in ragione di quali operazioni e atti gestori quel saldo si è formato, è </a:t>
            </a:r>
            <a:r>
              <a:rPr lang="it-IT" sz="2300" b="1" dirty="0">
                <a:solidFill>
                  <a:schemeClr val="accent1"/>
                </a:solidFill>
                <a:latin typeface="Calibri" panose="020F0502020204030204"/>
                <a:sym typeface="Wingdings" panose="05000000000000000000" pitchFamily="2" charset="2"/>
              </a:rPr>
              <a:t>necessaria </a:t>
            </a:r>
            <a:r>
              <a:rPr lang="it-IT" sz="2300" dirty="0">
                <a:latin typeface="Calibri" panose="020F0502020204030204"/>
                <a:sym typeface="Wingdings" panose="05000000000000000000" pitchFamily="2" charset="2"/>
              </a:rPr>
              <a:t>e</a:t>
            </a:r>
            <a:r>
              <a:rPr lang="it-IT" sz="2300" b="1" dirty="0">
                <a:solidFill>
                  <a:schemeClr val="accent1"/>
                </a:solidFill>
                <a:latin typeface="Calibri" panose="020F0502020204030204"/>
                <a:sym typeface="Wingdings" panose="05000000000000000000" pitchFamily="2" charset="2"/>
              </a:rPr>
              <a:t> molto indicativa</a:t>
            </a:r>
            <a:r>
              <a:rPr lang="it-IT" sz="2300" dirty="0">
                <a:solidFill>
                  <a:prstClr val="black"/>
                </a:solidFill>
                <a:latin typeface="Calibri" panose="020F0502020204030204"/>
                <a:sym typeface="Wingdings" panose="05000000000000000000" pitchFamily="2" charset="2"/>
              </a:rPr>
              <a:t>.</a:t>
            </a:r>
            <a:endParaRPr kumimoji="0" lang="it-IT" sz="2200" i="0"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35</a:t>
            </a:r>
          </a:p>
        </p:txBody>
      </p:sp>
    </p:spTree>
    <p:extLst>
      <p:ext uri="{BB962C8B-B14F-4D97-AF65-F5344CB8AC3E}">
        <p14:creationId xmlns:p14="http://schemas.microsoft.com/office/powerpoint/2010/main" val="2227449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2D052-72F8-D128-76CA-3C72C88C6256}"/>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4AB9921-8955-AAE9-B224-1505A7EAB281}"/>
              </a:ext>
            </a:extLst>
          </p:cNvPr>
          <p:cNvSpPr>
            <a:spLocks noGrp="1"/>
          </p:cNvSpPr>
          <p:nvPr>
            <p:ph type="sldNum" sz="quarter" idx="12"/>
          </p:nvPr>
        </p:nvSpPr>
        <p:spPr/>
        <p:txBody>
          <a:bodyPr/>
          <a:lstStyle/>
          <a:p>
            <a:fld id="{2C20EE39-9E8F-472C-A198-3FCA771E6885}" type="slidenum">
              <a:rPr lang="it-IT" smtClean="0"/>
              <a:t>38</a:t>
            </a:fld>
            <a:endParaRPr lang="it-IT"/>
          </a:p>
        </p:txBody>
      </p:sp>
      <p:sp>
        <p:nvSpPr>
          <p:cNvPr id="3" name="Rettangolo 2">
            <a:extLst>
              <a:ext uri="{FF2B5EF4-FFF2-40B4-BE49-F238E27FC236}">
                <a16:creationId xmlns:a16="http://schemas.microsoft.com/office/drawing/2014/main" id="{FBF662E8-7954-E2FD-129E-710571CF492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A468E989-802F-94E0-26CA-25A93B8020E7}"/>
              </a:ext>
            </a:extLst>
          </p:cNvPr>
          <p:cNvSpPr txBox="1">
            <a:spLocks/>
          </p:cNvSpPr>
          <p:nvPr/>
        </p:nvSpPr>
        <p:spPr>
          <a:xfrm>
            <a:off x="828007" y="264063"/>
            <a:ext cx="1100831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800" b="1" dirty="0">
                <a:solidFill>
                  <a:srgbClr val="002060"/>
                </a:solidFill>
              </a:rPr>
              <a:t>Saldi a bilancio e sviluppo mastro</a:t>
            </a:r>
          </a:p>
        </p:txBody>
      </p:sp>
      <p:sp>
        <p:nvSpPr>
          <p:cNvPr id="10" name="Titolo 1">
            <a:extLst>
              <a:ext uri="{FF2B5EF4-FFF2-40B4-BE49-F238E27FC236}">
                <a16:creationId xmlns:a16="http://schemas.microsoft.com/office/drawing/2014/main" id="{76E65C77-1986-A0CE-0F2D-B872FF5B43E4}"/>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C389D910-9593-D79C-D505-1957F3C09F70}"/>
              </a:ext>
            </a:extLst>
          </p:cNvPr>
          <p:cNvCxnSpPr/>
          <p:nvPr/>
        </p:nvCxnSpPr>
        <p:spPr>
          <a:xfrm>
            <a:off x="890153" y="762659"/>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7384716E-3A09-C345-61CA-B923120CED54}"/>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61ACB0B7-CF05-C6A0-4FDA-D5769BE5C0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AE16780-0D3D-BD33-6E67-FBEC0422663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C2FA1491-85ED-F871-2569-10E2CF96F0D9}"/>
              </a:ext>
            </a:extLst>
          </p:cNvPr>
          <p:cNvSpPr>
            <a:spLocks noGrp="1"/>
          </p:cNvSpPr>
          <p:nvPr>
            <p:ph type="ftr" sz="quarter" idx="11"/>
          </p:nvPr>
        </p:nvSpPr>
        <p:spPr/>
        <p:txBody>
          <a:bodyPr/>
          <a:lstStyle/>
          <a:p>
            <a:r>
              <a:rPr lang="it-IT" sz="1050" dirty="0">
                <a:solidFill>
                  <a:schemeClr val="bg2">
                    <a:lumMod val="90000"/>
                  </a:schemeClr>
                </a:solidFill>
              </a:rPr>
              <a:t>36</a:t>
            </a:r>
          </a:p>
        </p:txBody>
      </p:sp>
      <p:sp>
        <p:nvSpPr>
          <p:cNvPr id="6" name="CasellaDiTesto 5">
            <a:extLst>
              <a:ext uri="{FF2B5EF4-FFF2-40B4-BE49-F238E27FC236}">
                <a16:creationId xmlns:a16="http://schemas.microsoft.com/office/drawing/2014/main" id="{301170AC-CDE0-A78B-5E0E-667C331136C7}"/>
              </a:ext>
            </a:extLst>
          </p:cNvPr>
          <p:cNvSpPr txBox="1"/>
          <p:nvPr/>
        </p:nvSpPr>
        <p:spPr>
          <a:xfrm>
            <a:off x="890152" y="2003361"/>
            <a:ext cx="3717358" cy="2071208"/>
          </a:xfrm>
          <a:prstGeom prst="rect">
            <a:avLst/>
          </a:prstGeom>
          <a:noFill/>
          <a:ln>
            <a:solidFill>
              <a:srgbClr val="002060"/>
            </a:solidFill>
          </a:ln>
        </p:spPr>
        <p:txBody>
          <a:bodyPr wrap="square" rtlCol="0">
            <a:spAutoFit/>
          </a:bodyPr>
          <a:lstStyle/>
          <a:p>
            <a:pPr algn="ctr">
              <a:lnSpc>
                <a:spcPct val="150000"/>
              </a:lnSpc>
            </a:pPr>
            <a:r>
              <a:rPr lang="it-IT" sz="2200" b="1" u="sng" dirty="0">
                <a:solidFill>
                  <a:schemeClr val="accent1"/>
                </a:solidFill>
              </a:rPr>
              <a:t>Caso A</a:t>
            </a:r>
          </a:p>
          <a:p>
            <a:pPr>
              <a:lnSpc>
                <a:spcPct val="150000"/>
              </a:lnSpc>
            </a:pPr>
            <a:r>
              <a:rPr lang="it-IT" sz="2200" dirty="0"/>
              <a:t>Saldo mastro 31.12.2024</a:t>
            </a:r>
          </a:p>
          <a:p>
            <a:pPr>
              <a:lnSpc>
                <a:spcPct val="150000"/>
              </a:lnSpc>
            </a:pPr>
            <a:r>
              <a:rPr lang="it-IT" sz="2200" dirty="0"/>
              <a:t>€ 200.000</a:t>
            </a:r>
          </a:p>
          <a:p>
            <a:pPr>
              <a:lnSpc>
                <a:spcPct val="150000"/>
              </a:lnSpc>
            </a:pPr>
            <a:r>
              <a:rPr lang="it-IT" sz="2200" dirty="0"/>
              <a:t>Nessuna operazione rilevata</a:t>
            </a:r>
          </a:p>
        </p:txBody>
      </p:sp>
      <p:sp>
        <p:nvSpPr>
          <p:cNvPr id="7" name="CasellaDiTesto 6">
            <a:extLst>
              <a:ext uri="{FF2B5EF4-FFF2-40B4-BE49-F238E27FC236}">
                <a16:creationId xmlns:a16="http://schemas.microsoft.com/office/drawing/2014/main" id="{AD4EC8BE-CCD1-AD85-262C-F2729FD8F12D}"/>
              </a:ext>
            </a:extLst>
          </p:cNvPr>
          <p:cNvSpPr txBox="1"/>
          <p:nvPr/>
        </p:nvSpPr>
        <p:spPr>
          <a:xfrm>
            <a:off x="6789482" y="1685499"/>
            <a:ext cx="4512362" cy="4446602"/>
          </a:xfrm>
          <a:prstGeom prst="rect">
            <a:avLst/>
          </a:prstGeom>
          <a:noFill/>
          <a:ln>
            <a:solidFill>
              <a:srgbClr val="002060"/>
            </a:solidFill>
          </a:ln>
        </p:spPr>
        <p:txBody>
          <a:bodyPr wrap="square" rtlCol="0">
            <a:spAutoFit/>
          </a:bodyPr>
          <a:lstStyle/>
          <a:p>
            <a:pPr algn="ctr">
              <a:lnSpc>
                <a:spcPct val="150000"/>
              </a:lnSpc>
            </a:pPr>
            <a:r>
              <a:rPr lang="it-IT" sz="2200" b="1" u="sng" dirty="0">
                <a:solidFill>
                  <a:schemeClr val="accent1"/>
                </a:solidFill>
              </a:rPr>
              <a:t>Caso B</a:t>
            </a:r>
          </a:p>
          <a:p>
            <a:pPr>
              <a:lnSpc>
                <a:spcPct val="150000"/>
              </a:lnSpc>
            </a:pPr>
            <a:endParaRPr lang="it-IT" sz="2100" dirty="0"/>
          </a:p>
          <a:p>
            <a:pPr>
              <a:lnSpc>
                <a:spcPct val="150000"/>
              </a:lnSpc>
            </a:pPr>
            <a:endParaRPr lang="it-IT" sz="2100" dirty="0"/>
          </a:p>
          <a:p>
            <a:pPr>
              <a:lnSpc>
                <a:spcPct val="150000"/>
              </a:lnSpc>
            </a:pPr>
            <a:endParaRPr lang="it-IT" sz="2100" dirty="0"/>
          </a:p>
          <a:p>
            <a:pPr marL="342900" indent="-342900">
              <a:buFont typeface="Arial" panose="020B0604020202020204" pitchFamily="34" charset="0"/>
              <a:buChar char="•"/>
            </a:pPr>
            <a:endParaRPr lang="it-IT" sz="2100" dirty="0"/>
          </a:p>
          <a:p>
            <a:pPr marL="342900" indent="-342900">
              <a:buFont typeface="Arial" panose="020B0604020202020204" pitchFamily="34" charset="0"/>
              <a:buChar char="•"/>
            </a:pPr>
            <a:endParaRPr lang="it-IT" sz="2100" dirty="0"/>
          </a:p>
          <a:p>
            <a:pPr marL="342900" indent="-342900">
              <a:buFont typeface="Arial" panose="020B0604020202020204" pitchFamily="34" charset="0"/>
              <a:buChar char="•"/>
            </a:pPr>
            <a:r>
              <a:rPr lang="it-IT" sz="2000" dirty="0"/>
              <a:t>al 31.12.2024 il saldo è di € 200.000</a:t>
            </a:r>
          </a:p>
          <a:p>
            <a:pPr marL="342900" indent="-342900" algn="just">
              <a:buFont typeface="Arial" panose="020B0604020202020204" pitchFamily="34" charset="0"/>
              <a:buChar char="•"/>
            </a:pPr>
            <a:r>
              <a:rPr lang="it-IT" sz="2000" dirty="0"/>
              <a:t>sono stati eseguiti dei rimborsi</a:t>
            </a:r>
          </a:p>
          <a:p>
            <a:pPr marL="342900" indent="-342900" algn="just">
              <a:buFont typeface="Arial" panose="020B0604020202020204" pitchFamily="34" charset="0"/>
              <a:buChar char="•"/>
            </a:pPr>
            <a:r>
              <a:rPr lang="it-IT" sz="2000" dirty="0"/>
              <a:t>devo verificare che questi non siano fatti a discapito di altri creditori, su finanziatori postergati</a:t>
            </a:r>
          </a:p>
          <a:p>
            <a:pPr>
              <a:lnSpc>
                <a:spcPct val="150000"/>
              </a:lnSpc>
            </a:pPr>
            <a:endParaRPr lang="it-IT" sz="1000" dirty="0"/>
          </a:p>
        </p:txBody>
      </p:sp>
      <p:sp>
        <p:nvSpPr>
          <p:cNvPr id="11" name="CasellaDiTesto 10">
            <a:extLst>
              <a:ext uri="{FF2B5EF4-FFF2-40B4-BE49-F238E27FC236}">
                <a16:creationId xmlns:a16="http://schemas.microsoft.com/office/drawing/2014/main" id="{C6F60643-C889-C00E-7665-B5F9021AA557}"/>
              </a:ext>
            </a:extLst>
          </p:cNvPr>
          <p:cNvSpPr txBox="1"/>
          <p:nvPr/>
        </p:nvSpPr>
        <p:spPr>
          <a:xfrm>
            <a:off x="890152" y="941234"/>
            <a:ext cx="10286834" cy="430887"/>
          </a:xfrm>
          <a:prstGeom prst="rect">
            <a:avLst/>
          </a:prstGeom>
          <a:noFill/>
        </p:spPr>
        <p:txBody>
          <a:bodyPr wrap="square">
            <a:spAutoFit/>
          </a:bodyPr>
          <a:lstStyle/>
          <a:p>
            <a:r>
              <a:rPr lang="it-IT" sz="2200" dirty="0"/>
              <a:t>Saldo mastro debito verso soci per finanziamento infruttifero al 31/12/2024   € 200.000</a:t>
            </a:r>
          </a:p>
        </p:txBody>
      </p:sp>
      <p:graphicFrame>
        <p:nvGraphicFramePr>
          <p:cNvPr id="16" name="Tabella 15">
            <a:extLst>
              <a:ext uri="{FF2B5EF4-FFF2-40B4-BE49-F238E27FC236}">
                <a16:creationId xmlns:a16="http://schemas.microsoft.com/office/drawing/2014/main" id="{0E59CF33-7211-8D49-B3C4-A7F4C81E323C}"/>
              </a:ext>
            </a:extLst>
          </p:cNvPr>
          <p:cNvGraphicFramePr>
            <a:graphicFrameLocks noGrp="1"/>
          </p:cNvGraphicFramePr>
          <p:nvPr>
            <p:extLst>
              <p:ext uri="{D42A27DB-BD31-4B8C-83A1-F6EECF244321}">
                <p14:modId xmlns:p14="http://schemas.microsoft.com/office/powerpoint/2010/main" val="4037845730"/>
              </p:ext>
            </p:extLst>
          </p:nvPr>
        </p:nvGraphicFramePr>
        <p:xfrm>
          <a:off x="7530360" y="2485096"/>
          <a:ext cx="2451840" cy="1362075"/>
        </p:xfrm>
        <a:graphic>
          <a:graphicData uri="http://schemas.openxmlformats.org/drawingml/2006/table">
            <a:tbl>
              <a:tblPr/>
              <a:tblGrid>
                <a:gridCol w="1195650">
                  <a:extLst>
                    <a:ext uri="{9D8B030D-6E8A-4147-A177-3AD203B41FA5}">
                      <a16:colId xmlns:a16="http://schemas.microsoft.com/office/drawing/2014/main" val="3512064074"/>
                    </a:ext>
                  </a:extLst>
                </a:gridCol>
                <a:gridCol w="1256190">
                  <a:extLst>
                    <a:ext uri="{9D8B030D-6E8A-4147-A177-3AD203B41FA5}">
                      <a16:colId xmlns:a16="http://schemas.microsoft.com/office/drawing/2014/main" val="3413881083"/>
                    </a:ext>
                  </a:extLst>
                </a:gridCol>
              </a:tblGrid>
              <a:tr h="266700">
                <a:tc gridSpan="2">
                  <a:txBody>
                    <a:bodyPr/>
                    <a:lstStyle/>
                    <a:p>
                      <a:pPr algn="ctr" rtl="0" fontAlgn="ctr"/>
                      <a:r>
                        <a:rPr lang="it-IT" sz="1600" b="0" i="0" u="none" strike="noStrike" dirty="0">
                          <a:solidFill>
                            <a:srgbClr val="000000"/>
                          </a:solidFill>
                          <a:effectLst/>
                          <a:latin typeface="Calibri" panose="020F0502020204030204" pitchFamily="34" charset="0"/>
                        </a:rPr>
                        <a:t>Finanziamento Soci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3925940002"/>
                  </a:ext>
                </a:extLst>
              </a:tr>
              <a:tr h="295275">
                <a:tc>
                  <a:txBody>
                    <a:bodyPr/>
                    <a:lstStyle/>
                    <a:p>
                      <a:pPr algn="ctr" rtl="0" fontAlgn="ctr"/>
                      <a:r>
                        <a:rPr lang="it-IT" sz="1600" b="0" i="0" u="none" strike="noStrike" dirty="0">
                          <a:solidFill>
                            <a:srgbClr val="000000"/>
                          </a:solidFill>
                          <a:effectLst/>
                          <a:latin typeface="Calibri" panose="020F0502020204030204" pitchFamily="34" charset="0"/>
                        </a:rPr>
                        <a:t>   600.000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marL="0" algn="ctr" defTabSz="914400" rtl="0" eaLnBrk="1" fontAlgn="b" latinLnBrk="0" hangingPunct="1"/>
                      <a:r>
                        <a:rPr lang="it-IT" sz="1600" b="0" i="0" u="none" strike="noStrike" kern="1200" dirty="0">
                          <a:solidFill>
                            <a:srgbClr val="000000"/>
                          </a:solidFill>
                          <a:effectLst/>
                          <a:latin typeface="Calibri" panose="020F0502020204030204" pitchFamily="34" charset="0"/>
                          <a:ea typeface="+mn-ea"/>
                          <a:cs typeface="+mn-cs"/>
                        </a:rPr>
                        <a:t>1.200.000 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36671973"/>
                  </a:ext>
                </a:extLst>
              </a:tr>
              <a:tr h="266700">
                <a:tc>
                  <a:txBody>
                    <a:bodyPr/>
                    <a:lstStyle/>
                    <a:p>
                      <a:pPr algn="ctr" rtl="0" fontAlgn="b"/>
                      <a:r>
                        <a:rPr lang="it-IT" sz="1600" b="0" i="0" u="none" strike="noStrike" dirty="0">
                          <a:solidFill>
                            <a:srgbClr val="000000"/>
                          </a:solidFill>
                          <a:effectLst/>
                          <a:latin typeface="Calibri" panose="020F0502020204030204" pitchFamily="34" charset="0"/>
                        </a:rPr>
                        <a:t>    400.000 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it-IT" sz="1600" b="0" i="0" u="none" strike="noStrike" kern="1200" dirty="0">
                          <a:solidFill>
                            <a:srgbClr val="000000"/>
                          </a:solidFill>
                          <a:effectLst/>
                          <a:latin typeface="Calibri" panose="020F0502020204030204" pitchFamily="34" charset="0"/>
                          <a:ea typeface="+mn-ea"/>
                          <a:cs typeface="+mn-cs"/>
                        </a:rPr>
                        <a:t>   200.000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42091838"/>
                  </a:ext>
                </a:extLst>
              </a:tr>
              <a:tr h="266700">
                <a:tc>
                  <a:txBody>
                    <a:bodyPr/>
                    <a:lstStyle/>
                    <a:p>
                      <a:pPr algn="ctr" rtl="0" fontAlgn="b"/>
                      <a:r>
                        <a:rPr lang="it-IT" sz="1600" b="0" i="0" u="none" strike="noStrike" dirty="0">
                          <a:solidFill>
                            <a:srgbClr val="000000"/>
                          </a:solidFill>
                          <a:effectLst/>
                          <a:latin typeface="Calibri" panose="020F0502020204030204" pitchFamily="34" charset="0"/>
                        </a:rPr>
                        <a:t>1.000.000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l" rtl="0" fontAlgn="b"/>
                      <a:endParaRPr lang="it-IT"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842574494"/>
                  </a:ext>
                </a:extLst>
              </a:tr>
              <a:tr h="266700">
                <a:tc>
                  <a:txBody>
                    <a:bodyPr/>
                    <a:lstStyle/>
                    <a:p>
                      <a:pPr algn="ctr" rtl="0"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rtl="0" fontAlgn="b"/>
                      <a:endParaRPr lang="it-IT"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70431204"/>
                  </a:ext>
                </a:extLst>
              </a:tr>
            </a:tbl>
          </a:graphicData>
        </a:graphic>
      </p:graphicFrame>
      <p:sp>
        <p:nvSpPr>
          <p:cNvPr id="17" name="CasellaDiTesto 16">
            <a:extLst>
              <a:ext uri="{FF2B5EF4-FFF2-40B4-BE49-F238E27FC236}">
                <a16:creationId xmlns:a16="http://schemas.microsoft.com/office/drawing/2014/main" id="{2A19E519-11B5-C808-9A26-0C5915D3BD95}"/>
              </a:ext>
            </a:extLst>
          </p:cNvPr>
          <p:cNvSpPr txBox="1"/>
          <p:nvPr/>
        </p:nvSpPr>
        <p:spPr>
          <a:xfrm>
            <a:off x="9825276" y="3014612"/>
            <a:ext cx="816745" cy="338554"/>
          </a:xfrm>
          <a:prstGeom prst="rect">
            <a:avLst/>
          </a:prstGeom>
          <a:noFill/>
        </p:spPr>
        <p:txBody>
          <a:bodyPr wrap="square" rtlCol="0">
            <a:spAutoFit/>
          </a:bodyPr>
          <a:lstStyle/>
          <a:p>
            <a:r>
              <a:rPr lang="it-IT" sz="1600" dirty="0">
                <a:solidFill>
                  <a:srgbClr val="002060"/>
                </a:solidFill>
              </a:rPr>
              <a:t>saldo</a:t>
            </a:r>
            <a:endParaRPr lang="it-IT" sz="2000" dirty="0">
              <a:solidFill>
                <a:srgbClr val="002060"/>
              </a:solidFill>
            </a:endParaRPr>
          </a:p>
        </p:txBody>
      </p:sp>
    </p:spTree>
    <p:extLst>
      <p:ext uri="{BB962C8B-B14F-4D97-AF65-F5344CB8AC3E}">
        <p14:creationId xmlns:p14="http://schemas.microsoft.com/office/powerpoint/2010/main" val="2399916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15E22-DA77-D182-0591-E9F4944A3790}"/>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063617A-68E9-0FFF-E07F-B1F591FDF60F}"/>
              </a:ext>
            </a:extLst>
          </p:cNvPr>
          <p:cNvSpPr>
            <a:spLocks noGrp="1"/>
          </p:cNvSpPr>
          <p:nvPr>
            <p:ph type="sldNum" sz="quarter" idx="12"/>
          </p:nvPr>
        </p:nvSpPr>
        <p:spPr/>
        <p:txBody>
          <a:bodyPr/>
          <a:lstStyle/>
          <a:p>
            <a:fld id="{2C20EE39-9E8F-472C-A198-3FCA771E6885}" type="slidenum">
              <a:rPr lang="it-IT" smtClean="0"/>
              <a:t>39</a:t>
            </a:fld>
            <a:endParaRPr lang="it-IT"/>
          </a:p>
        </p:txBody>
      </p:sp>
      <p:sp>
        <p:nvSpPr>
          <p:cNvPr id="3" name="Rettangolo 2">
            <a:extLst>
              <a:ext uri="{FF2B5EF4-FFF2-40B4-BE49-F238E27FC236}">
                <a16:creationId xmlns:a16="http://schemas.microsoft.com/office/drawing/2014/main" id="{B91D89D8-0C37-D91F-E0EF-8A4EBBEC81BC}"/>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Titolo 1">
            <a:extLst>
              <a:ext uri="{FF2B5EF4-FFF2-40B4-BE49-F238E27FC236}">
                <a16:creationId xmlns:a16="http://schemas.microsoft.com/office/drawing/2014/main" id="{12B5D982-2071-8054-4426-0A338C05A893}"/>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sp>
        <p:nvSpPr>
          <p:cNvPr id="8" name="CasellaDiTesto 7">
            <a:extLst>
              <a:ext uri="{FF2B5EF4-FFF2-40B4-BE49-F238E27FC236}">
                <a16:creationId xmlns:a16="http://schemas.microsoft.com/office/drawing/2014/main" id="{943EE77A-76B7-69D4-CF50-A529431A11CC}"/>
              </a:ext>
            </a:extLst>
          </p:cNvPr>
          <p:cNvSpPr txBox="1"/>
          <p:nvPr/>
        </p:nvSpPr>
        <p:spPr>
          <a:xfrm>
            <a:off x="1255792" y="1988578"/>
            <a:ext cx="9665399" cy="1920526"/>
          </a:xfrm>
          <a:prstGeom prst="rect">
            <a:avLst/>
          </a:prstGeom>
          <a:noFill/>
        </p:spPr>
        <p:txBody>
          <a:bodyPr wrap="square">
            <a:spAutoFit/>
          </a:bodyPr>
          <a:lstStyle/>
          <a:p>
            <a:pPr marR="0" lvl="0" algn="ctr" defTabSz="914400" rtl="0" eaLnBrk="1" fontAlgn="auto" latinLnBrk="0" hangingPunct="1">
              <a:lnSpc>
                <a:spcPct val="90000"/>
              </a:lnSpc>
              <a:spcBef>
                <a:spcPts val="100"/>
              </a:spcBef>
              <a:spcAft>
                <a:spcPts val="0"/>
              </a:spcAft>
              <a:buClrTx/>
              <a:buSzTx/>
              <a:tabLst/>
              <a:defRPr/>
            </a:pPr>
            <a:r>
              <a:rPr lang="it-IT" sz="3200" b="1" dirty="0">
                <a:solidFill>
                  <a:srgbClr val="002060"/>
                </a:solidFill>
                <a:latin typeface="+mj-lt"/>
                <a:ea typeface="+mj-ea"/>
                <a:cs typeface="+mj-cs"/>
                <a:sym typeface="Wingdings" panose="05000000000000000000" pitchFamily="2" charset="2"/>
              </a:rPr>
              <a:t>Passiamo ad analisi di </a:t>
            </a:r>
            <a:r>
              <a:rPr lang="it-IT" sz="3200" b="1" dirty="0">
                <a:solidFill>
                  <a:srgbClr val="002060"/>
                </a:solidFill>
                <a:ea typeface="+mj-ea"/>
                <a:cs typeface="+mj-cs"/>
                <a:sym typeface="Wingdings" panose="05000000000000000000" pitchFamily="2" charset="2"/>
              </a:rPr>
              <a:t>bilancio un po’ più complesso </a:t>
            </a:r>
            <a:r>
              <a:rPr lang="it-IT" sz="3200" b="1" dirty="0">
                <a:solidFill>
                  <a:srgbClr val="002060"/>
                </a:solidFill>
                <a:latin typeface="+mj-lt"/>
                <a:ea typeface="+mj-ea"/>
                <a:cs typeface="+mj-cs"/>
                <a:sym typeface="Wingdings" panose="05000000000000000000" pitchFamily="2" charset="2"/>
              </a:rPr>
              <a:t>che rispecchia realtà d’impresa che utilizza più fattori produttivi: macchinari e impianti, marchi, personale dipendente, agenti, consulenti, </a:t>
            </a:r>
            <a:r>
              <a:rPr lang="it-IT" sz="3200" b="1" dirty="0" err="1">
                <a:solidFill>
                  <a:srgbClr val="002060"/>
                </a:solidFill>
                <a:latin typeface="+mj-lt"/>
                <a:ea typeface="+mj-ea"/>
                <a:cs typeface="+mj-cs"/>
                <a:sym typeface="Wingdings" panose="05000000000000000000" pitchFamily="2" charset="2"/>
              </a:rPr>
              <a:t>ecc</a:t>
            </a:r>
            <a:r>
              <a:rPr lang="it-IT" sz="3200" b="1" dirty="0">
                <a:solidFill>
                  <a:srgbClr val="002060"/>
                </a:solidFill>
                <a:latin typeface="+mj-lt"/>
                <a:ea typeface="+mj-ea"/>
                <a:cs typeface="+mj-cs"/>
                <a:sym typeface="Wingdings" panose="05000000000000000000" pitchFamily="2" charset="2"/>
              </a:rPr>
              <a:t> …  </a:t>
            </a:r>
          </a:p>
        </p:txBody>
      </p:sp>
      <p:grpSp>
        <p:nvGrpSpPr>
          <p:cNvPr id="15" name="Gruppo 14">
            <a:extLst>
              <a:ext uri="{FF2B5EF4-FFF2-40B4-BE49-F238E27FC236}">
                <a16:creationId xmlns:a16="http://schemas.microsoft.com/office/drawing/2014/main" id="{2FDC4D67-F1CC-E723-D85F-66D2C6D6E566}"/>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111A67CB-CCCB-5B79-7AFA-0862133602A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024B1C3A-0E68-A359-ACBB-FD54AF94BCB8}"/>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6C583AE2-E781-F443-2790-B4281B6F949D}"/>
              </a:ext>
            </a:extLst>
          </p:cNvPr>
          <p:cNvSpPr>
            <a:spLocks noGrp="1"/>
          </p:cNvSpPr>
          <p:nvPr>
            <p:ph type="ftr" sz="quarter" idx="11"/>
          </p:nvPr>
        </p:nvSpPr>
        <p:spPr/>
        <p:txBody>
          <a:bodyPr/>
          <a:lstStyle/>
          <a:p>
            <a:r>
              <a:rPr lang="it-IT" sz="1050" dirty="0">
                <a:solidFill>
                  <a:schemeClr val="bg2">
                    <a:lumMod val="90000"/>
                  </a:schemeClr>
                </a:solidFill>
              </a:rPr>
              <a:t>37</a:t>
            </a:r>
          </a:p>
        </p:txBody>
      </p:sp>
    </p:spTree>
    <p:extLst>
      <p:ext uri="{BB962C8B-B14F-4D97-AF65-F5344CB8AC3E}">
        <p14:creationId xmlns:p14="http://schemas.microsoft.com/office/powerpoint/2010/main" val="108840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8ADBE-EA28-3130-F966-C9C992E8255F}"/>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B225617-CA81-B6A7-3A4F-9F581E8B19F5}"/>
              </a:ext>
            </a:extLst>
          </p:cNvPr>
          <p:cNvSpPr>
            <a:spLocks noGrp="1"/>
          </p:cNvSpPr>
          <p:nvPr>
            <p:ph type="sldNum" sz="quarter" idx="12"/>
          </p:nvPr>
        </p:nvSpPr>
        <p:spPr/>
        <p:txBody>
          <a:bodyPr/>
          <a:lstStyle/>
          <a:p>
            <a:fld id="{2C20EE39-9E8F-472C-A198-3FCA771E6885}" type="slidenum">
              <a:rPr lang="it-IT" smtClean="0"/>
              <a:t>40</a:t>
            </a:fld>
            <a:endParaRPr lang="it-IT"/>
          </a:p>
        </p:txBody>
      </p:sp>
      <p:sp>
        <p:nvSpPr>
          <p:cNvPr id="3" name="Rettangolo 2">
            <a:extLst>
              <a:ext uri="{FF2B5EF4-FFF2-40B4-BE49-F238E27FC236}">
                <a16:creationId xmlns:a16="http://schemas.microsoft.com/office/drawing/2014/main" id="{EF4DEBC9-BEC6-CF38-C4E1-5802404493A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F24FF270-612C-2074-ADB3-F580B6F124BA}"/>
              </a:ext>
            </a:extLst>
          </p:cNvPr>
          <p:cNvSpPr txBox="1">
            <a:spLocks/>
          </p:cNvSpPr>
          <p:nvPr/>
        </p:nvSpPr>
        <p:spPr>
          <a:xfrm>
            <a:off x="828007" y="104259"/>
            <a:ext cx="1100831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b="1" dirty="0">
                <a:solidFill>
                  <a:srgbClr val="002060"/>
                </a:solidFill>
              </a:rPr>
              <a:t>Società Line B Srl</a:t>
            </a:r>
            <a:endParaRPr lang="it-IT" sz="3600" b="1" dirty="0">
              <a:solidFill>
                <a:srgbClr val="002060"/>
              </a:solidFill>
            </a:endParaRPr>
          </a:p>
        </p:txBody>
      </p:sp>
      <p:sp>
        <p:nvSpPr>
          <p:cNvPr id="10" name="Titolo 1">
            <a:extLst>
              <a:ext uri="{FF2B5EF4-FFF2-40B4-BE49-F238E27FC236}">
                <a16:creationId xmlns:a16="http://schemas.microsoft.com/office/drawing/2014/main" id="{2D06E7C8-1DFA-9049-2165-11EA82DFB876}"/>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F83E1BF9-2E28-52C9-7A43-D4318BD26DD0}"/>
              </a:ext>
            </a:extLst>
          </p:cNvPr>
          <p:cNvCxnSpPr/>
          <p:nvPr/>
        </p:nvCxnSpPr>
        <p:spPr>
          <a:xfrm>
            <a:off x="890153" y="54959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DF4A095D-E296-945B-3E03-871E79FFC63D}"/>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409E892-28E4-D795-C2AB-7A5D1D07D13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60A4268-5410-3909-2584-E9F0416BD084}"/>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723EA9C4-EA68-F2C3-7F9A-427279CE7438}"/>
              </a:ext>
            </a:extLst>
          </p:cNvPr>
          <p:cNvSpPr>
            <a:spLocks noGrp="1"/>
          </p:cNvSpPr>
          <p:nvPr>
            <p:ph type="ftr" sz="quarter" idx="11"/>
          </p:nvPr>
        </p:nvSpPr>
        <p:spPr/>
        <p:txBody>
          <a:bodyPr/>
          <a:lstStyle/>
          <a:p>
            <a:r>
              <a:rPr lang="it-IT" sz="1050" dirty="0">
                <a:solidFill>
                  <a:schemeClr val="bg2">
                    <a:lumMod val="90000"/>
                  </a:schemeClr>
                </a:solidFill>
              </a:rPr>
              <a:t>38</a:t>
            </a:r>
          </a:p>
        </p:txBody>
      </p:sp>
      <p:graphicFrame>
        <p:nvGraphicFramePr>
          <p:cNvPr id="7" name="Oggetto 6">
            <a:extLst>
              <a:ext uri="{FF2B5EF4-FFF2-40B4-BE49-F238E27FC236}">
                <a16:creationId xmlns:a16="http://schemas.microsoft.com/office/drawing/2014/main" id="{F4A1B8AE-B754-FEB6-5ED6-BE9E8DDB7FC7}"/>
              </a:ext>
            </a:extLst>
          </p:cNvPr>
          <p:cNvGraphicFramePr>
            <a:graphicFrameLocks noChangeAspect="1"/>
          </p:cNvGraphicFramePr>
          <p:nvPr>
            <p:extLst>
              <p:ext uri="{D42A27DB-BD31-4B8C-83A1-F6EECF244321}">
                <p14:modId xmlns:p14="http://schemas.microsoft.com/office/powerpoint/2010/main" val="3798736907"/>
              </p:ext>
            </p:extLst>
          </p:nvPr>
        </p:nvGraphicFramePr>
        <p:xfrm>
          <a:off x="3770310" y="604035"/>
          <a:ext cx="4651375" cy="5614987"/>
        </p:xfrm>
        <a:graphic>
          <a:graphicData uri="http://schemas.openxmlformats.org/presentationml/2006/ole">
            <mc:AlternateContent xmlns:mc="http://schemas.openxmlformats.org/markup-compatibility/2006">
              <mc:Choice xmlns:v="urn:schemas-microsoft-com:vml" Requires="v">
                <p:oleObj name="Worksheet" r:id="rId2" imgW="7353236" imgH="8877144" progId="Excel.Sheet.12">
                  <p:embed/>
                </p:oleObj>
              </mc:Choice>
              <mc:Fallback>
                <p:oleObj name="Worksheet" r:id="rId2" imgW="7353236" imgH="8877144" progId="Excel.Sheet.12">
                  <p:embed/>
                  <p:pic>
                    <p:nvPicPr>
                      <p:cNvPr id="8" name="Oggetto 7">
                        <a:extLst>
                          <a:ext uri="{FF2B5EF4-FFF2-40B4-BE49-F238E27FC236}">
                            <a16:creationId xmlns:a16="http://schemas.microsoft.com/office/drawing/2014/main" id="{08B3759D-9406-D5F8-288B-684CF45A310E}"/>
                          </a:ext>
                        </a:extLst>
                      </p:cNvPr>
                      <p:cNvPicPr/>
                      <p:nvPr/>
                    </p:nvPicPr>
                    <p:blipFill>
                      <a:blip r:embed="rId3"/>
                      <a:stretch>
                        <a:fillRect/>
                      </a:stretch>
                    </p:blipFill>
                    <p:spPr>
                      <a:xfrm>
                        <a:off x="3770310" y="604035"/>
                        <a:ext cx="4651375" cy="5614987"/>
                      </a:xfrm>
                      <a:prstGeom prst="rect">
                        <a:avLst/>
                      </a:prstGeom>
                    </p:spPr>
                  </p:pic>
                </p:oleObj>
              </mc:Fallback>
            </mc:AlternateContent>
          </a:graphicData>
        </a:graphic>
      </p:graphicFrame>
    </p:spTree>
    <p:extLst>
      <p:ext uri="{BB962C8B-B14F-4D97-AF65-F5344CB8AC3E}">
        <p14:creationId xmlns:p14="http://schemas.microsoft.com/office/powerpoint/2010/main" val="1940943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7EC9D-C334-DA19-D3FE-990B7FB80C7B}"/>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6048D62-651D-42AF-B2A8-BB85184875D1}"/>
              </a:ext>
            </a:extLst>
          </p:cNvPr>
          <p:cNvSpPr>
            <a:spLocks noGrp="1"/>
          </p:cNvSpPr>
          <p:nvPr>
            <p:ph type="sldNum" sz="quarter" idx="12"/>
          </p:nvPr>
        </p:nvSpPr>
        <p:spPr/>
        <p:txBody>
          <a:bodyPr/>
          <a:lstStyle/>
          <a:p>
            <a:fld id="{2C20EE39-9E8F-472C-A198-3FCA771E6885}" type="slidenum">
              <a:rPr lang="it-IT" smtClean="0"/>
              <a:t>41</a:t>
            </a:fld>
            <a:endParaRPr lang="it-IT"/>
          </a:p>
        </p:txBody>
      </p:sp>
      <p:sp>
        <p:nvSpPr>
          <p:cNvPr id="3" name="Rettangolo 2">
            <a:extLst>
              <a:ext uri="{FF2B5EF4-FFF2-40B4-BE49-F238E27FC236}">
                <a16:creationId xmlns:a16="http://schemas.microsoft.com/office/drawing/2014/main" id="{22EFFFFC-D9D3-10F4-A8DC-AD17BECAAEB3}"/>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Titolo 1">
            <a:extLst>
              <a:ext uri="{FF2B5EF4-FFF2-40B4-BE49-F238E27FC236}">
                <a16:creationId xmlns:a16="http://schemas.microsoft.com/office/drawing/2014/main" id="{4AE943A4-126B-C50A-28F7-036CC011F825}"/>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grpSp>
        <p:nvGrpSpPr>
          <p:cNvPr id="15" name="Gruppo 14">
            <a:extLst>
              <a:ext uri="{FF2B5EF4-FFF2-40B4-BE49-F238E27FC236}">
                <a16:creationId xmlns:a16="http://schemas.microsoft.com/office/drawing/2014/main" id="{EDA59923-867B-CA6F-F5C1-EF2BE64BBB8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F90F3698-0E0B-2D1C-35C4-DE6097C4C6AD}"/>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DDA8779-040C-090E-F2E1-8FE0342B63DC}"/>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32DE905C-47B0-C5DA-9760-D5D625E1A151}"/>
              </a:ext>
            </a:extLst>
          </p:cNvPr>
          <p:cNvSpPr>
            <a:spLocks noGrp="1"/>
          </p:cNvSpPr>
          <p:nvPr>
            <p:ph type="ftr" sz="quarter" idx="11"/>
          </p:nvPr>
        </p:nvSpPr>
        <p:spPr/>
        <p:txBody>
          <a:bodyPr/>
          <a:lstStyle/>
          <a:p>
            <a:r>
              <a:rPr lang="it-IT" sz="1050" dirty="0">
                <a:solidFill>
                  <a:schemeClr val="bg2">
                    <a:lumMod val="90000"/>
                  </a:schemeClr>
                </a:solidFill>
              </a:rPr>
              <a:t>39</a:t>
            </a:r>
          </a:p>
        </p:txBody>
      </p:sp>
      <p:graphicFrame>
        <p:nvGraphicFramePr>
          <p:cNvPr id="8" name="Oggetto 7">
            <a:extLst>
              <a:ext uri="{FF2B5EF4-FFF2-40B4-BE49-F238E27FC236}">
                <a16:creationId xmlns:a16="http://schemas.microsoft.com/office/drawing/2014/main" id="{A961259D-DF50-8B34-C277-9DBE58F97C40}"/>
              </a:ext>
            </a:extLst>
          </p:cNvPr>
          <p:cNvGraphicFramePr>
            <a:graphicFrameLocks noChangeAspect="1"/>
          </p:cNvGraphicFramePr>
          <p:nvPr>
            <p:extLst>
              <p:ext uri="{D42A27DB-BD31-4B8C-83A1-F6EECF244321}">
                <p14:modId xmlns:p14="http://schemas.microsoft.com/office/powerpoint/2010/main" val="740206989"/>
              </p:ext>
            </p:extLst>
          </p:nvPr>
        </p:nvGraphicFramePr>
        <p:xfrm>
          <a:off x="952615" y="625622"/>
          <a:ext cx="5064125" cy="5418137"/>
        </p:xfrm>
        <a:graphic>
          <a:graphicData uri="http://schemas.openxmlformats.org/presentationml/2006/ole">
            <mc:AlternateContent xmlns:mc="http://schemas.openxmlformats.org/markup-compatibility/2006">
              <mc:Choice xmlns:v="urn:schemas-microsoft-com:vml" Requires="v">
                <p:oleObj name="Worksheet" r:id="rId2" imgW="7486554" imgH="8010425" progId="Excel.Sheet.12">
                  <p:embed/>
                </p:oleObj>
              </mc:Choice>
              <mc:Fallback>
                <p:oleObj name="Worksheet" r:id="rId2" imgW="7486554" imgH="8010425" progId="Excel.Sheet.12">
                  <p:embed/>
                  <p:pic>
                    <p:nvPicPr>
                      <p:cNvPr id="6" name="Oggetto 5">
                        <a:extLst>
                          <a:ext uri="{FF2B5EF4-FFF2-40B4-BE49-F238E27FC236}">
                            <a16:creationId xmlns:a16="http://schemas.microsoft.com/office/drawing/2014/main" id="{3B571670-3ED1-7C85-A4F3-8957C9ADB868}"/>
                          </a:ext>
                        </a:extLst>
                      </p:cNvPr>
                      <p:cNvPicPr/>
                      <p:nvPr/>
                    </p:nvPicPr>
                    <p:blipFill>
                      <a:blip r:embed="rId3"/>
                      <a:stretch>
                        <a:fillRect/>
                      </a:stretch>
                    </p:blipFill>
                    <p:spPr>
                      <a:xfrm>
                        <a:off x="952615" y="625622"/>
                        <a:ext cx="5064125" cy="5418137"/>
                      </a:xfrm>
                      <a:prstGeom prst="rect">
                        <a:avLst/>
                      </a:prstGeom>
                    </p:spPr>
                  </p:pic>
                </p:oleObj>
              </mc:Fallback>
            </mc:AlternateContent>
          </a:graphicData>
        </a:graphic>
      </p:graphicFrame>
      <p:graphicFrame>
        <p:nvGraphicFramePr>
          <p:cNvPr id="11" name="Oggetto 10">
            <a:extLst>
              <a:ext uri="{FF2B5EF4-FFF2-40B4-BE49-F238E27FC236}">
                <a16:creationId xmlns:a16="http://schemas.microsoft.com/office/drawing/2014/main" id="{96FC336C-0CA9-36B2-C56D-1432A4D767C4}"/>
              </a:ext>
            </a:extLst>
          </p:cNvPr>
          <p:cNvGraphicFramePr>
            <a:graphicFrameLocks noChangeAspect="1"/>
          </p:cNvGraphicFramePr>
          <p:nvPr>
            <p:extLst>
              <p:ext uri="{D42A27DB-BD31-4B8C-83A1-F6EECF244321}">
                <p14:modId xmlns:p14="http://schemas.microsoft.com/office/powerpoint/2010/main" val="1049507264"/>
              </p:ext>
            </p:extLst>
          </p:nvPr>
        </p:nvGraphicFramePr>
        <p:xfrm>
          <a:off x="6179125" y="801372"/>
          <a:ext cx="5362575" cy="5405438"/>
        </p:xfrm>
        <a:graphic>
          <a:graphicData uri="http://schemas.openxmlformats.org/presentationml/2006/ole">
            <mc:AlternateContent xmlns:mc="http://schemas.openxmlformats.org/markup-compatibility/2006">
              <mc:Choice xmlns:v="urn:schemas-microsoft-com:vml" Requires="v">
                <p:oleObj name="Worksheet" r:id="rId4" imgW="7486554" imgH="7543672" progId="Excel.Sheet.12">
                  <p:embed/>
                </p:oleObj>
              </mc:Choice>
              <mc:Fallback>
                <p:oleObj name="Worksheet" r:id="rId4" imgW="7486554" imgH="7543672" progId="Excel.Sheet.12">
                  <p:embed/>
                  <p:pic>
                    <p:nvPicPr>
                      <p:cNvPr id="7" name="Oggetto 6">
                        <a:extLst>
                          <a:ext uri="{FF2B5EF4-FFF2-40B4-BE49-F238E27FC236}">
                            <a16:creationId xmlns:a16="http://schemas.microsoft.com/office/drawing/2014/main" id="{52E865A9-560D-C8C2-E830-3E9879D71C0A}"/>
                          </a:ext>
                        </a:extLst>
                      </p:cNvPr>
                      <p:cNvPicPr/>
                      <p:nvPr/>
                    </p:nvPicPr>
                    <p:blipFill>
                      <a:blip r:embed="rId5"/>
                      <a:stretch>
                        <a:fillRect/>
                      </a:stretch>
                    </p:blipFill>
                    <p:spPr>
                      <a:xfrm>
                        <a:off x="6179125" y="801372"/>
                        <a:ext cx="5362575" cy="5405438"/>
                      </a:xfrm>
                      <a:prstGeom prst="rect">
                        <a:avLst/>
                      </a:prstGeom>
                    </p:spPr>
                  </p:pic>
                </p:oleObj>
              </mc:Fallback>
            </mc:AlternateContent>
          </a:graphicData>
        </a:graphic>
      </p:graphicFrame>
      <p:sp>
        <p:nvSpPr>
          <p:cNvPr id="13" name="Titolo 1">
            <a:extLst>
              <a:ext uri="{FF2B5EF4-FFF2-40B4-BE49-F238E27FC236}">
                <a16:creationId xmlns:a16="http://schemas.microsoft.com/office/drawing/2014/main" id="{DA21F021-0D90-F162-0E2A-5DCD82AFE0AA}"/>
              </a:ext>
            </a:extLst>
          </p:cNvPr>
          <p:cNvSpPr txBox="1">
            <a:spLocks/>
          </p:cNvSpPr>
          <p:nvPr/>
        </p:nvSpPr>
        <p:spPr>
          <a:xfrm>
            <a:off x="908482" y="93421"/>
            <a:ext cx="1100831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b="1" dirty="0">
                <a:solidFill>
                  <a:srgbClr val="002060"/>
                </a:solidFill>
              </a:rPr>
              <a:t>Società Line B Srl</a:t>
            </a:r>
            <a:endParaRPr lang="it-IT" sz="3600" b="1" dirty="0">
              <a:solidFill>
                <a:srgbClr val="002060"/>
              </a:solidFill>
            </a:endParaRPr>
          </a:p>
        </p:txBody>
      </p:sp>
      <p:cxnSp>
        <p:nvCxnSpPr>
          <p:cNvPr id="16" name="Connettore diritto 15">
            <a:extLst>
              <a:ext uri="{FF2B5EF4-FFF2-40B4-BE49-F238E27FC236}">
                <a16:creationId xmlns:a16="http://schemas.microsoft.com/office/drawing/2014/main" id="{EDE58DEA-24E2-55FA-04AC-29AA95BC7CF9}"/>
              </a:ext>
            </a:extLst>
          </p:cNvPr>
          <p:cNvCxnSpPr/>
          <p:nvPr/>
        </p:nvCxnSpPr>
        <p:spPr>
          <a:xfrm>
            <a:off x="970628" y="53875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474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42</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immobilizzazioni e l’ammortamento</a:t>
            </a:r>
          </a:p>
        </p:txBody>
      </p:sp>
      <p:sp>
        <p:nvSpPr>
          <p:cNvPr id="10" name="Titolo 1">
            <a:extLst>
              <a:ext uri="{FF2B5EF4-FFF2-40B4-BE49-F238E27FC236}">
                <a16:creationId xmlns:a16="http://schemas.microsoft.com/office/drawing/2014/main" id="{9DE1E077-5546-31B6-6E1B-80CBB37D6FB2}"/>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FE02AB86-4B6A-A45C-29E4-C45555D3B180}"/>
              </a:ext>
            </a:extLst>
          </p:cNvPr>
          <p:cNvSpPr txBox="1"/>
          <p:nvPr/>
        </p:nvSpPr>
        <p:spPr>
          <a:xfrm>
            <a:off x="1263297" y="1809846"/>
            <a:ext cx="9665399" cy="3605089"/>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latin typeface="Calibri" panose="020F0502020204030204"/>
                <a:sym typeface="Wingdings" panose="05000000000000000000" pitchFamily="2" charset="2"/>
              </a:rPr>
              <a:t>Acquisto/Investimento</a:t>
            </a:r>
            <a:r>
              <a:rPr lang="it-IT" sz="2300" dirty="0">
                <a:solidFill>
                  <a:prstClr val="black"/>
                </a:solidFill>
                <a:latin typeface="Calibri" panose="020F0502020204030204"/>
                <a:sym typeface="Wingdings" panose="05000000000000000000" pitchFamily="2" charset="2"/>
              </a:rPr>
              <a:t>:</a:t>
            </a:r>
            <a:endParaRPr lang="it-IT" sz="1200" dirty="0">
              <a:solidFill>
                <a:prstClr val="black"/>
              </a:solidFill>
              <a:latin typeface="Calibri" panose="020F0502020204030204"/>
              <a:sym typeface="Wingdings" panose="05000000000000000000" pitchFamily="2" charset="2"/>
            </a:endParaRPr>
          </a:p>
          <a:p>
            <a:pPr marR="0" lvl="0" algn="just" defTabSz="914400" rtl="0" eaLnBrk="1" fontAlgn="auto" latinLnBrk="0" hangingPunct="1">
              <a:lnSpc>
                <a:spcPct val="150000"/>
              </a:lnSpc>
              <a:spcBef>
                <a:spcPts val="100"/>
              </a:spcBef>
              <a:spcAft>
                <a:spcPts val="0"/>
              </a:spcAft>
              <a:buClrTx/>
              <a:buSzTx/>
              <a:tabLst/>
              <a:defRPr/>
            </a:pP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342900" marR="0" lvl="0" indent="-342900" algn="just" defTabSz="914400" rtl="0" eaLnBrk="1" fontAlgn="auto" latinLnBrk="0" hangingPunct="1">
              <a:lnSpc>
                <a:spcPct val="150000"/>
              </a:lnSpc>
              <a:spcBef>
                <a:spcPts val="100"/>
              </a:spcBef>
              <a:spcAft>
                <a:spcPts val="0"/>
              </a:spcAft>
              <a:buClrTx/>
              <a:buSzTx/>
              <a:buFont typeface="Wingdings" pitchFamily="2" charset="2"/>
              <a:buChar char="§"/>
              <a:tabLst/>
              <a:defRPr/>
            </a:pPr>
            <a:r>
              <a:rPr lang="it-IT" sz="2300" u="sng" dirty="0">
                <a:solidFill>
                  <a:prstClr val="black"/>
                </a:solidFill>
                <a:latin typeface="Calibri" panose="020F0502020204030204"/>
                <a:sym typeface="Wingdings" panose="05000000000000000000" pitchFamily="2" charset="2"/>
              </a:rPr>
              <a:t>entra fattore produttivo che avrà </a:t>
            </a:r>
            <a:r>
              <a:rPr lang="it-IT" sz="2300" b="1" u="sng" dirty="0">
                <a:solidFill>
                  <a:schemeClr val="accent1"/>
                </a:solidFill>
                <a:latin typeface="Calibri" panose="020F0502020204030204"/>
                <a:sym typeface="Wingdings" panose="05000000000000000000" pitchFamily="2" charset="2"/>
              </a:rPr>
              <a:t>utilità su più esercizi</a:t>
            </a:r>
          </a:p>
          <a:p>
            <a:pPr marL="342900" marR="0" lvl="0" indent="-342900" algn="just" defTabSz="914400" rtl="0" eaLnBrk="1" fontAlgn="auto" latinLnBrk="0" hangingPunct="1">
              <a:lnSpc>
                <a:spcPct val="150000"/>
              </a:lnSpc>
              <a:spcBef>
                <a:spcPts val="100"/>
              </a:spcBef>
              <a:spcAft>
                <a:spcPts val="0"/>
              </a:spcAft>
              <a:buClrTx/>
              <a:buSzTx/>
              <a:buFont typeface="Wingdings" pitchFamily="2" charset="2"/>
              <a:buChar char="§"/>
              <a:tabLst/>
              <a:defRPr/>
            </a:pPr>
            <a:r>
              <a:rPr kumimoji="0" lang="it-IT" sz="2300" i="0"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non è quindi </a:t>
            </a:r>
            <a:r>
              <a:rPr lang="it-IT" sz="2300" dirty="0">
                <a:solidFill>
                  <a:prstClr val="black"/>
                </a:solidFill>
                <a:latin typeface="Calibri" panose="020F0502020204030204"/>
                <a:sym typeface="Wingdings" panose="05000000000000000000" pitchFamily="2" charset="2"/>
              </a:rPr>
              <a:t>da rilevare sui conti di costo</a:t>
            </a:r>
          </a:p>
          <a:p>
            <a:pPr marL="342900" marR="0" lvl="0" indent="-342900" algn="just" defTabSz="914400" rtl="0" eaLnBrk="1" fontAlgn="auto" latinLnBrk="0" hangingPunct="1">
              <a:lnSpc>
                <a:spcPct val="150000"/>
              </a:lnSpc>
              <a:spcBef>
                <a:spcPts val="100"/>
              </a:spcBef>
              <a:spcAft>
                <a:spcPts val="0"/>
              </a:spcAft>
              <a:buClrTx/>
              <a:buSzTx/>
              <a:buFont typeface="Wingdings" pitchFamily="2" charset="2"/>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tuttavia parte del suo costo (= </a:t>
            </a:r>
            <a:r>
              <a:rPr kumimoji="0" lang="it-IT" sz="2300" i="0" u="sng"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quota ammortamento</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deve essere riportata tra i costi d’esercizio perché il bene è destinato all’utilizzo per la produzione ed in essa </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300" dirty="0">
                <a:solidFill>
                  <a:prstClr val="black"/>
                </a:solidFill>
                <a:latin typeface="Calibri" panose="020F0502020204030204"/>
              </a:rPr>
              <a:t>perde</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parte del proprio valore (da investimento a costo)</a:t>
            </a:r>
          </a:p>
        </p:txBody>
      </p: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40</a:t>
            </a:r>
          </a:p>
        </p:txBody>
      </p:sp>
      <p:sp>
        <p:nvSpPr>
          <p:cNvPr id="6" name="CasellaDiTesto 5">
            <a:extLst>
              <a:ext uri="{FF2B5EF4-FFF2-40B4-BE49-F238E27FC236}">
                <a16:creationId xmlns:a16="http://schemas.microsoft.com/office/drawing/2014/main" id="{16CD0F31-D7FE-6AD5-2DC8-BF2CD8BE933B}"/>
              </a:ext>
            </a:extLst>
          </p:cNvPr>
          <p:cNvSpPr txBox="1"/>
          <p:nvPr/>
        </p:nvSpPr>
        <p:spPr>
          <a:xfrm>
            <a:off x="4436075" y="1805689"/>
            <a:ext cx="3358978" cy="1090042"/>
          </a:xfrm>
          <a:prstGeom prst="rect">
            <a:avLst/>
          </a:prstGeom>
          <a:noFill/>
        </p:spPr>
        <p:txBody>
          <a:bodyPr wrap="square" rtlCol="0">
            <a:spAutoFit/>
          </a:bodyPr>
          <a:lstStyle/>
          <a:p>
            <a:pPr marL="285750" marR="0" lvl="0" indent="-28575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immobile    500.000</a:t>
            </a:r>
          </a:p>
          <a:p>
            <a:pPr marL="285750" marR="0" lvl="0" indent="-28575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impianti      120.000</a:t>
            </a:r>
          </a:p>
          <a:p>
            <a:endParaRPr lang="it-IT" dirty="0"/>
          </a:p>
        </p:txBody>
      </p:sp>
    </p:spTree>
    <p:extLst>
      <p:ext uri="{BB962C8B-B14F-4D97-AF65-F5344CB8AC3E}">
        <p14:creationId xmlns:p14="http://schemas.microsoft.com/office/powerpoint/2010/main" val="3503733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43</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immobilizzazioni e l’ammortamento</a:t>
            </a:r>
          </a:p>
        </p:txBody>
      </p:sp>
      <p:sp>
        <p:nvSpPr>
          <p:cNvPr id="10" name="Titolo 1">
            <a:extLst>
              <a:ext uri="{FF2B5EF4-FFF2-40B4-BE49-F238E27FC236}">
                <a16:creationId xmlns:a16="http://schemas.microsoft.com/office/drawing/2014/main" id="{9DE1E077-5546-31B6-6E1B-80CBB37D6FB2}"/>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FE02AB86-4B6A-A45C-29E4-C45555D3B180}"/>
              </a:ext>
            </a:extLst>
          </p:cNvPr>
          <p:cNvSpPr txBox="1"/>
          <p:nvPr/>
        </p:nvSpPr>
        <p:spPr>
          <a:xfrm>
            <a:off x="1263297" y="1352642"/>
            <a:ext cx="9665399" cy="2163669"/>
          </a:xfrm>
          <a:prstGeom prst="rect">
            <a:avLst/>
          </a:prstGeom>
          <a:noFill/>
        </p:spPr>
        <p:txBody>
          <a:bodyPr wrap="square">
            <a:spAutoFit/>
          </a:bodyPr>
          <a:lstStyle/>
          <a:p>
            <a:pPr marR="0" lvl="0" algn="just" defTabSz="914400" rtl="0" eaLnBrk="1" fontAlgn="auto" latinLnBrk="0" hangingPunct="1">
              <a:lnSpc>
                <a:spcPct val="15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L’immobile (per previsione fiscale che si assume anche come convenzione contabile/civilistica) ha durata utile di 33 anni</a:t>
            </a:r>
            <a:endParaRPr lang="it-IT" sz="1200" dirty="0">
              <a:solidFill>
                <a:prstClr val="black"/>
              </a:solidFill>
              <a:latin typeface="Calibri" panose="020F0502020204030204"/>
              <a:sym typeface="Wingdings" panose="05000000000000000000" pitchFamily="2" charset="2"/>
            </a:endParaRPr>
          </a:p>
          <a:p>
            <a:pPr marR="0" lvl="0" algn="just" defTabSz="914400" rtl="0" eaLnBrk="1" fontAlgn="auto" latinLnBrk="0" hangingPunct="1">
              <a:lnSpc>
                <a:spcPct val="150000"/>
              </a:lnSpc>
              <a:spcBef>
                <a:spcPts val="100"/>
              </a:spcBef>
              <a:spcAft>
                <a:spcPts val="0"/>
              </a:spcAft>
              <a:buClrTx/>
              <a:buSzTx/>
              <a:tabLst/>
              <a:defRPr/>
            </a:pP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R="0" lvl="0" algn="just" defTabSz="914400" rtl="0" eaLnBrk="1" fontAlgn="auto" latinLnBrk="0" hangingPunct="1">
              <a:lnSpc>
                <a:spcPct val="150000"/>
              </a:lnSpc>
              <a:spcBef>
                <a:spcPts val="100"/>
              </a:spcBef>
              <a:spcAft>
                <a:spcPts val="0"/>
              </a:spcAft>
              <a:buClrTx/>
              <a:buSzTx/>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Scritture contabili:</a:t>
            </a:r>
          </a:p>
        </p:txBody>
      </p: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41</a:t>
            </a:r>
          </a:p>
        </p:txBody>
      </p:sp>
      <p:sp>
        <p:nvSpPr>
          <p:cNvPr id="7" name="Freccia angolare in su 6">
            <a:extLst>
              <a:ext uri="{FF2B5EF4-FFF2-40B4-BE49-F238E27FC236}">
                <a16:creationId xmlns:a16="http://schemas.microsoft.com/office/drawing/2014/main" id="{0194CFB9-330C-4012-1600-A3A359218CDE}"/>
              </a:ext>
            </a:extLst>
          </p:cNvPr>
          <p:cNvSpPr/>
          <p:nvPr/>
        </p:nvSpPr>
        <p:spPr>
          <a:xfrm rot="5400000">
            <a:off x="3931557" y="2513432"/>
            <a:ext cx="482776" cy="399504"/>
          </a:xfrm>
          <a:prstGeom prst="bentUpArrow">
            <a:avLst>
              <a:gd name="adj1" fmla="val 17530"/>
              <a:gd name="adj2" fmla="val 25000"/>
              <a:gd name="adj3" fmla="val 25000"/>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74391205-2E36-01D0-8C2D-58CBF3B1958B}"/>
              </a:ext>
            </a:extLst>
          </p:cNvPr>
          <p:cNvSpPr txBox="1"/>
          <p:nvPr/>
        </p:nvSpPr>
        <p:spPr>
          <a:xfrm>
            <a:off x="4565244" y="2643824"/>
            <a:ext cx="5803874" cy="369332"/>
          </a:xfrm>
          <a:prstGeom prst="rect">
            <a:avLst/>
          </a:prstGeom>
          <a:noFill/>
          <a:ln>
            <a:solidFill>
              <a:schemeClr val="accent1">
                <a:lumMod val="50000"/>
              </a:schemeClr>
            </a:solidFill>
          </a:ln>
        </p:spPr>
        <p:txBody>
          <a:bodyPr wrap="square" rtlCol="0">
            <a:spAutoFit/>
          </a:bodyPr>
          <a:lstStyle/>
          <a:p>
            <a:r>
              <a:rPr lang="it-IT" dirty="0"/>
              <a:t>500.000 / 33 = € 15.000 ca 	  quota ammortamento annua </a:t>
            </a:r>
          </a:p>
        </p:txBody>
      </p:sp>
      <p:sp>
        <p:nvSpPr>
          <p:cNvPr id="13" name="Freccia in giù 35">
            <a:extLst>
              <a:ext uri="{FF2B5EF4-FFF2-40B4-BE49-F238E27FC236}">
                <a16:creationId xmlns:a16="http://schemas.microsoft.com/office/drawing/2014/main" id="{A6DB6AA0-FBAD-C6DB-EBA0-0676C2F7C33D}"/>
              </a:ext>
            </a:extLst>
          </p:cNvPr>
          <p:cNvSpPr/>
          <p:nvPr/>
        </p:nvSpPr>
        <p:spPr>
          <a:xfrm rot="16200000">
            <a:off x="7170155" y="2706045"/>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graphicFrame>
        <p:nvGraphicFramePr>
          <p:cNvPr id="16" name="Tabella 15">
            <a:extLst>
              <a:ext uri="{FF2B5EF4-FFF2-40B4-BE49-F238E27FC236}">
                <a16:creationId xmlns:a16="http://schemas.microsoft.com/office/drawing/2014/main" id="{6042D004-8FD1-BAD7-F4C2-DEBAA5AC100E}"/>
              </a:ext>
            </a:extLst>
          </p:cNvPr>
          <p:cNvGraphicFramePr>
            <a:graphicFrameLocks noGrp="1"/>
          </p:cNvGraphicFramePr>
          <p:nvPr>
            <p:extLst>
              <p:ext uri="{D42A27DB-BD31-4B8C-83A1-F6EECF244321}">
                <p14:modId xmlns:p14="http://schemas.microsoft.com/office/powerpoint/2010/main" val="2737338625"/>
              </p:ext>
            </p:extLst>
          </p:nvPr>
        </p:nvGraphicFramePr>
        <p:xfrm>
          <a:off x="1349794" y="3537864"/>
          <a:ext cx="1875320" cy="99441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Immobile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500.000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A1C02CC8-B945-EC41-CF1C-E9C1BF8362E7}"/>
              </a:ext>
            </a:extLst>
          </p:cNvPr>
          <p:cNvGraphicFramePr>
            <a:graphicFrameLocks noGrp="1"/>
          </p:cNvGraphicFramePr>
          <p:nvPr>
            <p:extLst>
              <p:ext uri="{D42A27DB-BD31-4B8C-83A1-F6EECF244321}">
                <p14:modId xmlns:p14="http://schemas.microsoft.com/office/powerpoint/2010/main" val="3811413911"/>
              </p:ext>
            </p:extLst>
          </p:nvPr>
        </p:nvGraphicFramePr>
        <p:xfrm>
          <a:off x="4437751" y="3545817"/>
          <a:ext cx="1550420" cy="994410"/>
        </p:xfrm>
        <a:graphic>
          <a:graphicData uri="http://schemas.openxmlformats.org/drawingml/2006/table">
            <a:tbl>
              <a:tblPr/>
              <a:tblGrid>
                <a:gridCol w="775210">
                  <a:extLst>
                    <a:ext uri="{9D8B030D-6E8A-4147-A177-3AD203B41FA5}">
                      <a16:colId xmlns:a16="http://schemas.microsoft.com/office/drawing/2014/main" val="1300315978"/>
                    </a:ext>
                  </a:extLst>
                </a:gridCol>
                <a:gridCol w="77521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Mutuo Intesa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500.000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8" name="Tabella 17">
            <a:extLst>
              <a:ext uri="{FF2B5EF4-FFF2-40B4-BE49-F238E27FC236}">
                <a16:creationId xmlns:a16="http://schemas.microsoft.com/office/drawing/2014/main" id="{F0758C84-B0A8-9918-7E49-660FB7DD9080}"/>
              </a:ext>
            </a:extLst>
          </p:cNvPr>
          <p:cNvGraphicFramePr>
            <a:graphicFrameLocks noGrp="1"/>
          </p:cNvGraphicFramePr>
          <p:nvPr>
            <p:extLst>
              <p:ext uri="{D42A27DB-BD31-4B8C-83A1-F6EECF244321}">
                <p14:modId xmlns:p14="http://schemas.microsoft.com/office/powerpoint/2010/main" val="95206096"/>
              </p:ext>
            </p:extLst>
          </p:nvPr>
        </p:nvGraphicFramePr>
        <p:xfrm>
          <a:off x="1222715" y="4845291"/>
          <a:ext cx="2150680" cy="994410"/>
        </p:xfrm>
        <a:graphic>
          <a:graphicData uri="http://schemas.openxmlformats.org/drawingml/2006/table">
            <a:tbl>
              <a:tblPr/>
              <a:tblGrid>
                <a:gridCol w="1075340">
                  <a:extLst>
                    <a:ext uri="{9D8B030D-6E8A-4147-A177-3AD203B41FA5}">
                      <a16:colId xmlns:a16="http://schemas.microsoft.com/office/drawing/2014/main" val="1300315978"/>
                    </a:ext>
                  </a:extLst>
                </a:gridCol>
                <a:gridCol w="107534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Quota ammortamento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15.000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9" name="Tabella 18">
            <a:extLst>
              <a:ext uri="{FF2B5EF4-FFF2-40B4-BE49-F238E27FC236}">
                <a16:creationId xmlns:a16="http://schemas.microsoft.com/office/drawing/2014/main" id="{8C0DC531-870D-60DC-D39C-AE6F1EEF120D}"/>
              </a:ext>
            </a:extLst>
          </p:cNvPr>
          <p:cNvGraphicFramePr>
            <a:graphicFrameLocks noGrp="1"/>
          </p:cNvGraphicFramePr>
          <p:nvPr>
            <p:extLst>
              <p:ext uri="{D42A27DB-BD31-4B8C-83A1-F6EECF244321}">
                <p14:modId xmlns:p14="http://schemas.microsoft.com/office/powerpoint/2010/main" val="3475593726"/>
              </p:ext>
            </p:extLst>
          </p:nvPr>
        </p:nvGraphicFramePr>
        <p:xfrm>
          <a:off x="4338894" y="4853244"/>
          <a:ext cx="1765344" cy="994410"/>
        </p:xfrm>
        <a:graphic>
          <a:graphicData uri="http://schemas.openxmlformats.org/drawingml/2006/table">
            <a:tbl>
              <a:tblPr/>
              <a:tblGrid>
                <a:gridCol w="882672">
                  <a:extLst>
                    <a:ext uri="{9D8B030D-6E8A-4147-A177-3AD203B41FA5}">
                      <a16:colId xmlns:a16="http://schemas.microsoft.com/office/drawing/2014/main" val="1300315978"/>
                    </a:ext>
                  </a:extLst>
                </a:gridCol>
                <a:gridCol w="882672">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err="1">
                          <a:solidFill>
                            <a:srgbClr val="000000"/>
                          </a:solidFill>
                          <a:effectLst/>
                          <a:latin typeface="Calibri" panose="020F0502020204030204" pitchFamily="34" charset="0"/>
                        </a:rPr>
                        <a:t>F.do</a:t>
                      </a:r>
                      <a:r>
                        <a:rPr lang="it-IT" sz="1600" b="0" i="0" u="none" strike="noStrike" dirty="0">
                          <a:solidFill>
                            <a:srgbClr val="000000"/>
                          </a:solidFill>
                          <a:effectLst/>
                          <a:latin typeface="Calibri" panose="020F0502020204030204" pitchFamily="34" charset="0"/>
                        </a:rPr>
                        <a:t> ammortamento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15.000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20" name="CasellaDiTesto 19">
            <a:extLst>
              <a:ext uri="{FF2B5EF4-FFF2-40B4-BE49-F238E27FC236}">
                <a16:creationId xmlns:a16="http://schemas.microsoft.com/office/drawing/2014/main" id="{FC3AB250-C252-79F6-06E1-A501FB3C051B}"/>
              </a:ext>
            </a:extLst>
          </p:cNvPr>
          <p:cNvSpPr txBox="1"/>
          <p:nvPr/>
        </p:nvSpPr>
        <p:spPr>
          <a:xfrm>
            <a:off x="6678893" y="3726169"/>
            <a:ext cx="1196971" cy="369332"/>
          </a:xfrm>
          <a:prstGeom prst="rect">
            <a:avLst/>
          </a:prstGeom>
          <a:noFill/>
          <a:ln>
            <a:solidFill>
              <a:schemeClr val="accent1">
                <a:lumMod val="50000"/>
              </a:schemeClr>
            </a:solidFill>
          </a:ln>
        </p:spPr>
        <p:txBody>
          <a:bodyPr wrap="square" rtlCol="0">
            <a:spAutoFit/>
          </a:bodyPr>
          <a:lstStyle/>
          <a:p>
            <a:pPr algn="ctr"/>
            <a:r>
              <a:rPr lang="it-IT" b="1" dirty="0">
                <a:solidFill>
                  <a:srgbClr val="002060"/>
                </a:solidFill>
              </a:rPr>
              <a:t>ACQUISTO</a:t>
            </a:r>
          </a:p>
        </p:txBody>
      </p:sp>
      <p:sp>
        <p:nvSpPr>
          <p:cNvPr id="21" name="CasellaDiTesto 20">
            <a:extLst>
              <a:ext uri="{FF2B5EF4-FFF2-40B4-BE49-F238E27FC236}">
                <a16:creationId xmlns:a16="http://schemas.microsoft.com/office/drawing/2014/main" id="{3E15E970-3C08-BE31-4A48-08D95FBACBA3}"/>
              </a:ext>
            </a:extLst>
          </p:cNvPr>
          <p:cNvSpPr txBox="1"/>
          <p:nvPr/>
        </p:nvSpPr>
        <p:spPr>
          <a:xfrm>
            <a:off x="6670653" y="5052464"/>
            <a:ext cx="1939948" cy="369332"/>
          </a:xfrm>
          <a:prstGeom prst="rect">
            <a:avLst/>
          </a:prstGeom>
          <a:noFill/>
          <a:ln>
            <a:solidFill>
              <a:schemeClr val="accent1">
                <a:lumMod val="50000"/>
              </a:schemeClr>
            </a:solidFill>
          </a:ln>
        </p:spPr>
        <p:txBody>
          <a:bodyPr wrap="square" rtlCol="0">
            <a:spAutoFit/>
          </a:bodyPr>
          <a:lstStyle/>
          <a:p>
            <a:pPr algn="ctr"/>
            <a:r>
              <a:rPr lang="it-IT" b="1" dirty="0">
                <a:solidFill>
                  <a:srgbClr val="FF0000"/>
                </a:solidFill>
              </a:rPr>
              <a:t>COSTO ESERCIZIO</a:t>
            </a:r>
          </a:p>
        </p:txBody>
      </p:sp>
      <p:sp>
        <p:nvSpPr>
          <p:cNvPr id="6" name="CasellaDiTesto 5">
            <a:extLst>
              <a:ext uri="{FF2B5EF4-FFF2-40B4-BE49-F238E27FC236}">
                <a16:creationId xmlns:a16="http://schemas.microsoft.com/office/drawing/2014/main" id="{C4A5C61F-5D9A-3DB2-360F-860017BBB81B}"/>
              </a:ext>
            </a:extLst>
          </p:cNvPr>
          <p:cNvSpPr txBox="1"/>
          <p:nvPr/>
        </p:nvSpPr>
        <p:spPr>
          <a:xfrm>
            <a:off x="8838798" y="5052464"/>
            <a:ext cx="2603558" cy="369332"/>
          </a:xfrm>
          <a:prstGeom prst="rect">
            <a:avLst/>
          </a:prstGeom>
          <a:noFill/>
          <a:ln>
            <a:solidFill>
              <a:schemeClr val="accent1">
                <a:lumMod val="50000"/>
              </a:schemeClr>
            </a:solidFill>
          </a:ln>
        </p:spPr>
        <p:txBody>
          <a:bodyPr wrap="square" rtlCol="0">
            <a:spAutoFit/>
          </a:bodyPr>
          <a:lstStyle/>
          <a:p>
            <a:pPr algn="ctr"/>
            <a:r>
              <a:rPr lang="it-IT" b="1" dirty="0">
                <a:solidFill>
                  <a:schemeClr val="accent1"/>
                </a:solidFill>
              </a:rPr>
              <a:t>POSTA RETTIFICATIVA</a:t>
            </a:r>
          </a:p>
        </p:txBody>
      </p:sp>
    </p:spTree>
    <p:extLst>
      <p:ext uri="{BB962C8B-B14F-4D97-AF65-F5344CB8AC3E}">
        <p14:creationId xmlns:p14="http://schemas.microsoft.com/office/powerpoint/2010/main" val="1496287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44</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immobilizzazioni e l’ammortamento</a:t>
            </a: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FE02AB86-4B6A-A45C-29E4-C45555D3B180}"/>
              </a:ext>
            </a:extLst>
          </p:cNvPr>
          <p:cNvSpPr txBox="1"/>
          <p:nvPr/>
        </p:nvSpPr>
        <p:spPr>
          <a:xfrm>
            <a:off x="1088706" y="1712278"/>
            <a:ext cx="9665399" cy="1135183"/>
          </a:xfrm>
          <a:prstGeom prst="rect">
            <a:avLst/>
          </a:prstGeom>
          <a:noFill/>
        </p:spPr>
        <p:txBody>
          <a:bodyPr wrap="square">
            <a:spAutoFit/>
          </a:bodyPr>
          <a:lstStyle/>
          <a:p>
            <a:pPr marR="0" lvl="0" algn="ctr" defTabSz="914400" rtl="0" eaLnBrk="1" fontAlgn="auto" latinLnBrk="0" hangingPunct="1">
              <a:lnSpc>
                <a:spcPct val="150000"/>
              </a:lnSpc>
              <a:spcBef>
                <a:spcPts val="100"/>
              </a:spcBef>
              <a:spcAft>
                <a:spcPts val="0"/>
              </a:spcAft>
              <a:buClrTx/>
              <a:buSzTx/>
              <a:tabLst/>
              <a:defRPr/>
            </a:pPr>
            <a:r>
              <a:rPr lang="it-IT" sz="2400" dirty="0">
                <a:solidFill>
                  <a:prstClr val="black"/>
                </a:solidFill>
                <a:latin typeface="Calibri" panose="020F0502020204030204"/>
                <a:sym typeface="Wingdings" panose="05000000000000000000" pitchFamily="2" charset="2"/>
              </a:rPr>
              <a:t>A bilancio:</a:t>
            </a:r>
          </a:p>
          <a:p>
            <a:pPr marR="0" lvl="0" algn="just" defTabSz="914400" rtl="0" eaLnBrk="1" fontAlgn="auto" latinLnBrk="0" hangingPunct="1">
              <a:lnSpc>
                <a:spcPct val="150000"/>
              </a:lnSpc>
              <a:spcBef>
                <a:spcPts val="100"/>
              </a:spcBef>
              <a:spcAft>
                <a:spcPts val="0"/>
              </a:spcAft>
              <a:buClrTx/>
              <a:buSzTx/>
              <a:tabLst/>
              <a:defRPr/>
            </a:pP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42</a:t>
            </a:r>
          </a:p>
        </p:txBody>
      </p:sp>
      <p:graphicFrame>
        <p:nvGraphicFramePr>
          <p:cNvPr id="6" name="Tabella 5">
            <a:extLst>
              <a:ext uri="{FF2B5EF4-FFF2-40B4-BE49-F238E27FC236}">
                <a16:creationId xmlns:a16="http://schemas.microsoft.com/office/drawing/2014/main" id="{48135DB8-6394-F373-7ABA-1769EC29BC7F}"/>
              </a:ext>
            </a:extLst>
          </p:cNvPr>
          <p:cNvGraphicFramePr>
            <a:graphicFrameLocks noGrp="1"/>
          </p:cNvGraphicFramePr>
          <p:nvPr>
            <p:extLst>
              <p:ext uri="{D42A27DB-BD31-4B8C-83A1-F6EECF244321}">
                <p14:modId xmlns:p14="http://schemas.microsoft.com/office/powerpoint/2010/main" val="2031517557"/>
              </p:ext>
            </p:extLst>
          </p:nvPr>
        </p:nvGraphicFramePr>
        <p:xfrm>
          <a:off x="883477" y="2642871"/>
          <a:ext cx="5037929" cy="1748640"/>
        </p:xfrm>
        <a:graphic>
          <a:graphicData uri="http://schemas.openxmlformats.org/drawingml/2006/table">
            <a:tbl>
              <a:tblPr/>
              <a:tblGrid>
                <a:gridCol w="1418394">
                  <a:extLst>
                    <a:ext uri="{9D8B030D-6E8A-4147-A177-3AD203B41FA5}">
                      <a16:colId xmlns:a16="http://schemas.microsoft.com/office/drawing/2014/main" val="3482463993"/>
                    </a:ext>
                  </a:extLst>
                </a:gridCol>
                <a:gridCol w="1026240">
                  <a:extLst>
                    <a:ext uri="{9D8B030D-6E8A-4147-A177-3AD203B41FA5}">
                      <a16:colId xmlns:a16="http://schemas.microsoft.com/office/drawing/2014/main" val="3667363744"/>
                    </a:ext>
                  </a:extLst>
                </a:gridCol>
                <a:gridCol w="1758794">
                  <a:extLst>
                    <a:ext uri="{9D8B030D-6E8A-4147-A177-3AD203B41FA5}">
                      <a16:colId xmlns:a16="http://schemas.microsoft.com/office/drawing/2014/main" val="746725210"/>
                    </a:ext>
                  </a:extLst>
                </a:gridCol>
                <a:gridCol w="834501">
                  <a:extLst>
                    <a:ext uri="{9D8B030D-6E8A-4147-A177-3AD203B41FA5}">
                      <a16:colId xmlns:a16="http://schemas.microsoft.com/office/drawing/2014/main" val="2127244129"/>
                    </a:ext>
                  </a:extLst>
                </a:gridCol>
              </a:tblGrid>
              <a:tr h="349728">
                <a:tc gridSpan="4">
                  <a:txBody>
                    <a:bodyPr/>
                    <a:lstStyle/>
                    <a:p>
                      <a:pPr algn="ctr" fontAlgn="ctr"/>
                      <a:r>
                        <a:rPr lang="it-IT" sz="1600" b="1" i="0" u="none" strike="noStrike" dirty="0">
                          <a:solidFill>
                            <a:srgbClr val="000000"/>
                          </a:solidFill>
                          <a:effectLst/>
                          <a:latin typeface="Calibri" panose="020F0502020204030204" pitchFamily="34" charset="0"/>
                        </a:rPr>
                        <a:t>STATO PATRIMONIALE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725453356"/>
                  </a:ext>
                </a:extLst>
              </a:tr>
              <a:tr h="349728">
                <a:tc gridSpan="2">
                  <a:txBody>
                    <a:bodyPr/>
                    <a:lstStyle/>
                    <a:p>
                      <a:pPr algn="ctr" fontAlgn="ctr"/>
                      <a:r>
                        <a:rPr lang="it-IT" sz="1600" b="1" i="0" u="none" strike="noStrike" dirty="0">
                          <a:solidFill>
                            <a:srgbClr val="000000"/>
                          </a:solidFill>
                          <a:effectLst/>
                          <a:latin typeface="Calibri" panose="020F0502020204030204" pitchFamily="34" charset="0"/>
                        </a:rPr>
                        <a:t>ATTIVO</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tc gridSpan="2">
                  <a:txBody>
                    <a:bodyPr/>
                    <a:lstStyle/>
                    <a:p>
                      <a:pPr algn="ctr" fontAlgn="ctr"/>
                      <a:r>
                        <a:rPr lang="it-IT" sz="1600" b="1" i="0" u="none" strike="noStrike" dirty="0">
                          <a:solidFill>
                            <a:srgbClr val="000000"/>
                          </a:solidFill>
                          <a:effectLst/>
                          <a:latin typeface="Calibri" panose="020F0502020204030204" pitchFamily="34" charset="0"/>
                        </a:rPr>
                        <a:t>PASSIVO</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extLst>
                  <a:ext uri="{0D108BD9-81ED-4DB2-BD59-A6C34878D82A}">
                    <a16:rowId xmlns:a16="http://schemas.microsoft.com/office/drawing/2014/main" val="720914962"/>
                  </a:ext>
                </a:extLst>
              </a:tr>
              <a:tr h="349728">
                <a:tc>
                  <a:txBody>
                    <a:bodyPr/>
                    <a:lstStyle/>
                    <a:p>
                      <a:pPr algn="l" fontAlgn="ctr"/>
                      <a:r>
                        <a:rPr lang="it-IT" sz="1600" b="0" i="0" u="none" strike="noStrike" dirty="0">
                          <a:solidFill>
                            <a:schemeClr val="tx1"/>
                          </a:solidFill>
                          <a:effectLst/>
                          <a:latin typeface="Calibri" panose="020F0502020204030204" pitchFamily="34" charset="0"/>
                        </a:rPr>
                        <a:t>Immobile</a:t>
                      </a:r>
                    </a:p>
                  </a:txBody>
                  <a:tcPr marL="9525" marR="9525" marT="9525" marB="0" anchor="ctr">
                    <a:lnL>
                      <a:noFill/>
                    </a:lnL>
                    <a:lnR>
                      <a:noFill/>
                    </a:lnR>
                    <a:lnT>
                      <a:noFill/>
                    </a:lnT>
                    <a:lnB>
                      <a:noFill/>
                    </a:lnB>
                    <a:noFill/>
                  </a:tcPr>
                </a:tc>
                <a:tc>
                  <a:txBody>
                    <a:bodyPr/>
                    <a:lstStyle/>
                    <a:p>
                      <a:pPr algn="ctr" fontAlgn="ctr"/>
                      <a:r>
                        <a:rPr lang="it-IT" sz="1600" b="0" i="0" u="none" strike="noStrike" dirty="0">
                          <a:solidFill>
                            <a:schemeClr val="tx1"/>
                          </a:solidFill>
                          <a:effectLst/>
                          <a:latin typeface="Calibri" panose="020F0502020204030204" pitchFamily="34" charset="0"/>
                        </a:rPr>
                        <a:t>500.000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Mutuo Intesa </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500.000</a:t>
                      </a:r>
                    </a:p>
                  </a:txBody>
                  <a:tcPr marL="9525" marR="9525" marT="9525" marB="0" anchor="ctr">
                    <a:lnL>
                      <a:noFill/>
                    </a:lnL>
                    <a:lnR>
                      <a:noFill/>
                    </a:lnR>
                    <a:lnT>
                      <a:noFill/>
                    </a:lnT>
                    <a:lnB>
                      <a:noFill/>
                    </a:lnB>
                    <a:noFill/>
                  </a:tcPr>
                </a:tc>
                <a:extLst>
                  <a:ext uri="{0D108BD9-81ED-4DB2-BD59-A6C34878D82A}">
                    <a16:rowId xmlns:a16="http://schemas.microsoft.com/office/drawing/2014/main" val="104973389"/>
                  </a:ext>
                </a:extLst>
              </a:tr>
              <a:tr h="349728">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noFill/>
                  </a:tcPr>
                </a:tc>
                <a:tc>
                  <a:txBody>
                    <a:bodyPr/>
                    <a:lstStyle/>
                    <a:p>
                      <a:pPr algn="l" fontAlgn="ctr"/>
                      <a:r>
                        <a:rPr lang="it-IT" sz="1600" b="0" i="0" u="none" strike="noStrike" dirty="0">
                          <a:solidFill>
                            <a:srgbClr val="000000"/>
                          </a:solidFill>
                          <a:effectLst/>
                          <a:latin typeface="Calibri" panose="020F0502020204030204" pitchFamily="34" charset="0"/>
                        </a:rPr>
                        <a:t> F.do ammortamento</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noFill/>
                      <a:prstDash val="solid"/>
                      <a:round/>
                      <a:headEnd type="none" w="med" len="med"/>
                      <a:tailEnd type="none" w="med" len="med"/>
                    </a:lnB>
                    <a:noFill/>
                  </a:tcPr>
                </a:tc>
                <a:tc>
                  <a:txBody>
                    <a:bodyPr/>
                    <a:lstStyle/>
                    <a:p>
                      <a:pPr algn="ctr" fontAlgn="ctr"/>
                      <a:r>
                        <a:rPr lang="it-IT" sz="1600" b="0" i="0" u="none" strike="noStrike" dirty="0">
                          <a:solidFill>
                            <a:srgbClr val="000000"/>
                          </a:solidFill>
                          <a:effectLst/>
                          <a:latin typeface="Calibri" panose="020F0502020204030204" pitchFamily="34" charset="0"/>
                        </a:rPr>
                        <a:t>   15.000</a:t>
                      </a:r>
                    </a:p>
                  </a:txBody>
                  <a:tcPr marL="9525" marR="9525" marT="9525" marB="0" anchor="ctr">
                    <a:lnL>
                      <a:noFill/>
                    </a:lnL>
                    <a:lnR>
                      <a:noFill/>
                    </a:lnR>
                    <a:lnT>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3500007951"/>
                  </a:ext>
                </a:extLst>
              </a:tr>
              <a:tr h="349728">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2976735311"/>
                  </a:ext>
                </a:extLst>
              </a:tr>
            </a:tbl>
          </a:graphicData>
        </a:graphic>
      </p:graphicFrame>
      <p:graphicFrame>
        <p:nvGraphicFramePr>
          <p:cNvPr id="22" name="Tabella 21">
            <a:extLst>
              <a:ext uri="{FF2B5EF4-FFF2-40B4-BE49-F238E27FC236}">
                <a16:creationId xmlns:a16="http://schemas.microsoft.com/office/drawing/2014/main" id="{72735BB6-D33E-99AE-0BBF-51C6B1FE46B2}"/>
              </a:ext>
            </a:extLst>
          </p:cNvPr>
          <p:cNvGraphicFramePr>
            <a:graphicFrameLocks noGrp="1"/>
          </p:cNvGraphicFramePr>
          <p:nvPr>
            <p:extLst>
              <p:ext uri="{D42A27DB-BD31-4B8C-83A1-F6EECF244321}">
                <p14:modId xmlns:p14="http://schemas.microsoft.com/office/powerpoint/2010/main" val="3206115917"/>
              </p:ext>
            </p:extLst>
          </p:nvPr>
        </p:nvGraphicFramePr>
        <p:xfrm>
          <a:off x="6974899" y="2638752"/>
          <a:ext cx="4343394" cy="1875880"/>
        </p:xfrm>
        <a:graphic>
          <a:graphicData uri="http://schemas.openxmlformats.org/drawingml/2006/table">
            <a:tbl>
              <a:tblPr/>
              <a:tblGrid>
                <a:gridCol w="1415339">
                  <a:extLst>
                    <a:ext uri="{9D8B030D-6E8A-4147-A177-3AD203B41FA5}">
                      <a16:colId xmlns:a16="http://schemas.microsoft.com/office/drawing/2014/main" val="3482463993"/>
                    </a:ext>
                  </a:extLst>
                </a:gridCol>
                <a:gridCol w="692275">
                  <a:extLst>
                    <a:ext uri="{9D8B030D-6E8A-4147-A177-3AD203B41FA5}">
                      <a16:colId xmlns:a16="http://schemas.microsoft.com/office/drawing/2014/main" val="3667363744"/>
                    </a:ext>
                  </a:extLst>
                </a:gridCol>
                <a:gridCol w="1666155">
                  <a:extLst>
                    <a:ext uri="{9D8B030D-6E8A-4147-A177-3AD203B41FA5}">
                      <a16:colId xmlns:a16="http://schemas.microsoft.com/office/drawing/2014/main" val="746725210"/>
                    </a:ext>
                  </a:extLst>
                </a:gridCol>
                <a:gridCol w="569625">
                  <a:extLst>
                    <a:ext uri="{9D8B030D-6E8A-4147-A177-3AD203B41FA5}">
                      <a16:colId xmlns:a16="http://schemas.microsoft.com/office/drawing/2014/main" val="2127244129"/>
                    </a:ext>
                  </a:extLst>
                </a:gridCol>
              </a:tblGrid>
              <a:tr h="375176">
                <a:tc gridSpan="4">
                  <a:txBody>
                    <a:bodyPr/>
                    <a:lstStyle/>
                    <a:p>
                      <a:pPr algn="ctr" fontAlgn="ctr"/>
                      <a:r>
                        <a:rPr lang="it-IT" sz="1600" b="1" i="0" u="none" strike="noStrike" dirty="0">
                          <a:solidFill>
                            <a:srgbClr val="000000"/>
                          </a:solidFill>
                          <a:effectLst/>
                          <a:latin typeface="Calibri" panose="020F0502020204030204" pitchFamily="34" charset="0"/>
                        </a:rPr>
                        <a:t>CONTO ECONOMICO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725453356"/>
                  </a:ext>
                </a:extLst>
              </a:tr>
              <a:tr h="375176">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600" b="1" i="0" u="none" strike="noStrike" dirty="0">
                          <a:solidFill>
                            <a:srgbClr val="000000"/>
                          </a:solidFill>
                          <a:effectLst/>
                          <a:latin typeface="Calibri" panose="020F0502020204030204" pitchFamily="34" charset="0"/>
                        </a:rPr>
                        <a:t>COSTI</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600" b="1" i="0" u="none" strike="noStrike" dirty="0">
                          <a:solidFill>
                            <a:srgbClr val="000000"/>
                          </a:solidFill>
                          <a:effectLst/>
                          <a:latin typeface="Calibri" panose="020F0502020204030204" pitchFamily="34" charset="0"/>
                        </a:rPr>
                        <a:t>RICAVI</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it-IT"/>
                    </a:p>
                  </a:txBody>
                  <a:tcPr/>
                </a:tc>
                <a:extLst>
                  <a:ext uri="{0D108BD9-81ED-4DB2-BD59-A6C34878D82A}">
                    <a16:rowId xmlns:a16="http://schemas.microsoft.com/office/drawing/2014/main" val="720914962"/>
                  </a:ext>
                </a:extLst>
              </a:tr>
              <a:tr h="375176">
                <a:tc>
                  <a:txBody>
                    <a:bodyPr/>
                    <a:lstStyle/>
                    <a:p>
                      <a:pPr algn="l" fontAlgn="ctr"/>
                      <a:r>
                        <a:rPr lang="it-IT" sz="1600" b="0" i="0" u="none" strike="noStrike" dirty="0">
                          <a:solidFill>
                            <a:schemeClr val="tx1"/>
                          </a:solidFill>
                          <a:effectLst/>
                          <a:latin typeface="Calibri" panose="020F0502020204030204" pitchFamily="34" charset="0"/>
                        </a:rPr>
                        <a:t>Quota </a:t>
                      </a:r>
                      <a:r>
                        <a:rPr lang="it-IT" sz="1600" b="0" i="0" u="none" strike="noStrike" dirty="0" err="1">
                          <a:solidFill>
                            <a:schemeClr val="tx1"/>
                          </a:solidFill>
                          <a:effectLst/>
                          <a:latin typeface="Calibri" panose="020F0502020204030204" pitchFamily="34" charset="0"/>
                        </a:rPr>
                        <a:t>amm.to</a:t>
                      </a:r>
                      <a:endParaRPr lang="it-IT" sz="1600" b="0" i="0" u="none" strike="noStrike" dirty="0">
                        <a:solidFill>
                          <a:schemeClr val="tx1"/>
                        </a:solidFill>
                        <a:effectLst/>
                        <a:latin typeface="Calibri" panose="020F0502020204030204" pitchFamily="34" charset="0"/>
                      </a:endParaRPr>
                    </a:p>
                  </a:txBody>
                  <a:tcPr marL="9525" marR="9525" marT="9525" marB="0" anchor="ctr">
                    <a:lnL>
                      <a:noFill/>
                    </a:lnL>
                    <a:lnR>
                      <a:noFill/>
                    </a:lnR>
                    <a:lnT>
                      <a:noFill/>
                    </a:lnT>
                    <a:lnB>
                      <a:noFill/>
                    </a:lnB>
                    <a:noFill/>
                  </a:tcPr>
                </a:tc>
                <a:tc>
                  <a:txBody>
                    <a:bodyPr/>
                    <a:lstStyle/>
                    <a:p>
                      <a:pPr algn="ctr" fontAlgn="ctr"/>
                      <a:r>
                        <a:rPr lang="it-IT" sz="1600" b="0" i="0" u="none" strike="noStrike" dirty="0">
                          <a:solidFill>
                            <a:schemeClr val="tx1"/>
                          </a:solidFill>
                          <a:effectLst/>
                          <a:latin typeface="Calibri" panose="020F0502020204030204" pitchFamily="34" charset="0"/>
                        </a:rPr>
                        <a:t>15.000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endParaRPr lang="it-IT" sz="1600" b="0" i="0" u="none" strike="noStrike" dirty="0">
                        <a:solidFill>
                          <a:schemeClr val="accent6">
                            <a:lumMod val="75000"/>
                          </a:schemeClr>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endParaRPr lang="it-IT" sz="1600" b="0" i="0" u="none" strike="noStrike" dirty="0">
                        <a:solidFill>
                          <a:schemeClr val="accent6">
                            <a:lumMod val="75000"/>
                          </a:schemeClr>
                        </a:solidFill>
                        <a:effectLst/>
                        <a:latin typeface="Calibri" panose="020F0502020204030204" pitchFamily="34" charset="0"/>
                      </a:endParaRPr>
                    </a:p>
                  </a:txBody>
                  <a:tcPr marL="9525" marR="9525" marT="9525" marB="0" anchor="ctr">
                    <a:lnL>
                      <a:noFill/>
                    </a:lnL>
                    <a:lnR>
                      <a:noFill/>
                    </a:lnR>
                    <a:lnT>
                      <a:noFill/>
                    </a:lnT>
                    <a:lnB>
                      <a:noFill/>
                    </a:lnB>
                    <a:noFill/>
                  </a:tcPr>
                </a:tc>
                <a:extLst>
                  <a:ext uri="{0D108BD9-81ED-4DB2-BD59-A6C34878D82A}">
                    <a16:rowId xmlns:a16="http://schemas.microsoft.com/office/drawing/2014/main" val="149229904"/>
                  </a:ext>
                </a:extLst>
              </a:tr>
              <a:tr h="375176">
                <a:tc>
                  <a:txBody>
                    <a:bodyPr/>
                    <a:lstStyle/>
                    <a:p>
                      <a:pPr algn="l" fontAlgn="ctr"/>
                      <a:endParaRPr lang="it-IT" sz="1600" b="0" i="0" u="none" strike="noStrike" dirty="0">
                        <a:solidFill>
                          <a:schemeClr val="tx1"/>
                        </a:solidFill>
                        <a:effectLst/>
                        <a:latin typeface="Calibri" panose="020F0502020204030204" pitchFamily="34" charset="0"/>
                      </a:endParaRPr>
                    </a:p>
                  </a:txBody>
                  <a:tcPr marL="9525" marR="9525" marT="9525"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endParaRPr lang="it-IT" sz="1600" b="0" i="0" u="none" strike="noStrike" dirty="0">
                        <a:solidFill>
                          <a:schemeClr val="tx1"/>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12700" cap="flat" cmpd="sng" algn="ctr">
                      <a:noFill/>
                      <a:prstDash val="solid"/>
                      <a:round/>
                      <a:headEnd type="none" w="med" len="med"/>
                      <a:tailEnd type="none" w="med" len="med"/>
                    </a:lnB>
                    <a:noFill/>
                  </a:tcPr>
                </a:tc>
                <a:extLst>
                  <a:ext uri="{0D108BD9-81ED-4DB2-BD59-A6C34878D82A}">
                    <a16:rowId xmlns:a16="http://schemas.microsoft.com/office/drawing/2014/main" val="104973389"/>
                  </a:ext>
                </a:extLst>
              </a:tr>
              <a:tr h="375176">
                <a:tc>
                  <a:txBody>
                    <a:bodyPr/>
                    <a:lstStyle/>
                    <a:p>
                      <a:pPr algn="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no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noFill/>
                  </a:tcPr>
                </a:tc>
                <a:tc>
                  <a:txBody>
                    <a:bodyPr/>
                    <a:lstStyle/>
                    <a:p>
                      <a:pPr algn="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2158701771"/>
                  </a:ext>
                </a:extLst>
              </a:tr>
            </a:tbl>
          </a:graphicData>
        </a:graphic>
      </p:graphicFrame>
      <p:sp>
        <p:nvSpPr>
          <p:cNvPr id="7" name="CasellaDiTesto 6">
            <a:extLst>
              <a:ext uri="{FF2B5EF4-FFF2-40B4-BE49-F238E27FC236}">
                <a16:creationId xmlns:a16="http://schemas.microsoft.com/office/drawing/2014/main" id="{58E9747B-DB80-66E9-E7EE-027A5E1C2C93}"/>
              </a:ext>
            </a:extLst>
          </p:cNvPr>
          <p:cNvSpPr txBox="1"/>
          <p:nvPr/>
        </p:nvSpPr>
        <p:spPr>
          <a:xfrm>
            <a:off x="975804" y="1482589"/>
            <a:ext cx="3062796" cy="461665"/>
          </a:xfrm>
          <a:prstGeom prst="rect">
            <a:avLst/>
          </a:prstGeom>
          <a:noFill/>
        </p:spPr>
        <p:txBody>
          <a:bodyPr wrap="square" rtlCol="0">
            <a:spAutoFit/>
          </a:bodyPr>
          <a:lstStyle/>
          <a:p>
            <a:r>
              <a:rPr lang="it-IT" sz="2400" b="1" u="sng" dirty="0">
                <a:solidFill>
                  <a:schemeClr val="accent1"/>
                </a:solidFill>
                <a:latin typeface="Calibri" panose="020F0502020204030204"/>
                <a:sym typeface="Wingdings" panose="05000000000000000000" pitchFamily="2" charset="2"/>
              </a:rPr>
              <a:t>Anno di acquisto</a:t>
            </a:r>
            <a:endParaRPr lang="it-IT" sz="2400" dirty="0"/>
          </a:p>
        </p:txBody>
      </p:sp>
    </p:spTree>
    <p:extLst>
      <p:ext uri="{BB962C8B-B14F-4D97-AF65-F5344CB8AC3E}">
        <p14:creationId xmlns:p14="http://schemas.microsoft.com/office/powerpoint/2010/main" val="3353768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45</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immobilizzazioni e l’ammortamento</a:t>
            </a: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43</a:t>
            </a:r>
          </a:p>
        </p:txBody>
      </p:sp>
      <p:graphicFrame>
        <p:nvGraphicFramePr>
          <p:cNvPr id="24" name="Tabella 23">
            <a:extLst>
              <a:ext uri="{FF2B5EF4-FFF2-40B4-BE49-F238E27FC236}">
                <a16:creationId xmlns:a16="http://schemas.microsoft.com/office/drawing/2014/main" id="{145D121A-E4C0-7D7F-B97F-20E889E54980}"/>
              </a:ext>
            </a:extLst>
          </p:cNvPr>
          <p:cNvGraphicFramePr>
            <a:graphicFrameLocks noGrp="1"/>
          </p:cNvGraphicFramePr>
          <p:nvPr>
            <p:extLst>
              <p:ext uri="{D42A27DB-BD31-4B8C-83A1-F6EECF244321}">
                <p14:modId xmlns:p14="http://schemas.microsoft.com/office/powerpoint/2010/main" val="3822016471"/>
              </p:ext>
            </p:extLst>
          </p:nvPr>
        </p:nvGraphicFramePr>
        <p:xfrm>
          <a:off x="2086465" y="3345772"/>
          <a:ext cx="8019066" cy="909705"/>
        </p:xfrm>
        <a:graphic>
          <a:graphicData uri="http://schemas.openxmlformats.org/drawingml/2006/table">
            <a:tbl>
              <a:tblPr/>
              <a:tblGrid>
                <a:gridCol w="1387395">
                  <a:extLst>
                    <a:ext uri="{9D8B030D-6E8A-4147-A177-3AD203B41FA5}">
                      <a16:colId xmlns:a16="http://schemas.microsoft.com/office/drawing/2014/main" val="2150826130"/>
                    </a:ext>
                  </a:extLst>
                </a:gridCol>
                <a:gridCol w="1568639">
                  <a:extLst>
                    <a:ext uri="{9D8B030D-6E8A-4147-A177-3AD203B41FA5}">
                      <a16:colId xmlns:a16="http://schemas.microsoft.com/office/drawing/2014/main" val="298162000"/>
                    </a:ext>
                  </a:extLst>
                </a:gridCol>
                <a:gridCol w="2124364">
                  <a:extLst>
                    <a:ext uri="{9D8B030D-6E8A-4147-A177-3AD203B41FA5}">
                      <a16:colId xmlns:a16="http://schemas.microsoft.com/office/drawing/2014/main" val="385511601"/>
                    </a:ext>
                  </a:extLst>
                </a:gridCol>
                <a:gridCol w="2061338">
                  <a:extLst>
                    <a:ext uri="{9D8B030D-6E8A-4147-A177-3AD203B41FA5}">
                      <a16:colId xmlns:a16="http://schemas.microsoft.com/office/drawing/2014/main" val="1238228408"/>
                    </a:ext>
                  </a:extLst>
                </a:gridCol>
                <a:gridCol w="877330">
                  <a:extLst>
                    <a:ext uri="{9D8B030D-6E8A-4147-A177-3AD203B41FA5}">
                      <a16:colId xmlns:a16="http://schemas.microsoft.com/office/drawing/2014/main" val="2867980233"/>
                    </a:ext>
                  </a:extLst>
                </a:gridCol>
              </a:tblGrid>
              <a:tr h="215023">
                <a:tc gridSpan="2">
                  <a:txBody>
                    <a:bodyPr/>
                    <a:lstStyle/>
                    <a:p>
                      <a:pPr algn="ctr" fontAlgn="ctr"/>
                      <a:r>
                        <a:rPr lang="it-IT" sz="1600" b="1" i="0" u="none" strike="noStrike" dirty="0">
                          <a:solidFill>
                            <a:srgbClr val="000000"/>
                          </a:solidFill>
                          <a:effectLst/>
                          <a:latin typeface="Calibri" panose="020F0502020204030204" pitchFamily="34" charset="0"/>
                        </a:rPr>
                        <a:t>DARE</a:t>
                      </a:r>
                    </a:p>
                  </a:txBody>
                  <a:tcPr marL="9525" marR="9525" marT="9525" marB="0" anchor="ctr">
                    <a:lnL>
                      <a:noFill/>
                    </a:lnL>
                    <a:lnR>
                      <a:noFill/>
                    </a:lnR>
                    <a:lnT>
                      <a:noFill/>
                    </a:lnT>
                    <a:lnB>
                      <a:noFill/>
                    </a:lnB>
                    <a:solidFill>
                      <a:srgbClr val="D0CECE"/>
                    </a:solidFill>
                  </a:tcPr>
                </a:tc>
                <a:tc hMerge="1">
                  <a:txBody>
                    <a:bodyPr/>
                    <a:lstStyle/>
                    <a:p>
                      <a:endParaRPr lang="it-IT"/>
                    </a:p>
                  </a:txBody>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gridSpan="2">
                  <a:txBody>
                    <a:bodyPr/>
                    <a:lstStyle/>
                    <a:p>
                      <a:pPr algn="ctr" fontAlgn="ctr"/>
                      <a:r>
                        <a:rPr lang="it-IT" sz="1600" b="1" i="0" u="none" strike="noStrike" dirty="0">
                          <a:solidFill>
                            <a:srgbClr val="000000"/>
                          </a:solidFill>
                          <a:effectLst/>
                          <a:latin typeface="Calibri" panose="020F0502020204030204" pitchFamily="34" charset="0"/>
                        </a:rPr>
                        <a:t>AVERE</a:t>
                      </a:r>
                    </a:p>
                  </a:txBody>
                  <a:tcPr marL="9525" marR="9525" marT="9525" marB="0" anchor="ctr">
                    <a:lnL>
                      <a:noFill/>
                    </a:lnL>
                    <a:lnR>
                      <a:noFill/>
                    </a:lnR>
                    <a:lnT>
                      <a:noFill/>
                    </a:lnT>
                    <a:lnB>
                      <a:noFill/>
                    </a:lnB>
                    <a:solidFill>
                      <a:srgbClr val="D0CECE"/>
                    </a:solidFill>
                  </a:tcPr>
                </a:tc>
                <a:tc hMerge="1">
                  <a:txBody>
                    <a:bodyPr/>
                    <a:lstStyle/>
                    <a:p>
                      <a:endParaRPr lang="it-IT"/>
                    </a:p>
                  </a:txBody>
                  <a:tcPr/>
                </a:tc>
                <a:extLst>
                  <a:ext uri="{0D108BD9-81ED-4DB2-BD59-A6C34878D82A}">
                    <a16:rowId xmlns:a16="http://schemas.microsoft.com/office/drawing/2014/main" val="2528914871"/>
                  </a:ext>
                </a:extLst>
              </a:tr>
              <a:tr h="328170">
                <a:tc>
                  <a:txBody>
                    <a:bodyPr/>
                    <a:lstStyle/>
                    <a:p>
                      <a:pPr algn="l" fontAlgn="b"/>
                      <a:r>
                        <a:rPr lang="it-IT" sz="1600" b="0" i="0" u="none" strike="noStrike" dirty="0">
                          <a:solidFill>
                            <a:srgbClr val="000000"/>
                          </a:solidFill>
                          <a:effectLst/>
                          <a:latin typeface="Calibri" panose="020F0502020204030204" pitchFamily="34" charset="0"/>
                        </a:rPr>
                        <a:t>Immobile</a:t>
                      </a:r>
                    </a:p>
                  </a:txBody>
                  <a:tcPr marL="9525" marR="9525" marT="9525" marB="0" anchor="b">
                    <a:lnL>
                      <a:noFill/>
                    </a:lnL>
                    <a:lnR>
                      <a:noFill/>
                    </a:lnR>
                    <a:lnT>
                      <a:noFill/>
                    </a:lnT>
                    <a:lnB>
                      <a:noFill/>
                    </a:lnB>
                    <a:noFill/>
                  </a:tcPr>
                </a:tc>
                <a:tc>
                  <a:txBody>
                    <a:bodyPr/>
                    <a:lstStyle/>
                    <a:p>
                      <a:pPr algn="r" fontAlgn="b"/>
                      <a:r>
                        <a:rPr lang="it-IT" sz="1600" b="0" i="0" u="none" strike="noStrike" dirty="0">
                          <a:solidFill>
                            <a:srgbClr val="000000"/>
                          </a:solidFill>
                          <a:effectLst/>
                          <a:latin typeface="Calibri" panose="020F0502020204030204" pitchFamily="34" charset="0"/>
                        </a:rPr>
                        <a:t>500.000</a:t>
                      </a:r>
                    </a:p>
                  </a:txBody>
                  <a:tcPr marL="9525" marR="9525" marT="9525" marB="0" anchor="b">
                    <a:lnL>
                      <a:noFill/>
                    </a:lnL>
                    <a:lnR>
                      <a:noFill/>
                    </a:lnR>
                    <a:lnT>
                      <a:noFill/>
                    </a:lnT>
                    <a:lnB>
                      <a:noFill/>
                    </a:lnB>
                    <a:noFill/>
                  </a:tcPr>
                </a:tc>
                <a:tc>
                  <a:txBody>
                    <a:bodyPr/>
                    <a:lstStyle/>
                    <a:p>
                      <a:pPr algn="ctr" fontAlgn="b"/>
                      <a:r>
                        <a:rPr lang="it-IT" sz="1600" b="0" i="1" u="none" strike="noStrike" dirty="0">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Fornitore</a:t>
                      </a:r>
                    </a:p>
                  </a:txBody>
                  <a:tcPr marL="9525" marR="9525" marT="9525" marB="0" anchor="b">
                    <a:lnL>
                      <a:noFill/>
                    </a:lnL>
                    <a:lnR>
                      <a:noFill/>
                    </a:lnR>
                    <a:lnT>
                      <a:noFill/>
                    </a:lnT>
                    <a:lnB>
                      <a:noFill/>
                    </a:lnB>
                    <a:noFill/>
                  </a:tcPr>
                </a:tc>
                <a:tc>
                  <a:txBody>
                    <a:bodyPr/>
                    <a:lstStyle/>
                    <a:p>
                      <a:pPr algn="r" fontAlgn="b"/>
                      <a:r>
                        <a:rPr lang="it-IT" sz="1600" b="0" i="0" u="none" strike="noStrike" dirty="0">
                          <a:solidFill>
                            <a:srgbClr val="000000"/>
                          </a:solidFill>
                          <a:effectLst/>
                          <a:latin typeface="Calibri" panose="020F0502020204030204" pitchFamily="34" charset="0"/>
                        </a:rPr>
                        <a:t>500.000</a:t>
                      </a:r>
                    </a:p>
                  </a:txBody>
                  <a:tcPr marL="9525" marR="9525" marT="9525" marB="0" anchor="b">
                    <a:lnL>
                      <a:noFill/>
                    </a:lnL>
                    <a:lnR>
                      <a:noFill/>
                    </a:lnR>
                    <a:lnT>
                      <a:noFill/>
                    </a:lnT>
                    <a:lnB>
                      <a:noFill/>
                    </a:lnB>
                    <a:noFill/>
                  </a:tcPr>
                </a:tc>
                <a:extLst>
                  <a:ext uri="{0D108BD9-81ED-4DB2-BD59-A6C34878D82A}">
                    <a16:rowId xmlns:a16="http://schemas.microsoft.com/office/drawing/2014/main" val="1883975718"/>
                  </a:ext>
                </a:extLst>
              </a:tr>
              <a:tr h="328170">
                <a:tc>
                  <a:txBody>
                    <a:bodyPr/>
                    <a:lstStyle/>
                    <a:p>
                      <a:pPr algn="l" fontAlgn="b"/>
                      <a:r>
                        <a:rPr lang="it-IT" sz="1600" b="0" i="0" u="none" strike="noStrike" dirty="0">
                          <a:solidFill>
                            <a:srgbClr val="000000"/>
                          </a:solidFill>
                          <a:effectLst/>
                          <a:latin typeface="Calibri" panose="020F0502020204030204" pitchFamily="34" charset="0"/>
                        </a:rPr>
                        <a:t>Fornitore</a:t>
                      </a:r>
                    </a:p>
                  </a:txBody>
                  <a:tcPr marL="9525" marR="9525" marT="9525" marB="0" anchor="b">
                    <a:lnL>
                      <a:noFill/>
                    </a:lnL>
                    <a:lnR>
                      <a:noFill/>
                    </a:lnR>
                    <a:lnT>
                      <a:noFill/>
                    </a:lnT>
                    <a:lnB>
                      <a:noFill/>
                    </a:lnB>
                    <a:noFill/>
                  </a:tcPr>
                </a:tc>
                <a:tc>
                  <a:txBody>
                    <a:bodyPr/>
                    <a:lstStyle/>
                    <a:p>
                      <a:pPr algn="r" fontAlgn="b"/>
                      <a:r>
                        <a:rPr lang="it-IT" sz="1600" b="0" i="0" u="none" strike="noStrike" dirty="0">
                          <a:solidFill>
                            <a:srgbClr val="000000"/>
                          </a:solidFill>
                          <a:effectLst/>
                          <a:latin typeface="Calibri" panose="020F0502020204030204" pitchFamily="34" charset="0"/>
                        </a:rPr>
                        <a:t>500.000</a:t>
                      </a:r>
                    </a:p>
                  </a:txBody>
                  <a:tcPr marL="9525" marR="9525" marT="9525" marB="0" anchor="b">
                    <a:lnL>
                      <a:noFill/>
                    </a:lnL>
                    <a:lnR>
                      <a:noFill/>
                    </a:lnR>
                    <a:lnT>
                      <a:noFill/>
                    </a:lnT>
                    <a:lnB>
                      <a:noFill/>
                    </a:lnB>
                    <a:noFill/>
                  </a:tcPr>
                </a:tc>
                <a:tc>
                  <a:txBody>
                    <a:bodyPr/>
                    <a:lstStyle/>
                    <a:p>
                      <a:pPr algn="ctr" fontAlgn="b"/>
                      <a:endParaRPr lang="it-IT" sz="1600" b="0" i="1"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Mutuo Intesa</a:t>
                      </a:r>
                    </a:p>
                  </a:txBody>
                  <a:tcPr marL="9525" marR="9525" marT="9525" marB="0" anchor="b">
                    <a:lnL>
                      <a:noFill/>
                    </a:lnL>
                    <a:lnR>
                      <a:noFill/>
                    </a:lnR>
                    <a:lnT>
                      <a:noFill/>
                    </a:lnT>
                    <a:lnB>
                      <a:noFill/>
                    </a:lnB>
                    <a:noFill/>
                  </a:tcPr>
                </a:tc>
                <a:tc>
                  <a:txBody>
                    <a:bodyPr/>
                    <a:lstStyle/>
                    <a:p>
                      <a:pPr algn="r" fontAlgn="b"/>
                      <a:r>
                        <a:rPr lang="it-IT" sz="1600" b="0" i="0" u="none" strike="noStrike" dirty="0">
                          <a:solidFill>
                            <a:srgbClr val="000000"/>
                          </a:solidFill>
                          <a:effectLst/>
                          <a:latin typeface="Calibri" panose="020F0502020204030204" pitchFamily="34" charset="0"/>
                        </a:rPr>
                        <a:t>500.000</a:t>
                      </a:r>
                    </a:p>
                  </a:txBody>
                  <a:tcPr marL="9525" marR="9525" marT="9525" marB="0" anchor="b">
                    <a:lnL>
                      <a:noFill/>
                    </a:lnL>
                    <a:lnR>
                      <a:noFill/>
                    </a:lnR>
                    <a:lnT>
                      <a:noFill/>
                    </a:lnT>
                    <a:lnB>
                      <a:noFill/>
                    </a:lnB>
                    <a:noFill/>
                  </a:tcPr>
                </a:tc>
                <a:extLst>
                  <a:ext uri="{0D108BD9-81ED-4DB2-BD59-A6C34878D82A}">
                    <a16:rowId xmlns:a16="http://schemas.microsoft.com/office/drawing/2014/main" val="3985991293"/>
                  </a:ext>
                </a:extLst>
              </a:tr>
            </a:tbl>
          </a:graphicData>
        </a:graphic>
      </p:graphicFrame>
      <p:sp>
        <p:nvSpPr>
          <p:cNvPr id="7" name="CasellaDiTesto 6">
            <a:extLst>
              <a:ext uri="{FF2B5EF4-FFF2-40B4-BE49-F238E27FC236}">
                <a16:creationId xmlns:a16="http://schemas.microsoft.com/office/drawing/2014/main" id="{596D60BC-B91D-489D-3435-28B4DCA20838}"/>
              </a:ext>
            </a:extLst>
          </p:cNvPr>
          <p:cNvSpPr txBox="1"/>
          <p:nvPr/>
        </p:nvSpPr>
        <p:spPr>
          <a:xfrm>
            <a:off x="890153" y="1656176"/>
            <a:ext cx="10411691" cy="1099275"/>
          </a:xfrm>
          <a:prstGeom prst="rect">
            <a:avLst/>
          </a:prstGeom>
          <a:noFill/>
        </p:spPr>
        <p:txBody>
          <a:bodyPr wrap="square">
            <a:spAutoFit/>
          </a:bodyPr>
          <a:lstStyle/>
          <a:p>
            <a:pPr marR="0" lvl="0" algn="just" defTabSz="914400" rtl="0" eaLnBrk="1" fontAlgn="auto" latinLnBrk="0" hangingPunct="1">
              <a:lnSpc>
                <a:spcPct val="15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Dunque lo stato patrimoniale rileverà che, nell’attivo della società, è entrato un bene immobile del costo di 500.000 (si è acceso un mutuo per il pagamento)</a:t>
            </a: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spTree>
    <p:extLst>
      <p:ext uri="{BB962C8B-B14F-4D97-AF65-F5344CB8AC3E}">
        <p14:creationId xmlns:p14="http://schemas.microsoft.com/office/powerpoint/2010/main" val="3642793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46</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immobilizzazioni e l’ammortamento</a:t>
            </a: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44</a:t>
            </a:r>
          </a:p>
        </p:txBody>
      </p:sp>
      <p:sp>
        <p:nvSpPr>
          <p:cNvPr id="23" name="CasellaDiTesto 22">
            <a:extLst>
              <a:ext uri="{FF2B5EF4-FFF2-40B4-BE49-F238E27FC236}">
                <a16:creationId xmlns:a16="http://schemas.microsoft.com/office/drawing/2014/main" id="{1A8815AF-FA72-242C-8792-C37626BD58FC}"/>
              </a:ext>
            </a:extLst>
          </p:cNvPr>
          <p:cNvSpPr txBox="1"/>
          <p:nvPr/>
        </p:nvSpPr>
        <p:spPr>
          <a:xfrm>
            <a:off x="904949" y="4330627"/>
            <a:ext cx="10411691" cy="1184940"/>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Leggendo lo Stato Patrimoniale e guardando le due voci di conto </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300" dirty="0">
                <a:solidFill>
                  <a:prstClr val="black"/>
                </a:solidFill>
                <a:latin typeface="Calibri" panose="020F0502020204030204"/>
              </a:rPr>
              <a:t>Immobili</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400" dirty="0"/>
              <a:t>, </a:t>
            </a:r>
            <a:r>
              <a:rPr lang="it-IT" sz="2300" dirty="0">
                <a:solidFill>
                  <a:prstClr val="black"/>
                </a:solidFill>
                <a:latin typeface="Calibri" panose="020F0502020204030204"/>
                <a:sym typeface="Wingdings" panose="05000000000000000000" pitchFamily="2" charset="2"/>
              </a:rPr>
              <a:t>e </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300" dirty="0">
                <a:solidFill>
                  <a:prstClr val="black"/>
                </a:solidFill>
                <a:latin typeface="Calibri" panose="020F0502020204030204"/>
                <a:sym typeface="Wingdings" panose="05000000000000000000" pitchFamily="2" charset="2"/>
              </a:rPr>
              <a:t>F.do amm.to immobili</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400" dirty="0"/>
              <a:t>, </a:t>
            </a:r>
            <a:r>
              <a:rPr lang="it-IT" sz="2300" dirty="0">
                <a:solidFill>
                  <a:prstClr val="black"/>
                </a:solidFill>
                <a:latin typeface="Calibri" panose="020F0502020204030204"/>
                <a:sym typeface="Wingdings" panose="05000000000000000000" pitchFamily="2" charset="2"/>
              </a:rPr>
              <a:t> posso capire quanta parte del costo/valore dell’immobile è stata  già assorbita dalla attività di gestione/produttiva</a:t>
            </a: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7" name="CasellaDiTesto 6">
            <a:extLst>
              <a:ext uri="{FF2B5EF4-FFF2-40B4-BE49-F238E27FC236}">
                <a16:creationId xmlns:a16="http://schemas.microsoft.com/office/drawing/2014/main" id="{596D60BC-B91D-489D-3435-28B4DCA20838}"/>
              </a:ext>
            </a:extLst>
          </p:cNvPr>
          <p:cNvSpPr txBox="1"/>
          <p:nvPr/>
        </p:nvSpPr>
        <p:spPr>
          <a:xfrm>
            <a:off x="904949" y="1587422"/>
            <a:ext cx="10411691" cy="1154162"/>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Il Conto Economico accoglie tra i costi la quota di ammortamento dell’immobile cioè la quota di costo del bene che si ritiene assorbita/intaccata/utilizzata per la produzione nell’esercizio</a:t>
            </a:r>
            <a:endParaRPr kumimoji="0" lang="it-IT" sz="2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aphicFrame>
        <p:nvGraphicFramePr>
          <p:cNvPr id="10" name="Tabella 9">
            <a:extLst>
              <a:ext uri="{FF2B5EF4-FFF2-40B4-BE49-F238E27FC236}">
                <a16:creationId xmlns:a16="http://schemas.microsoft.com/office/drawing/2014/main" id="{EFC307C9-42D6-F50F-7790-1D69F2595809}"/>
              </a:ext>
            </a:extLst>
          </p:cNvPr>
          <p:cNvGraphicFramePr>
            <a:graphicFrameLocks noGrp="1"/>
          </p:cNvGraphicFramePr>
          <p:nvPr>
            <p:extLst>
              <p:ext uri="{D42A27DB-BD31-4B8C-83A1-F6EECF244321}">
                <p14:modId xmlns:p14="http://schemas.microsoft.com/office/powerpoint/2010/main" val="3446269639"/>
              </p:ext>
            </p:extLst>
          </p:nvPr>
        </p:nvGraphicFramePr>
        <p:xfrm>
          <a:off x="1036194" y="3039157"/>
          <a:ext cx="9842159" cy="581535"/>
        </p:xfrm>
        <a:graphic>
          <a:graphicData uri="http://schemas.openxmlformats.org/drawingml/2006/table">
            <a:tbl>
              <a:tblPr/>
              <a:tblGrid>
                <a:gridCol w="2588111">
                  <a:extLst>
                    <a:ext uri="{9D8B030D-6E8A-4147-A177-3AD203B41FA5}">
                      <a16:colId xmlns:a16="http://schemas.microsoft.com/office/drawing/2014/main" val="2150826130"/>
                    </a:ext>
                  </a:extLst>
                </a:gridCol>
                <a:gridCol w="1518610">
                  <a:extLst>
                    <a:ext uri="{9D8B030D-6E8A-4147-A177-3AD203B41FA5}">
                      <a16:colId xmlns:a16="http://schemas.microsoft.com/office/drawing/2014/main" val="298162000"/>
                    </a:ext>
                  </a:extLst>
                </a:gridCol>
                <a:gridCol w="2456872">
                  <a:extLst>
                    <a:ext uri="{9D8B030D-6E8A-4147-A177-3AD203B41FA5}">
                      <a16:colId xmlns:a16="http://schemas.microsoft.com/office/drawing/2014/main" val="385511601"/>
                    </a:ext>
                  </a:extLst>
                </a:gridCol>
                <a:gridCol w="2214674">
                  <a:extLst>
                    <a:ext uri="{9D8B030D-6E8A-4147-A177-3AD203B41FA5}">
                      <a16:colId xmlns:a16="http://schemas.microsoft.com/office/drawing/2014/main" val="1238228408"/>
                    </a:ext>
                  </a:extLst>
                </a:gridCol>
                <a:gridCol w="1063892">
                  <a:extLst>
                    <a:ext uri="{9D8B030D-6E8A-4147-A177-3AD203B41FA5}">
                      <a16:colId xmlns:a16="http://schemas.microsoft.com/office/drawing/2014/main" val="2867980233"/>
                    </a:ext>
                  </a:extLst>
                </a:gridCol>
              </a:tblGrid>
              <a:tr h="215023">
                <a:tc gridSpan="2">
                  <a:txBody>
                    <a:bodyPr/>
                    <a:lstStyle/>
                    <a:p>
                      <a:pPr algn="ctr" fontAlgn="ctr"/>
                      <a:r>
                        <a:rPr lang="it-IT" sz="1600" b="1" i="0" u="none" strike="noStrike" dirty="0">
                          <a:solidFill>
                            <a:srgbClr val="000000"/>
                          </a:solidFill>
                          <a:effectLst/>
                          <a:latin typeface="Calibri" panose="020F0502020204030204" pitchFamily="34" charset="0"/>
                        </a:rPr>
                        <a:t>DARE</a:t>
                      </a:r>
                    </a:p>
                  </a:txBody>
                  <a:tcPr marL="9525" marR="9525" marT="9525" marB="0" anchor="ctr">
                    <a:lnL>
                      <a:noFill/>
                    </a:lnL>
                    <a:lnR>
                      <a:noFill/>
                    </a:lnR>
                    <a:lnT>
                      <a:noFill/>
                    </a:lnT>
                    <a:lnB>
                      <a:noFill/>
                    </a:lnB>
                    <a:solidFill>
                      <a:srgbClr val="D0CECE"/>
                    </a:solidFill>
                  </a:tcPr>
                </a:tc>
                <a:tc hMerge="1">
                  <a:txBody>
                    <a:bodyPr/>
                    <a:lstStyle/>
                    <a:p>
                      <a:endParaRPr lang="it-IT"/>
                    </a:p>
                  </a:txBody>
                  <a:tcPr/>
                </a:tc>
                <a:tc>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gridSpan="2">
                  <a:txBody>
                    <a:bodyPr/>
                    <a:lstStyle/>
                    <a:p>
                      <a:pPr algn="ctr" fontAlgn="ctr"/>
                      <a:r>
                        <a:rPr lang="it-IT" sz="1600" b="1" i="0" u="none" strike="noStrike" dirty="0">
                          <a:solidFill>
                            <a:srgbClr val="000000"/>
                          </a:solidFill>
                          <a:effectLst/>
                          <a:latin typeface="Calibri" panose="020F0502020204030204" pitchFamily="34" charset="0"/>
                        </a:rPr>
                        <a:t>AVERE</a:t>
                      </a:r>
                    </a:p>
                  </a:txBody>
                  <a:tcPr marL="9525" marR="9525" marT="9525" marB="0" anchor="ctr">
                    <a:lnL>
                      <a:noFill/>
                    </a:lnL>
                    <a:lnR>
                      <a:noFill/>
                    </a:lnR>
                    <a:lnT>
                      <a:noFill/>
                    </a:lnT>
                    <a:lnB>
                      <a:noFill/>
                    </a:lnB>
                    <a:solidFill>
                      <a:srgbClr val="D0CECE"/>
                    </a:solidFill>
                  </a:tcPr>
                </a:tc>
                <a:tc hMerge="1">
                  <a:txBody>
                    <a:bodyPr/>
                    <a:lstStyle/>
                    <a:p>
                      <a:endParaRPr lang="it-IT"/>
                    </a:p>
                  </a:txBody>
                  <a:tcPr/>
                </a:tc>
                <a:extLst>
                  <a:ext uri="{0D108BD9-81ED-4DB2-BD59-A6C34878D82A}">
                    <a16:rowId xmlns:a16="http://schemas.microsoft.com/office/drawing/2014/main" val="2528914871"/>
                  </a:ext>
                </a:extLst>
              </a:tr>
              <a:tr h="328170">
                <a:tc>
                  <a:txBody>
                    <a:bodyPr/>
                    <a:lstStyle/>
                    <a:p>
                      <a:pPr algn="l" fontAlgn="b"/>
                      <a:r>
                        <a:rPr lang="it-IT" sz="1600" b="0" i="0" u="none" strike="noStrike" dirty="0">
                          <a:solidFill>
                            <a:srgbClr val="000000"/>
                          </a:solidFill>
                          <a:effectLst/>
                          <a:latin typeface="Calibri" panose="020F0502020204030204" pitchFamily="34" charset="0"/>
                        </a:rPr>
                        <a:t>Quota amm.to immobile</a:t>
                      </a:r>
                    </a:p>
                  </a:txBody>
                  <a:tcPr marL="9525" marR="9525" marT="9525" marB="0" anchor="b">
                    <a:lnL>
                      <a:noFill/>
                    </a:lnL>
                    <a:lnR>
                      <a:noFill/>
                    </a:lnR>
                    <a:lnT>
                      <a:noFill/>
                    </a:lnT>
                    <a:lnB>
                      <a:noFill/>
                    </a:lnB>
                    <a:noFill/>
                  </a:tcPr>
                </a:tc>
                <a:tc>
                  <a:txBody>
                    <a:bodyPr/>
                    <a:lstStyle/>
                    <a:p>
                      <a:pPr algn="r" fontAlgn="b"/>
                      <a:r>
                        <a:rPr lang="it-IT" sz="1600" b="0" i="0" u="none" strike="noStrike" dirty="0">
                          <a:solidFill>
                            <a:srgbClr val="000000"/>
                          </a:solidFill>
                          <a:effectLst/>
                          <a:latin typeface="Calibri" panose="020F0502020204030204" pitchFamily="34" charset="0"/>
                        </a:rPr>
                        <a:t>15.000</a:t>
                      </a:r>
                    </a:p>
                  </a:txBody>
                  <a:tcPr marL="9525" marR="9525" marT="9525" marB="0" anchor="b">
                    <a:lnL>
                      <a:noFill/>
                    </a:lnL>
                    <a:lnR>
                      <a:noFill/>
                    </a:lnR>
                    <a:lnT>
                      <a:noFill/>
                    </a:lnT>
                    <a:lnB>
                      <a:noFill/>
                    </a:lnB>
                    <a:noFill/>
                  </a:tcPr>
                </a:tc>
                <a:tc>
                  <a:txBody>
                    <a:bodyPr/>
                    <a:lstStyle/>
                    <a:p>
                      <a:pPr algn="ctr" fontAlgn="b"/>
                      <a:r>
                        <a:rPr lang="it-IT" sz="1600" b="0" i="1" u="none" strike="noStrike" dirty="0">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l" fontAlgn="b"/>
                      <a:r>
                        <a:rPr lang="it-IT" sz="1600" b="0" i="0" u="none" strike="noStrike" dirty="0">
                          <a:solidFill>
                            <a:srgbClr val="000000"/>
                          </a:solidFill>
                          <a:effectLst/>
                          <a:latin typeface="Calibri" panose="020F0502020204030204" pitchFamily="34" charset="0"/>
                        </a:rPr>
                        <a:t>F.do amm.to immobile</a:t>
                      </a:r>
                    </a:p>
                  </a:txBody>
                  <a:tcPr marL="9525" marR="9525" marT="9525" marB="0" anchor="b">
                    <a:lnL>
                      <a:noFill/>
                    </a:lnL>
                    <a:lnR>
                      <a:noFill/>
                    </a:lnR>
                    <a:lnT>
                      <a:noFill/>
                    </a:lnT>
                    <a:lnB>
                      <a:noFill/>
                    </a:lnB>
                    <a:noFill/>
                  </a:tcPr>
                </a:tc>
                <a:tc>
                  <a:txBody>
                    <a:bodyPr/>
                    <a:lstStyle/>
                    <a:p>
                      <a:pPr algn="r" fontAlgn="b"/>
                      <a:r>
                        <a:rPr lang="it-IT" sz="1600" b="0" i="0" u="none" strike="noStrike" dirty="0">
                          <a:solidFill>
                            <a:srgbClr val="000000"/>
                          </a:solidFill>
                          <a:effectLst/>
                          <a:latin typeface="Calibri" panose="020F0502020204030204" pitchFamily="34" charset="0"/>
                        </a:rPr>
                        <a:t>15.000</a:t>
                      </a:r>
                    </a:p>
                  </a:txBody>
                  <a:tcPr marL="9525" marR="9525" marT="9525" marB="0" anchor="b">
                    <a:lnL>
                      <a:noFill/>
                    </a:lnL>
                    <a:lnR>
                      <a:noFill/>
                    </a:lnR>
                    <a:lnT>
                      <a:noFill/>
                    </a:lnT>
                    <a:lnB>
                      <a:noFill/>
                    </a:lnB>
                    <a:noFill/>
                  </a:tcPr>
                </a:tc>
                <a:extLst>
                  <a:ext uri="{0D108BD9-81ED-4DB2-BD59-A6C34878D82A}">
                    <a16:rowId xmlns:a16="http://schemas.microsoft.com/office/drawing/2014/main" val="1883975718"/>
                  </a:ext>
                </a:extLst>
              </a:tr>
            </a:tbl>
          </a:graphicData>
        </a:graphic>
      </p:graphicFrame>
    </p:spTree>
    <p:extLst>
      <p:ext uri="{BB962C8B-B14F-4D97-AF65-F5344CB8AC3E}">
        <p14:creationId xmlns:p14="http://schemas.microsoft.com/office/powerpoint/2010/main" val="254126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47</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immobilizzazioni e l’ammortamento</a:t>
            </a: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45</a:t>
            </a:r>
          </a:p>
        </p:txBody>
      </p:sp>
      <p:sp>
        <p:nvSpPr>
          <p:cNvPr id="23" name="CasellaDiTesto 22">
            <a:extLst>
              <a:ext uri="{FF2B5EF4-FFF2-40B4-BE49-F238E27FC236}">
                <a16:creationId xmlns:a16="http://schemas.microsoft.com/office/drawing/2014/main" id="{1A8815AF-FA72-242C-8792-C37626BD58FC}"/>
              </a:ext>
            </a:extLst>
          </p:cNvPr>
          <p:cNvSpPr txBox="1"/>
          <p:nvPr/>
        </p:nvSpPr>
        <p:spPr>
          <a:xfrm>
            <a:off x="890152" y="3099236"/>
            <a:ext cx="10411691" cy="1630190"/>
          </a:xfrm>
          <a:prstGeom prst="rect">
            <a:avLst/>
          </a:prstGeom>
          <a:noFill/>
        </p:spPr>
        <p:txBody>
          <a:bodyPr wrap="square">
            <a:spAutoFit/>
          </a:bodyPr>
          <a:lstStyle/>
          <a:p>
            <a:pPr marR="0" lvl="0" algn="just" defTabSz="914400" rtl="0" eaLnBrk="1" fontAlgn="auto" latinLnBrk="0" hangingPunct="1">
              <a:lnSpc>
                <a:spcPct val="15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Si passa poi anche alla forma scalare che deduce direttamente dal costo il fondo ammortamento lasciando in evidenza il resto residuo del bene (ma questo riduce le informazioni che comunque si trovano nella nota integrativa).</a:t>
            </a:r>
            <a:endParaRPr kumimoji="0" lang="it-IT" sz="220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sym typeface="Wingdings" panose="05000000000000000000" pitchFamily="2" charset="2"/>
            </a:endParaRPr>
          </a:p>
        </p:txBody>
      </p:sp>
      <p:sp>
        <p:nvSpPr>
          <p:cNvPr id="7" name="CasellaDiTesto 6">
            <a:extLst>
              <a:ext uri="{FF2B5EF4-FFF2-40B4-BE49-F238E27FC236}">
                <a16:creationId xmlns:a16="http://schemas.microsoft.com/office/drawing/2014/main" id="{596D60BC-B91D-489D-3435-28B4DCA20838}"/>
              </a:ext>
            </a:extLst>
          </p:cNvPr>
          <p:cNvSpPr txBox="1"/>
          <p:nvPr/>
        </p:nvSpPr>
        <p:spPr>
          <a:xfrm>
            <a:off x="904949" y="1587422"/>
            <a:ext cx="10411691" cy="1122359"/>
          </a:xfrm>
          <a:prstGeom prst="rect">
            <a:avLst/>
          </a:prstGeom>
          <a:noFill/>
        </p:spPr>
        <p:txBody>
          <a:bodyPr wrap="square">
            <a:spAutoFit/>
          </a:bodyPr>
          <a:lstStyle/>
          <a:p>
            <a:pPr marR="0" lvl="0" algn="just" defTabSz="914400" rtl="0" eaLnBrk="1" fontAlgn="auto" latinLnBrk="0" hangingPunct="1">
              <a:lnSpc>
                <a:spcPct val="15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La voce/mastro </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300" dirty="0">
                <a:solidFill>
                  <a:prstClr val="black"/>
                </a:solidFill>
                <a:latin typeface="Calibri" panose="020F0502020204030204"/>
                <a:sym typeface="Wingdings" panose="05000000000000000000" pitchFamily="2" charset="2"/>
              </a:rPr>
              <a:t>F.do amm.to</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300" dirty="0">
                <a:solidFill>
                  <a:prstClr val="black"/>
                </a:solidFill>
                <a:latin typeface="Calibri" panose="020F0502020204030204"/>
                <a:sym typeface="Wingdings" panose="05000000000000000000" pitchFamily="2" charset="2"/>
              </a:rPr>
              <a:t>, collocata nel passivo di Stato Patrimoniale non è un debito, ma una </a:t>
            </a:r>
            <a:r>
              <a:rPr lang="it-IT" sz="2300" b="1" u="sng" dirty="0">
                <a:solidFill>
                  <a:schemeClr val="accent1"/>
                </a:solidFill>
                <a:latin typeface="Calibri" panose="020F0502020204030204"/>
                <a:sym typeface="Wingdings" panose="05000000000000000000" pitchFamily="2" charset="2"/>
              </a:rPr>
              <a:t>posta rettificativa</a:t>
            </a:r>
            <a:r>
              <a:rPr lang="it-IT" sz="2300" dirty="0">
                <a:latin typeface="Calibri" panose="020F0502020204030204"/>
                <a:sym typeface="Wingdings" panose="05000000000000000000" pitchFamily="2" charset="2"/>
              </a:rPr>
              <a:t>.</a:t>
            </a:r>
            <a:endParaRPr kumimoji="0" lang="it-IT" sz="2200" i="0" strike="noStrike" kern="1200" cap="none" spc="0" normalizeH="0" baseline="0" noProof="0" dirty="0">
              <a:ln>
                <a:noFill/>
              </a:ln>
              <a:effectLst/>
              <a:uLnTx/>
              <a:uFillTx/>
              <a:latin typeface="Calibri" panose="020F0502020204030204"/>
              <a:ea typeface="+mn-ea"/>
              <a:cs typeface="+mn-cs"/>
              <a:sym typeface="Wingdings" panose="05000000000000000000" pitchFamily="2" charset="2"/>
            </a:endParaRPr>
          </a:p>
        </p:txBody>
      </p:sp>
    </p:spTree>
    <p:extLst>
      <p:ext uri="{BB962C8B-B14F-4D97-AF65-F5344CB8AC3E}">
        <p14:creationId xmlns:p14="http://schemas.microsoft.com/office/powerpoint/2010/main" val="33431713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5C79-A6F4-5811-52A8-2CDE3F667FB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7DAF79-3E7F-2DA4-64D1-3F5FAA0C0BFC}"/>
              </a:ext>
            </a:extLst>
          </p:cNvPr>
          <p:cNvSpPr>
            <a:spLocks noGrp="1"/>
          </p:cNvSpPr>
          <p:nvPr>
            <p:ph type="sldNum" sz="quarter" idx="12"/>
          </p:nvPr>
        </p:nvSpPr>
        <p:spPr/>
        <p:txBody>
          <a:bodyPr/>
          <a:lstStyle/>
          <a:p>
            <a:fld id="{2C20EE39-9E8F-472C-A198-3FCA771E6885}" type="slidenum">
              <a:rPr lang="it-IT" smtClean="0"/>
              <a:t>48</a:t>
            </a:fld>
            <a:endParaRPr lang="it-IT"/>
          </a:p>
        </p:txBody>
      </p:sp>
      <p:sp>
        <p:nvSpPr>
          <p:cNvPr id="3" name="Rettangolo 2">
            <a:extLst>
              <a:ext uri="{FF2B5EF4-FFF2-40B4-BE49-F238E27FC236}">
                <a16:creationId xmlns:a16="http://schemas.microsoft.com/office/drawing/2014/main" id="{5E23C645-ADC8-1E39-7AF3-D3C505D05C2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D3BEADC-8CC7-F828-6D88-D91A7097FD89}"/>
              </a:ext>
            </a:extLst>
          </p:cNvPr>
          <p:cNvSpPr txBox="1">
            <a:spLocks/>
          </p:cNvSpPr>
          <p:nvPr/>
        </p:nvSpPr>
        <p:spPr>
          <a:xfrm>
            <a:off x="989010" y="387389"/>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rimanenze</a:t>
            </a:r>
          </a:p>
        </p:txBody>
      </p:sp>
      <p:cxnSp>
        <p:nvCxnSpPr>
          <p:cNvPr id="12" name="Connettore diritto 11">
            <a:extLst>
              <a:ext uri="{FF2B5EF4-FFF2-40B4-BE49-F238E27FC236}">
                <a16:creationId xmlns:a16="http://schemas.microsoft.com/office/drawing/2014/main" id="{8A9B2A51-BAAB-FC15-EA5B-3D1E6A38591C}"/>
              </a:ext>
            </a:extLst>
          </p:cNvPr>
          <p:cNvCxnSpPr/>
          <p:nvPr/>
        </p:nvCxnSpPr>
        <p:spPr>
          <a:xfrm>
            <a:off x="890153" y="900262"/>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DBEC91B-DA55-E243-1C62-DF0EBA26CF0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AB84C14-FCA3-D92A-0DA0-0D8C03A9ECE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9328A54-F950-686A-0177-1F77DD8488E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51BF818E-27B5-AE1A-7A63-B76C13121E0A}"/>
              </a:ext>
            </a:extLst>
          </p:cNvPr>
          <p:cNvSpPr>
            <a:spLocks noGrp="1"/>
          </p:cNvSpPr>
          <p:nvPr>
            <p:ph type="ftr" sz="quarter" idx="11"/>
          </p:nvPr>
        </p:nvSpPr>
        <p:spPr/>
        <p:txBody>
          <a:bodyPr/>
          <a:lstStyle/>
          <a:p>
            <a:r>
              <a:rPr lang="it-IT" sz="1050" dirty="0">
                <a:solidFill>
                  <a:schemeClr val="bg2">
                    <a:lumMod val="90000"/>
                  </a:schemeClr>
                </a:solidFill>
              </a:rPr>
              <a:t>46</a:t>
            </a:r>
          </a:p>
        </p:txBody>
      </p:sp>
      <p:sp>
        <p:nvSpPr>
          <p:cNvPr id="23" name="CasellaDiTesto 22">
            <a:extLst>
              <a:ext uri="{FF2B5EF4-FFF2-40B4-BE49-F238E27FC236}">
                <a16:creationId xmlns:a16="http://schemas.microsoft.com/office/drawing/2014/main" id="{1A8815AF-FA72-242C-8792-C37626BD58FC}"/>
              </a:ext>
            </a:extLst>
          </p:cNvPr>
          <p:cNvSpPr txBox="1"/>
          <p:nvPr/>
        </p:nvSpPr>
        <p:spPr>
          <a:xfrm>
            <a:off x="904949" y="3234234"/>
            <a:ext cx="10411691" cy="568361"/>
          </a:xfrm>
          <a:prstGeom prst="rect">
            <a:avLst/>
          </a:prstGeom>
          <a:noFill/>
        </p:spPr>
        <p:txBody>
          <a:bodyPr wrap="square">
            <a:spAutoFit/>
          </a:bodyPr>
          <a:lstStyle/>
          <a:p>
            <a:pPr marR="0" lvl="0" algn="just" defTabSz="914400" rtl="0" eaLnBrk="1" fontAlgn="auto" latinLnBrk="0" hangingPunct="1">
              <a:lnSpc>
                <a:spcPct val="15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A fine esercizio residuano merci q.tà 200 x €5 = 1.000</a:t>
            </a:r>
            <a:endParaRPr kumimoji="0" lang="it-IT" sz="220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sym typeface="Wingdings" panose="05000000000000000000" pitchFamily="2" charset="2"/>
            </a:endParaRPr>
          </a:p>
        </p:txBody>
      </p:sp>
      <p:grpSp>
        <p:nvGrpSpPr>
          <p:cNvPr id="11" name="Gruppo 10">
            <a:extLst>
              <a:ext uri="{FF2B5EF4-FFF2-40B4-BE49-F238E27FC236}">
                <a16:creationId xmlns:a16="http://schemas.microsoft.com/office/drawing/2014/main" id="{ADA036A8-C5A8-3065-6DAD-98AF02CE6C83}"/>
              </a:ext>
            </a:extLst>
          </p:cNvPr>
          <p:cNvGrpSpPr/>
          <p:nvPr/>
        </p:nvGrpSpPr>
        <p:grpSpPr>
          <a:xfrm>
            <a:off x="904949" y="1041749"/>
            <a:ext cx="10411691" cy="880369"/>
            <a:chOff x="904949" y="1536024"/>
            <a:chExt cx="10411691" cy="880369"/>
          </a:xfrm>
        </p:grpSpPr>
        <p:sp>
          <p:nvSpPr>
            <p:cNvPr id="7" name="CasellaDiTesto 6">
              <a:extLst>
                <a:ext uri="{FF2B5EF4-FFF2-40B4-BE49-F238E27FC236}">
                  <a16:creationId xmlns:a16="http://schemas.microsoft.com/office/drawing/2014/main" id="{596D60BC-B91D-489D-3435-28B4DCA20838}"/>
                </a:ext>
              </a:extLst>
            </p:cNvPr>
            <p:cNvSpPr txBox="1"/>
            <p:nvPr/>
          </p:nvSpPr>
          <p:spPr>
            <a:xfrm>
              <a:off x="904949" y="1587422"/>
              <a:ext cx="10411691" cy="813043"/>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Nell’esercizio vengono acquistate merci</a:t>
              </a:r>
            </a:p>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			rivendute merci</a:t>
              </a:r>
            </a:p>
          </p:txBody>
        </p:sp>
        <p:sp>
          <p:nvSpPr>
            <p:cNvPr id="8" name="Freccia in giù 35">
              <a:extLst>
                <a:ext uri="{FF2B5EF4-FFF2-40B4-BE49-F238E27FC236}">
                  <a16:creationId xmlns:a16="http://schemas.microsoft.com/office/drawing/2014/main" id="{56CEF423-AC55-4516-56C5-3EC8B9E50E5F}"/>
                </a:ext>
              </a:extLst>
            </p:cNvPr>
            <p:cNvSpPr/>
            <p:nvPr/>
          </p:nvSpPr>
          <p:spPr>
            <a:xfrm rot="16200000">
              <a:off x="5833543" y="1915587"/>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sp>
          <p:nvSpPr>
            <p:cNvPr id="10" name="CasellaDiTesto 9">
              <a:extLst>
                <a:ext uri="{FF2B5EF4-FFF2-40B4-BE49-F238E27FC236}">
                  <a16:creationId xmlns:a16="http://schemas.microsoft.com/office/drawing/2014/main" id="{527D8FCA-0D26-1E06-1987-88C177B63B75}"/>
                </a:ext>
              </a:extLst>
            </p:cNvPr>
            <p:cNvSpPr txBox="1"/>
            <p:nvPr/>
          </p:nvSpPr>
          <p:spPr>
            <a:xfrm>
              <a:off x="6258372" y="1536024"/>
              <a:ext cx="2505164" cy="880369"/>
            </a:xfrm>
            <a:prstGeom prst="rect">
              <a:avLst/>
            </a:prstGeom>
            <a:noFill/>
            <a:ln>
              <a:solidFill>
                <a:schemeClr val="accent1">
                  <a:lumMod val="50000"/>
                </a:schemeClr>
              </a:solidFill>
            </a:ln>
          </p:spPr>
          <p:txBody>
            <a:bodyPr wrap="square" rtlCol="0">
              <a:spAutoFit/>
            </a:bodyPr>
            <a:lstStyle/>
            <a:p>
              <a:pPr>
                <a:lnSpc>
                  <a:spcPct val="150000"/>
                </a:lnSpc>
              </a:pPr>
              <a:r>
                <a:rPr lang="it-IT" dirty="0"/>
                <a:t>q.tà 1.000 x €5 = 5.000</a:t>
              </a:r>
            </a:p>
            <a:p>
              <a:pPr>
                <a:lnSpc>
                  <a:spcPct val="150000"/>
                </a:lnSpc>
              </a:pPr>
              <a:r>
                <a:rPr lang="it-IT" dirty="0"/>
                <a:t>q.tà    800 x €8 = 6.400 	</a:t>
              </a:r>
            </a:p>
          </p:txBody>
        </p:sp>
      </p:grpSp>
      <p:graphicFrame>
        <p:nvGraphicFramePr>
          <p:cNvPr id="13" name="Tabella 12">
            <a:extLst>
              <a:ext uri="{FF2B5EF4-FFF2-40B4-BE49-F238E27FC236}">
                <a16:creationId xmlns:a16="http://schemas.microsoft.com/office/drawing/2014/main" id="{E33EE7B1-32E1-29A3-F6AC-BB3D7DBBB3B2}"/>
              </a:ext>
            </a:extLst>
          </p:cNvPr>
          <p:cNvGraphicFramePr>
            <a:graphicFrameLocks noGrp="1"/>
          </p:cNvGraphicFramePr>
          <p:nvPr>
            <p:extLst>
              <p:ext uri="{D42A27DB-BD31-4B8C-83A1-F6EECF244321}">
                <p14:modId xmlns:p14="http://schemas.microsoft.com/office/powerpoint/2010/main" val="4158719574"/>
              </p:ext>
            </p:extLst>
          </p:nvPr>
        </p:nvGraphicFramePr>
        <p:xfrm>
          <a:off x="989010" y="2131070"/>
          <a:ext cx="1875320" cy="99441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Acquisto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5.000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6" name="Tabella 15">
            <a:extLst>
              <a:ext uri="{FF2B5EF4-FFF2-40B4-BE49-F238E27FC236}">
                <a16:creationId xmlns:a16="http://schemas.microsoft.com/office/drawing/2014/main" id="{F0C5F2F9-BAD3-6424-D0FD-A2918BF62B26}"/>
              </a:ext>
            </a:extLst>
          </p:cNvPr>
          <p:cNvGraphicFramePr>
            <a:graphicFrameLocks noGrp="1"/>
          </p:cNvGraphicFramePr>
          <p:nvPr>
            <p:extLst>
              <p:ext uri="{D42A27DB-BD31-4B8C-83A1-F6EECF244321}">
                <p14:modId xmlns:p14="http://schemas.microsoft.com/office/powerpoint/2010/main" val="4069444795"/>
              </p:ext>
            </p:extLst>
          </p:nvPr>
        </p:nvGraphicFramePr>
        <p:xfrm>
          <a:off x="3600411" y="2135186"/>
          <a:ext cx="1875320" cy="99441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Ricavi di vendita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ctr" fontAlgn="ctr"/>
                      <a:r>
                        <a:rPr lang="it-IT" sz="1600" b="0" i="0" u="none" strike="noStrike" dirty="0">
                          <a:solidFill>
                            <a:srgbClr val="000000"/>
                          </a:solidFill>
                          <a:effectLst/>
                          <a:latin typeface="Calibri" panose="020F0502020204030204" pitchFamily="34" charset="0"/>
                        </a:rPr>
                        <a:t>6.400</a:t>
                      </a:r>
                    </a:p>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68AD7FAA-EEB5-B4DD-A310-5BB3F160A1B9}"/>
              </a:ext>
            </a:extLst>
          </p:cNvPr>
          <p:cNvGraphicFramePr>
            <a:graphicFrameLocks noGrp="1"/>
          </p:cNvGraphicFramePr>
          <p:nvPr>
            <p:extLst>
              <p:ext uri="{D42A27DB-BD31-4B8C-83A1-F6EECF244321}">
                <p14:modId xmlns:p14="http://schemas.microsoft.com/office/powerpoint/2010/main" val="4079035428"/>
              </p:ext>
            </p:extLst>
          </p:nvPr>
        </p:nvGraphicFramePr>
        <p:xfrm>
          <a:off x="6162386" y="2139302"/>
          <a:ext cx="1875320" cy="99441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6.400</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5.000</a:t>
                      </a:r>
                    </a:p>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8" name="Tabella 17">
            <a:extLst>
              <a:ext uri="{FF2B5EF4-FFF2-40B4-BE49-F238E27FC236}">
                <a16:creationId xmlns:a16="http://schemas.microsoft.com/office/drawing/2014/main" id="{F6015BD1-8017-0617-9724-1C5D8AFFCB93}"/>
              </a:ext>
            </a:extLst>
          </p:cNvPr>
          <p:cNvGraphicFramePr>
            <a:graphicFrameLocks noGrp="1"/>
          </p:cNvGraphicFramePr>
          <p:nvPr>
            <p:extLst>
              <p:ext uri="{D42A27DB-BD31-4B8C-83A1-F6EECF244321}">
                <p14:modId xmlns:p14="http://schemas.microsoft.com/office/powerpoint/2010/main" val="2700210646"/>
              </p:ext>
            </p:extLst>
          </p:nvPr>
        </p:nvGraphicFramePr>
        <p:xfrm>
          <a:off x="3346331" y="3933713"/>
          <a:ext cx="1875320" cy="99441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Rim. finali C.E.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ctr" fontAlgn="ctr"/>
                      <a:r>
                        <a:rPr lang="it-IT" sz="1600" b="0" i="0" u="none" strike="noStrike" dirty="0">
                          <a:solidFill>
                            <a:srgbClr val="000000"/>
                          </a:solidFill>
                          <a:effectLst/>
                          <a:latin typeface="Calibri" panose="020F0502020204030204" pitchFamily="34" charset="0"/>
                        </a:rPr>
                        <a:t>1.000</a:t>
                      </a:r>
                    </a:p>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9" name="Tabella 18">
            <a:extLst>
              <a:ext uri="{FF2B5EF4-FFF2-40B4-BE49-F238E27FC236}">
                <a16:creationId xmlns:a16="http://schemas.microsoft.com/office/drawing/2014/main" id="{842B617E-3DBF-FBFC-1420-364A61452169}"/>
              </a:ext>
            </a:extLst>
          </p:cNvPr>
          <p:cNvGraphicFramePr>
            <a:graphicFrameLocks noGrp="1"/>
          </p:cNvGraphicFramePr>
          <p:nvPr>
            <p:extLst>
              <p:ext uri="{D42A27DB-BD31-4B8C-83A1-F6EECF244321}">
                <p14:modId xmlns:p14="http://schemas.microsoft.com/office/powerpoint/2010/main" val="1623408078"/>
              </p:ext>
            </p:extLst>
          </p:nvPr>
        </p:nvGraphicFramePr>
        <p:xfrm>
          <a:off x="904949" y="3933713"/>
          <a:ext cx="1875320" cy="99441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Rim. finali S.P.</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1.000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p>
                      <a:pPr algn="ctr"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195DAB74-F22B-2EDB-5073-458A0188CDEA}"/>
              </a:ext>
            </a:extLst>
          </p:cNvPr>
          <p:cNvGraphicFramePr>
            <a:graphicFrameLocks noGrp="1"/>
          </p:cNvGraphicFramePr>
          <p:nvPr>
            <p:extLst>
              <p:ext uri="{D42A27DB-BD31-4B8C-83A1-F6EECF244321}">
                <p14:modId xmlns:p14="http://schemas.microsoft.com/office/powerpoint/2010/main" val="3933991023"/>
              </p:ext>
            </p:extLst>
          </p:nvPr>
        </p:nvGraphicFramePr>
        <p:xfrm>
          <a:off x="6970351" y="3791841"/>
          <a:ext cx="4842300" cy="2170215"/>
        </p:xfrm>
        <a:graphic>
          <a:graphicData uri="http://schemas.openxmlformats.org/drawingml/2006/table">
            <a:tbl>
              <a:tblPr/>
              <a:tblGrid>
                <a:gridCol w="1544590">
                  <a:extLst>
                    <a:ext uri="{9D8B030D-6E8A-4147-A177-3AD203B41FA5}">
                      <a16:colId xmlns:a16="http://schemas.microsoft.com/office/drawing/2014/main" val="3476452297"/>
                    </a:ext>
                  </a:extLst>
                </a:gridCol>
                <a:gridCol w="876560">
                  <a:extLst>
                    <a:ext uri="{9D8B030D-6E8A-4147-A177-3AD203B41FA5}">
                      <a16:colId xmlns:a16="http://schemas.microsoft.com/office/drawing/2014/main" val="2446368684"/>
                    </a:ext>
                  </a:extLst>
                </a:gridCol>
                <a:gridCol w="1210575">
                  <a:extLst>
                    <a:ext uri="{9D8B030D-6E8A-4147-A177-3AD203B41FA5}">
                      <a16:colId xmlns:a16="http://schemas.microsoft.com/office/drawing/2014/main" val="2891828823"/>
                    </a:ext>
                  </a:extLst>
                </a:gridCol>
                <a:gridCol w="1210575">
                  <a:extLst>
                    <a:ext uri="{9D8B030D-6E8A-4147-A177-3AD203B41FA5}">
                      <a16:colId xmlns:a16="http://schemas.microsoft.com/office/drawing/2014/main" val="350135490"/>
                    </a:ext>
                  </a:extLst>
                </a:gridCol>
              </a:tblGrid>
              <a:tr h="266700">
                <a:tc gridSpan="4">
                  <a:txBody>
                    <a:bodyPr/>
                    <a:lstStyle/>
                    <a:p>
                      <a:pPr algn="ctr" rtl="0" fontAlgn="ctr"/>
                      <a:r>
                        <a:rPr lang="it-IT" sz="1600" b="1" i="0" u="none" strike="noStrike" dirty="0">
                          <a:solidFill>
                            <a:srgbClr val="000000"/>
                          </a:solidFill>
                          <a:effectLst/>
                          <a:latin typeface="Calibri" panose="020F0502020204030204" pitchFamily="34" charset="0"/>
                        </a:rPr>
                        <a:t>CONTO ECONOMICO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125700663"/>
                  </a:ext>
                </a:extLst>
              </a:tr>
              <a:tr h="266700">
                <a:tc gridSpan="2">
                  <a:txBody>
                    <a:bodyPr/>
                    <a:lstStyle/>
                    <a:p>
                      <a:pPr algn="ctr" rtl="0" fontAlgn="ctr"/>
                      <a:r>
                        <a:rPr lang="it-IT" sz="1600" b="1" i="0" u="none" strike="noStrike" dirty="0">
                          <a:solidFill>
                            <a:srgbClr val="000000"/>
                          </a:solidFill>
                          <a:effectLst/>
                          <a:latin typeface="Calibri" panose="020F0502020204030204" pitchFamily="34" charset="0"/>
                        </a:rPr>
                        <a:t>COSTI</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it-IT"/>
                    </a:p>
                  </a:txBody>
                  <a:tcPr/>
                </a:tc>
                <a:tc gridSpan="2">
                  <a:txBody>
                    <a:bodyPr/>
                    <a:lstStyle/>
                    <a:p>
                      <a:pPr algn="ctr" rtl="0" fontAlgn="ctr"/>
                      <a:r>
                        <a:rPr lang="it-IT" sz="1600" b="1" i="0" u="none" strike="noStrike" dirty="0">
                          <a:solidFill>
                            <a:srgbClr val="000000"/>
                          </a:solidFill>
                          <a:effectLst/>
                          <a:latin typeface="Calibri" panose="020F0502020204030204" pitchFamily="34" charset="0"/>
                        </a:rPr>
                        <a:t>RICAVI</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it-IT"/>
                    </a:p>
                  </a:txBody>
                  <a:tcPr/>
                </a:tc>
                <a:extLst>
                  <a:ext uri="{0D108BD9-81ED-4DB2-BD59-A6C34878D82A}">
                    <a16:rowId xmlns:a16="http://schemas.microsoft.com/office/drawing/2014/main" val="1547715922"/>
                  </a:ext>
                </a:extLst>
              </a:tr>
              <a:tr h="482541">
                <a:tc>
                  <a:txBody>
                    <a:bodyPr/>
                    <a:lstStyle/>
                    <a:p>
                      <a:pPr algn="l" rtl="0" fontAlgn="ctr"/>
                      <a:r>
                        <a:rPr lang="it-IT" sz="1600" b="0" i="0" u="none" strike="noStrike">
                          <a:solidFill>
                            <a:srgbClr val="000000"/>
                          </a:solidFill>
                          <a:effectLst/>
                          <a:latin typeface="Calibri" panose="020F0502020204030204" pitchFamily="34" charset="0"/>
                        </a:rPr>
                        <a:t>Acquisto merci</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it-IT" sz="1600" b="0" i="0" u="none" strike="noStrike">
                          <a:solidFill>
                            <a:srgbClr val="000000"/>
                          </a:solidFill>
                          <a:effectLst/>
                          <a:latin typeface="Calibri" panose="020F0502020204030204" pitchFamily="34" charset="0"/>
                        </a:rPr>
                        <a:t>5.000</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rtl="0" fontAlgn="ctr"/>
                      <a:r>
                        <a:rPr lang="it-IT" sz="1600" b="0" i="0" u="none" strike="noStrike" dirty="0">
                          <a:solidFill>
                            <a:srgbClr val="000000"/>
                          </a:solidFill>
                          <a:effectLst/>
                          <a:latin typeface="Calibri" panose="020F0502020204030204" pitchFamily="34" charset="0"/>
                        </a:rPr>
                        <a:t>  Ricavi </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rtl="0" fontAlgn="ctr"/>
                      <a:r>
                        <a:rPr lang="it-IT" sz="1600" b="0" i="0" u="none" strike="noStrike" dirty="0">
                          <a:solidFill>
                            <a:srgbClr val="000000"/>
                          </a:solidFill>
                          <a:effectLst/>
                          <a:latin typeface="Calibri" panose="020F0502020204030204" pitchFamily="34" charset="0"/>
                        </a:rPr>
                        <a:t>6.400</a:t>
                      </a:r>
                    </a:p>
                  </a:txBody>
                  <a:tcPr marL="9525" marR="9525" marT="9525" marB="0" anchor="ctr">
                    <a:lnL>
                      <a:noFill/>
                    </a:lnL>
                    <a:lnR>
                      <a:noFill/>
                    </a:lnR>
                    <a:lnT>
                      <a:noFill/>
                    </a:lnT>
                    <a:lnB>
                      <a:noFill/>
                    </a:lnB>
                  </a:tcPr>
                </a:tc>
                <a:extLst>
                  <a:ext uri="{0D108BD9-81ED-4DB2-BD59-A6C34878D82A}">
                    <a16:rowId xmlns:a16="http://schemas.microsoft.com/office/drawing/2014/main" val="2207189808"/>
                  </a:ext>
                </a:extLst>
              </a:tr>
              <a:tr h="417478">
                <a:tc>
                  <a:txBody>
                    <a:bodyPr/>
                    <a:lstStyle/>
                    <a:p>
                      <a:pPr algn="l" rtl="0" fontAlgn="ctr"/>
                      <a:r>
                        <a:rPr lang="it-IT" sz="1600" b="1" i="0" u="none" strike="noStrike" dirty="0">
                          <a:solidFill>
                            <a:srgbClr val="000000"/>
                          </a:solidFill>
                          <a:effectLst/>
                          <a:latin typeface="Calibri" panose="020F0502020204030204" pitchFamily="34" charset="0"/>
                        </a:rPr>
                        <a:t>Tot costi</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it-IT" sz="1600" b="1" i="0" u="none" strike="noStrike" dirty="0">
                          <a:solidFill>
                            <a:srgbClr val="000000"/>
                          </a:solidFill>
                          <a:effectLst/>
                          <a:latin typeface="Calibri" panose="020F0502020204030204" pitchFamily="34" charset="0"/>
                        </a:rPr>
                        <a:t>5.000</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it-IT" sz="1600" b="0" i="0" u="none" strike="noStrike">
                          <a:solidFill>
                            <a:srgbClr val="000000"/>
                          </a:solidFill>
                          <a:effectLst/>
                          <a:latin typeface="Calibri" panose="020F0502020204030204" pitchFamily="34" charset="0"/>
                        </a:rPr>
                        <a:t>  Rimanenze </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it-IT" sz="1600" b="0" i="0" u="none" strike="noStrike" dirty="0">
                          <a:solidFill>
                            <a:srgbClr val="000000"/>
                          </a:solidFill>
                          <a:effectLst/>
                          <a:latin typeface="Calibri" panose="020F0502020204030204" pitchFamily="34" charset="0"/>
                        </a:rPr>
                        <a:t>1.000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7807418"/>
                  </a:ext>
                </a:extLst>
              </a:tr>
              <a:tr h="393896">
                <a:tc>
                  <a:txBody>
                    <a:bodyPr/>
                    <a:lstStyle/>
                    <a:p>
                      <a:pPr algn="l" rtl="0" fontAlgn="ctr"/>
                      <a:r>
                        <a:rPr lang="it-IT" sz="1600" b="1" i="0" u="none" strike="noStrike" dirty="0">
                          <a:solidFill>
                            <a:srgbClr val="000000"/>
                          </a:solidFill>
                          <a:effectLst/>
                          <a:latin typeface="Calibri" panose="020F0502020204030204" pitchFamily="34" charset="0"/>
                        </a:rPr>
                        <a:t>Utile </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ctr"/>
                      <a:r>
                        <a:rPr lang="it-IT" sz="1600" b="1" i="0" u="none" strike="noStrike" dirty="0">
                          <a:solidFill>
                            <a:srgbClr val="000000"/>
                          </a:solidFill>
                          <a:effectLst/>
                          <a:latin typeface="Calibri" panose="020F0502020204030204" pitchFamily="34" charset="0"/>
                        </a:rPr>
                        <a:t>2.400</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rtl="0" fontAlgn="ctr"/>
                      <a:r>
                        <a:rPr lang="it-IT" sz="1600" b="1" i="0" u="none" strike="noStrike" dirty="0">
                          <a:solidFill>
                            <a:srgbClr val="000000"/>
                          </a:solidFill>
                          <a:effectLst/>
                          <a:latin typeface="Calibri" panose="020F0502020204030204" pitchFamily="34" charset="0"/>
                        </a:rPr>
                        <a:t>  Tot ricavi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rtl="0" fontAlgn="ctr"/>
                      <a:r>
                        <a:rPr lang="it-IT" sz="1600" b="1" i="0" u="none" strike="noStrike" dirty="0">
                          <a:solidFill>
                            <a:srgbClr val="000000"/>
                          </a:solidFill>
                          <a:effectLst/>
                          <a:latin typeface="Calibri" panose="020F0502020204030204" pitchFamily="34" charset="0"/>
                        </a:rPr>
                        <a:t>7.400</a:t>
                      </a: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326537659"/>
                  </a:ext>
                </a:extLst>
              </a:tr>
              <a:tr h="342900">
                <a:tc>
                  <a:txBody>
                    <a:bodyPr/>
                    <a:lstStyle/>
                    <a:p>
                      <a:pPr algn="l" rtl="0" fontAlgn="ctr"/>
                      <a:r>
                        <a:rPr lang="it-IT" sz="1600" b="1" i="0" u="none" strike="noStrike">
                          <a:solidFill>
                            <a:srgbClr val="000000"/>
                          </a:solidFill>
                          <a:effectLst/>
                          <a:latin typeface="Calibri" panose="020F0502020204030204" pitchFamily="34" charset="0"/>
                        </a:rPr>
                        <a:t>Tot a pareggio</a:t>
                      </a: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rtl="0" fontAlgn="ctr"/>
                      <a:r>
                        <a:rPr lang="it-IT" sz="1600" b="1" i="0" u="none" strike="noStrike" dirty="0">
                          <a:solidFill>
                            <a:srgbClr val="000000"/>
                          </a:solidFill>
                          <a:effectLst/>
                          <a:latin typeface="Calibri" panose="020F0502020204030204" pitchFamily="34" charset="0"/>
                        </a:rPr>
                        <a:t>7.400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ctr"/>
                      <a:r>
                        <a:rPr lang="it-IT" sz="18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it-IT" sz="1800" b="0" i="0" u="none" strike="noStrike" dirty="0">
                        <a:solidFill>
                          <a:srgbClr val="000000"/>
                        </a:solidFill>
                        <a:effectLst/>
                        <a:latin typeface="Arial" panose="020B0604020202020204" pitchFamily="34" charset="0"/>
                      </a:endParaRP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43567692"/>
                  </a:ext>
                </a:extLst>
              </a:tr>
            </a:tbl>
          </a:graphicData>
        </a:graphic>
      </p:graphicFrame>
    </p:spTree>
    <p:extLst>
      <p:ext uri="{BB962C8B-B14F-4D97-AF65-F5344CB8AC3E}">
        <p14:creationId xmlns:p14="http://schemas.microsoft.com/office/powerpoint/2010/main" val="42822650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81707-2B0D-66D2-84ED-D9D9182EE81A}"/>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E7C026C-1E81-D204-08FF-8281A11EB81F}"/>
              </a:ext>
            </a:extLst>
          </p:cNvPr>
          <p:cNvSpPr>
            <a:spLocks noGrp="1"/>
          </p:cNvSpPr>
          <p:nvPr>
            <p:ph type="sldNum" sz="quarter" idx="12"/>
          </p:nvPr>
        </p:nvSpPr>
        <p:spPr/>
        <p:txBody>
          <a:bodyPr/>
          <a:lstStyle/>
          <a:p>
            <a:fld id="{2C20EE39-9E8F-472C-A198-3FCA771E6885}" type="slidenum">
              <a:rPr lang="it-IT" smtClean="0"/>
              <a:t>49</a:t>
            </a:fld>
            <a:endParaRPr lang="it-IT"/>
          </a:p>
        </p:txBody>
      </p:sp>
      <p:sp>
        <p:nvSpPr>
          <p:cNvPr id="3" name="Rettangolo 2">
            <a:extLst>
              <a:ext uri="{FF2B5EF4-FFF2-40B4-BE49-F238E27FC236}">
                <a16:creationId xmlns:a16="http://schemas.microsoft.com/office/drawing/2014/main" id="{9BC0894A-2405-4602-57B8-89E2A6610ED3}"/>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94A44AF8-117B-6A44-7F8A-3438B17CFE74}"/>
              </a:ext>
            </a:extLst>
          </p:cNvPr>
          <p:cNvSpPr txBox="1">
            <a:spLocks/>
          </p:cNvSpPr>
          <p:nvPr/>
        </p:nvSpPr>
        <p:spPr>
          <a:xfrm>
            <a:off x="989010" y="192078"/>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Le rimanenze</a:t>
            </a:r>
          </a:p>
        </p:txBody>
      </p:sp>
      <p:cxnSp>
        <p:nvCxnSpPr>
          <p:cNvPr id="12" name="Connettore diritto 11">
            <a:extLst>
              <a:ext uri="{FF2B5EF4-FFF2-40B4-BE49-F238E27FC236}">
                <a16:creationId xmlns:a16="http://schemas.microsoft.com/office/drawing/2014/main" id="{A076B121-F470-26B9-1AFC-C09A633C4F79}"/>
              </a:ext>
            </a:extLst>
          </p:cNvPr>
          <p:cNvCxnSpPr/>
          <p:nvPr/>
        </p:nvCxnSpPr>
        <p:spPr>
          <a:xfrm>
            <a:off x="890153" y="696075"/>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C386C8F9-C22E-EF01-4C2B-C290805AF3DF}"/>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156A0B27-47C9-C99F-0F06-85F9FDDB2C91}"/>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1CD94623-3858-FF99-4416-C55DDC50E47E}"/>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E5904635-2672-9056-5DB9-0AABEB1C574A}"/>
              </a:ext>
            </a:extLst>
          </p:cNvPr>
          <p:cNvSpPr>
            <a:spLocks noGrp="1"/>
          </p:cNvSpPr>
          <p:nvPr>
            <p:ph type="ftr" sz="quarter" idx="11"/>
          </p:nvPr>
        </p:nvSpPr>
        <p:spPr/>
        <p:txBody>
          <a:bodyPr/>
          <a:lstStyle/>
          <a:p>
            <a:r>
              <a:rPr lang="it-IT" sz="1050" dirty="0">
                <a:solidFill>
                  <a:schemeClr val="bg2">
                    <a:lumMod val="90000"/>
                  </a:schemeClr>
                </a:solidFill>
              </a:rPr>
              <a:t>47</a:t>
            </a:r>
          </a:p>
        </p:txBody>
      </p:sp>
      <p:sp>
        <p:nvSpPr>
          <p:cNvPr id="7" name="CasellaDiTesto 6">
            <a:extLst>
              <a:ext uri="{FF2B5EF4-FFF2-40B4-BE49-F238E27FC236}">
                <a16:creationId xmlns:a16="http://schemas.microsoft.com/office/drawing/2014/main" id="{04BB8238-F03E-1BF1-04DA-82B5B04F138A}"/>
              </a:ext>
            </a:extLst>
          </p:cNvPr>
          <p:cNvSpPr txBox="1"/>
          <p:nvPr/>
        </p:nvSpPr>
        <p:spPr>
          <a:xfrm>
            <a:off x="890153" y="781049"/>
            <a:ext cx="10426487" cy="5547673"/>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200" dirty="0">
                <a:solidFill>
                  <a:prstClr val="black"/>
                </a:solidFill>
                <a:latin typeface="Calibri" panose="020F0502020204030204"/>
                <a:sym typeface="Wingdings" panose="05000000000000000000" pitchFamily="2" charset="2"/>
              </a:rPr>
              <a:t>Nell’esercizio successivo:</a:t>
            </a:r>
          </a:p>
          <a:p>
            <a:pPr marL="457200" marR="0" lvl="0" indent="-457200" algn="just" defTabSz="914400" rtl="0" eaLnBrk="1" fontAlgn="auto" latinLnBrk="0" hangingPunct="1">
              <a:spcBef>
                <a:spcPts val="100"/>
              </a:spcBef>
              <a:spcAft>
                <a:spcPts val="0"/>
              </a:spcAft>
              <a:buClrTx/>
              <a:buSzTx/>
              <a:buFont typeface="+mj-lt"/>
              <a:buAutoNum type="arabicPeriod"/>
              <a:tabLst/>
              <a:defRPr/>
            </a:pPr>
            <a:r>
              <a:rPr lang="it-IT" sz="2200" dirty="0">
                <a:solidFill>
                  <a:prstClr val="black"/>
                </a:solidFill>
                <a:latin typeface="Calibri" panose="020F0502020204030204"/>
                <a:sym typeface="Wingdings" panose="05000000000000000000" pitchFamily="2" charset="2"/>
              </a:rPr>
              <a:t>si rilevano nei costi le rimanenze finali dell’esercizio precedente per 1.000</a:t>
            </a: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11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r>
              <a:rPr lang="it-IT" sz="2200" dirty="0">
                <a:solidFill>
                  <a:prstClr val="black"/>
                </a:solidFill>
                <a:latin typeface="Calibri" panose="020F0502020204030204"/>
                <a:sym typeface="Wingdings" panose="05000000000000000000" pitchFamily="2" charset="2"/>
              </a:rPr>
              <a:t>si acquistano merci per q.tà 2.000 x €6 = 12.000</a:t>
            </a: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1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r>
              <a:rPr lang="it-IT" sz="2200" dirty="0">
                <a:solidFill>
                  <a:prstClr val="black"/>
                </a:solidFill>
                <a:latin typeface="Calibri" panose="020F0502020204030204"/>
                <a:sym typeface="Wingdings" panose="05000000000000000000" pitchFamily="2" charset="2"/>
              </a:rPr>
              <a:t>si vendono merci per q.tà 2.100 x €8 = 16.800</a:t>
            </a: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L="457200" marR="0" lvl="0" indent="-457200" algn="just" defTabSz="914400" rtl="0" eaLnBrk="1" fontAlgn="auto" latinLnBrk="0" hangingPunct="1">
              <a:spcBef>
                <a:spcPts val="100"/>
              </a:spcBef>
              <a:spcAft>
                <a:spcPts val="0"/>
              </a:spcAft>
              <a:buClrTx/>
              <a:buSzTx/>
              <a:buFont typeface="+mj-lt"/>
              <a:buAutoNum type="arabicPeriod"/>
              <a:tabLst/>
              <a:defRPr/>
            </a:pPr>
            <a:r>
              <a:rPr lang="it-IT" sz="2200" dirty="0">
                <a:solidFill>
                  <a:prstClr val="black"/>
                </a:solidFill>
                <a:latin typeface="Calibri" panose="020F0502020204030204"/>
                <a:sym typeface="Wingdings" panose="05000000000000000000" pitchFamily="2" charset="2"/>
              </a:rPr>
              <a:t>rimangono a magazzino  q.tà    100 x €5 = 500</a:t>
            </a:r>
          </a:p>
          <a:p>
            <a:pPr marL="457200" marR="0" lvl="0" indent="-457200" algn="just" defTabSz="914400" rtl="0" eaLnBrk="1" fontAlgn="auto" latinLnBrk="0" hangingPunct="1">
              <a:spcBef>
                <a:spcPts val="100"/>
              </a:spcBef>
              <a:spcAft>
                <a:spcPts val="0"/>
              </a:spcAft>
              <a:buClrTx/>
              <a:buSzTx/>
              <a:buFont typeface="+mj-lt"/>
              <a:buAutoNum type="arabicPeriod"/>
              <a:tabLst/>
              <a:defRPr/>
            </a:pPr>
            <a:endParaRPr lang="it-IT" sz="2200" dirty="0">
              <a:solidFill>
                <a:prstClr val="black"/>
              </a:solidFill>
              <a:latin typeface="Calibri" panose="020F0502020204030204"/>
              <a:sym typeface="Wingdings" panose="05000000000000000000" pitchFamily="2" charset="2"/>
            </a:endParaRPr>
          </a:p>
          <a:p>
            <a:pPr marR="0" lvl="0" algn="just" defTabSz="914400" rtl="0" eaLnBrk="1" fontAlgn="auto" latinLnBrk="0" hangingPunct="1">
              <a:spcBef>
                <a:spcPts val="100"/>
              </a:spcBef>
              <a:spcAft>
                <a:spcPts val="0"/>
              </a:spcAft>
              <a:buClrTx/>
              <a:buSzTx/>
              <a:tabLst/>
              <a:defRPr/>
            </a:pPr>
            <a:r>
              <a:rPr lang="it-IT" sz="2200" dirty="0">
                <a:solidFill>
                  <a:prstClr val="black"/>
                </a:solidFill>
                <a:latin typeface="Calibri" panose="020F0502020204030204"/>
                <a:sym typeface="Wingdings" panose="05000000000000000000" pitchFamily="2" charset="2"/>
              </a:rPr>
              <a:t>			</a:t>
            </a:r>
          </a:p>
        </p:txBody>
      </p:sp>
      <p:graphicFrame>
        <p:nvGraphicFramePr>
          <p:cNvPr id="6" name="Tabella 5">
            <a:extLst>
              <a:ext uri="{FF2B5EF4-FFF2-40B4-BE49-F238E27FC236}">
                <a16:creationId xmlns:a16="http://schemas.microsoft.com/office/drawing/2014/main" id="{042B90A6-88B6-C64D-F4A8-B5A8B7136C54}"/>
              </a:ext>
            </a:extLst>
          </p:cNvPr>
          <p:cNvGraphicFramePr>
            <a:graphicFrameLocks noGrp="1"/>
          </p:cNvGraphicFramePr>
          <p:nvPr>
            <p:extLst>
              <p:ext uri="{D42A27DB-BD31-4B8C-83A1-F6EECF244321}">
                <p14:modId xmlns:p14="http://schemas.microsoft.com/office/powerpoint/2010/main" val="3126789665"/>
              </p:ext>
            </p:extLst>
          </p:nvPr>
        </p:nvGraphicFramePr>
        <p:xfrm>
          <a:off x="3688098" y="160096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201296">
                <a:tc gridSpan="2">
                  <a:txBody>
                    <a:bodyPr/>
                    <a:lstStyle/>
                    <a:p>
                      <a:pPr algn="ctr" fontAlgn="ctr"/>
                      <a:r>
                        <a:rPr lang="it-IT" sz="1600" b="0" i="0" u="none" strike="noStrike" dirty="0" err="1">
                          <a:solidFill>
                            <a:srgbClr val="000000"/>
                          </a:solidFill>
                          <a:effectLst/>
                          <a:latin typeface="Calibri" panose="020F0502020204030204" pitchFamily="34" charset="0"/>
                        </a:rPr>
                        <a:t>Rim</a:t>
                      </a:r>
                      <a:r>
                        <a:rPr lang="it-IT" sz="1600" b="0" i="0" u="none" strike="noStrike" dirty="0">
                          <a:solidFill>
                            <a:srgbClr val="000000"/>
                          </a:solidFill>
                          <a:effectLst/>
                          <a:latin typeface="Calibri" panose="020F0502020204030204" pitchFamily="34" charset="0"/>
                        </a:rPr>
                        <a:t>. Fin.  S.P. (X-1)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1.000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1.000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1" name="Tabella 20">
            <a:extLst>
              <a:ext uri="{FF2B5EF4-FFF2-40B4-BE49-F238E27FC236}">
                <a16:creationId xmlns:a16="http://schemas.microsoft.com/office/drawing/2014/main" id="{6D857374-710B-2DD0-2BDD-ECDB3183DCD2}"/>
              </a:ext>
            </a:extLst>
          </p:cNvPr>
          <p:cNvGraphicFramePr>
            <a:graphicFrameLocks noGrp="1"/>
          </p:cNvGraphicFramePr>
          <p:nvPr>
            <p:extLst>
              <p:ext uri="{D42A27DB-BD31-4B8C-83A1-F6EECF244321}">
                <p14:modId xmlns:p14="http://schemas.microsoft.com/office/powerpoint/2010/main" val="620349016"/>
              </p:ext>
            </p:extLst>
          </p:nvPr>
        </p:nvGraphicFramePr>
        <p:xfrm>
          <a:off x="1244934" y="160096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0">
                <a:tc gridSpan="2">
                  <a:txBody>
                    <a:bodyPr/>
                    <a:lstStyle/>
                    <a:p>
                      <a:pPr algn="ctr" fontAlgn="ctr"/>
                      <a:r>
                        <a:rPr lang="it-IT" sz="1600" b="0" i="0" u="none" strike="noStrike" dirty="0" err="1">
                          <a:solidFill>
                            <a:srgbClr val="000000"/>
                          </a:solidFill>
                          <a:effectLst/>
                          <a:latin typeface="Calibri" panose="020F0502020204030204" pitchFamily="34" charset="0"/>
                        </a:rPr>
                        <a:t>Rim</a:t>
                      </a:r>
                      <a:r>
                        <a:rPr lang="it-IT" sz="1600" b="0" i="0" u="none" strike="noStrike" dirty="0">
                          <a:solidFill>
                            <a:srgbClr val="000000"/>
                          </a:solidFill>
                          <a:effectLst/>
                          <a:latin typeface="Calibri" panose="020F0502020204030204" pitchFamily="34" charset="0"/>
                        </a:rPr>
                        <a:t>. </a:t>
                      </a:r>
                      <a:r>
                        <a:rPr lang="it-IT" sz="1600" b="0" i="0" u="none" strike="noStrike" dirty="0" err="1">
                          <a:solidFill>
                            <a:srgbClr val="000000"/>
                          </a:solidFill>
                          <a:effectLst/>
                          <a:latin typeface="Calibri" panose="020F0502020204030204" pitchFamily="34" charset="0"/>
                        </a:rPr>
                        <a:t>Iniz</a:t>
                      </a:r>
                      <a:r>
                        <a:rPr lang="it-IT" sz="1600" b="0" i="0" u="none" strike="noStrike" dirty="0">
                          <a:solidFill>
                            <a:srgbClr val="000000"/>
                          </a:solidFill>
                          <a:effectLst/>
                          <a:latin typeface="Calibri" panose="020F0502020204030204" pitchFamily="34" charset="0"/>
                        </a:rPr>
                        <a:t>.  C.E.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1.000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2" name="Tabella 21">
            <a:extLst>
              <a:ext uri="{FF2B5EF4-FFF2-40B4-BE49-F238E27FC236}">
                <a16:creationId xmlns:a16="http://schemas.microsoft.com/office/drawing/2014/main" id="{ED9210B2-0E25-2A7E-3636-CA34AAED1D19}"/>
              </a:ext>
            </a:extLst>
          </p:cNvPr>
          <p:cNvGraphicFramePr>
            <a:graphicFrameLocks noGrp="1"/>
          </p:cNvGraphicFramePr>
          <p:nvPr>
            <p:extLst>
              <p:ext uri="{D42A27DB-BD31-4B8C-83A1-F6EECF244321}">
                <p14:modId xmlns:p14="http://schemas.microsoft.com/office/powerpoint/2010/main" val="3473629738"/>
              </p:ext>
            </p:extLst>
          </p:nvPr>
        </p:nvGraphicFramePr>
        <p:xfrm>
          <a:off x="1244934" y="2823323"/>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Acquisto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12.000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4" name="Tabella 23">
            <a:extLst>
              <a:ext uri="{FF2B5EF4-FFF2-40B4-BE49-F238E27FC236}">
                <a16:creationId xmlns:a16="http://schemas.microsoft.com/office/drawing/2014/main" id="{2940D552-31C1-18BC-547D-42F317F2AF84}"/>
              </a:ext>
            </a:extLst>
          </p:cNvPr>
          <p:cNvGraphicFramePr>
            <a:graphicFrameLocks noGrp="1"/>
          </p:cNvGraphicFramePr>
          <p:nvPr>
            <p:extLst>
              <p:ext uri="{D42A27DB-BD31-4B8C-83A1-F6EECF244321}">
                <p14:modId xmlns:p14="http://schemas.microsoft.com/office/powerpoint/2010/main" val="3046870696"/>
              </p:ext>
            </p:extLst>
          </p:nvPr>
        </p:nvGraphicFramePr>
        <p:xfrm>
          <a:off x="3688098" y="2802720"/>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12.000</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5" name="Tabella 24">
            <a:extLst>
              <a:ext uri="{FF2B5EF4-FFF2-40B4-BE49-F238E27FC236}">
                <a16:creationId xmlns:a16="http://schemas.microsoft.com/office/drawing/2014/main" id="{E2489D02-C67D-F775-F11D-BC585D2EADBB}"/>
              </a:ext>
            </a:extLst>
          </p:cNvPr>
          <p:cNvGraphicFramePr>
            <a:graphicFrameLocks noGrp="1"/>
          </p:cNvGraphicFramePr>
          <p:nvPr>
            <p:extLst>
              <p:ext uri="{D42A27DB-BD31-4B8C-83A1-F6EECF244321}">
                <p14:modId xmlns:p14="http://schemas.microsoft.com/office/powerpoint/2010/main" val="1236897891"/>
              </p:ext>
            </p:extLst>
          </p:nvPr>
        </p:nvGraphicFramePr>
        <p:xfrm>
          <a:off x="1244934" y="416170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Ricavi di vendita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16.800</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6" name="Tabella 25">
            <a:extLst>
              <a:ext uri="{FF2B5EF4-FFF2-40B4-BE49-F238E27FC236}">
                <a16:creationId xmlns:a16="http://schemas.microsoft.com/office/drawing/2014/main" id="{9096A94A-188A-12AC-1435-09749FC80E9E}"/>
              </a:ext>
            </a:extLst>
          </p:cNvPr>
          <p:cNvGraphicFramePr>
            <a:graphicFrameLocks noGrp="1"/>
          </p:cNvGraphicFramePr>
          <p:nvPr>
            <p:extLst>
              <p:ext uri="{D42A27DB-BD31-4B8C-83A1-F6EECF244321}">
                <p14:modId xmlns:p14="http://schemas.microsoft.com/office/powerpoint/2010/main" val="2957344758"/>
              </p:ext>
            </p:extLst>
          </p:nvPr>
        </p:nvGraphicFramePr>
        <p:xfrm>
          <a:off x="3688098" y="412350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16.800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12.000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8" name="Tabella 27">
            <a:extLst>
              <a:ext uri="{FF2B5EF4-FFF2-40B4-BE49-F238E27FC236}">
                <a16:creationId xmlns:a16="http://schemas.microsoft.com/office/drawing/2014/main" id="{E26C474E-AD8E-EDDC-4BFC-1CEBCAF1D515}"/>
              </a:ext>
            </a:extLst>
          </p:cNvPr>
          <p:cNvGraphicFramePr>
            <a:graphicFrameLocks noGrp="1"/>
          </p:cNvGraphicFramePr>
          <p:nvPr>
            <p:extLst>
              <p:ext uri="{D42A27DB-BD31-4B8C-83A1-F6EECF244321}">
                <p14:modId xmlns:p14="http://schemas.microsoft.com/office/powerpoint/2010/main" val="3678580702"/>
              </p:ext>
            </p:extLst>
          </p:nvPr>
        </p:nvGraphicFramePr>
        <p:xfrm>
          <a:off x="1183116" y="5411313"/>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err="1">
                          <a:solidFill>
                            <a:srgbClr val="000000"/>
                          </a:solidFill>
                          <a:effectLst/>
                          <a:latin typeface="Calibri" panose="020F0502020204030204" pitchFamily="34" charset="0"/>
                        </a:rPr>
                        <a:t>Rim</a:t>
                      </a:r>
                      <a:r>
                        <a:rPr lang="it-IT" sz="1600" b="0" i="0" u="none" strike="noStrike" dirty="0">
                          <a:solidFill>
                            <a:srgbClr val="000000"/>
                          </a:solidFill>
                          <a:effectLst/>
                          <a:latin typeface="Calibri" panose="020F0502020204030204" pitchFamily="34" charset="0"/>
                        </a:rPr>
                        <a:t>. Fin.  S.P.</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500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9" name="Tabella 28">
            <a:extLst>
              <a:ext uri="{FF2B5EF4-FFF2-40B4-BE49-F238E27FC236}">
                <a16:creationId xmlns:a16="http://schemas.microsoft.com/office/drawing/2014/main" id="{11DB8B7E-E6CD-28F5-A8BE-89871FF7BB31}"/>
              </a:ext>
            </a:extLst>
          </p:cNvPr>
          <p:cNvGraphicFramePr>
            <a:graphicFrameLocks noGrp="1"/>
          </p:cNvGraphicFramePr>
          <p:nvPr>
            <p:extLst>
              <p:ext uri="{D42A27DB-BD31-4B8C-83A1-F6EECF244321}">
                <p14:modId xmlns:p14="http://schemas.microsoft.com/office/powerpoint/2010/main" val="3654197507"/>
              </p:ext>
            </p:extLst>
          </p:nvPr>
        </p:nvGraphicFramePr>
        <p:xfrm>
          <a:off x="3688098" y="540342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err="1">
                          <a:solidFill>
                            <a:srgbClr val="000000"/>
                          </a:solidFill>
                          <a:effectLst/>
                          <a:latin typeface="Calibri" panose="020F0502020204030204" pitchFamily="34" charset="0"/>
                        </a:rPr>
                        <a:t>Rim</a:t>
                      </a:r>
                      <a:r>
                        <a:rPr lang="it-IT" sz="1600" b="0" i="0" u="none" strike="noStrike" dirty="0">
                          <a:solidFill>
                            <a:srgbClr val="000000"/>
                          </a:solidFill>
                          <a:effectLst/>
                          <a:latin typeface="Calibri" panose="020F0502020204030204" pitchFamily="34" charset="0"/>
                        </a:rPr>
                        <a:t>. Fin.  C.E.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500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32" name="Parentesi graffa chiusa 31">
            <a:extLst>
              <a:ext uri="{FF2B5EF4-FFF2-40B4-BE49-F238E27FC236}">
                <a16:creationId xmlns:a16="http://schemas.microsoft.com/office/drawing/2014/main" id="{E506C6D4-FE5B-713D-C883-AE5F349435A6}"/>
              </a:ext>
            </a:extLst>
          </p:cNvPr>
          <p:cNvSpPr/>
          <p:nvPr/>
        </p:nvSpPr>
        <p:spPr>
          <a:xfrm>
            <a:off x="6959683" y="1582394"/>
            <a:ext cx="444294" cy="451644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p>
        </p:txBody>
      </p:sp>
      <p:graphicFrame>
        <p:nvGraphicFramePr>
          <p:cNvPr id="8" name="Tabella 7">
            <a:extLst>
              <a:ext uri="{FF2B5EF4-FFF2-40B4-BE49-F238E27FC236}">
                <a16:creationId xmlns:a16="http://schemas.microsoft.com/office/drawing/2014/main" id="{EA3F9C76-AFEA-AD79-525B-5F9FFDDAC61E}"/>
              </a:ext>
            </a:extLst>
          </p:cNvPr>
          <p:cNvGraphicFramePr>
            <a:graphicFrameLocks noGrp="1"/>
          </p:cNvGraphicFramePr>
          <p:nvPr>
            <p:extLst>
              <p:ext uri="{D42A27DB-BD31-4B8C-83A1-F6EECF244321}">
                <p14:modId xmlns:p14="http://schemas.microsoft.com/office/powerpoint/2010/main" val="1162804275"/>
              </p:ext>
            </p:extLst>
          </p:nvPr>
        </p:nvGraphicFramePr>
        <p:xfrm>
          <a:off x="7544753" y="2884164"/>
          <a:ext cx="4470020" cy="2043422"/>
        </p:xfrm>
        <a:graphic>
          <a:graphicData uri="http://schemas.openxmlformats.org/drawingml/2006/table">
            <a:tbl>
              <a:tblPr/>
              <a:tblGrid>
                <a:gridCol w="1363378">
                  <a:extLst>
                    <a:ext uri="{9D8B030D-6E8A-4147-A177-3AD203B41FA5}">
                      <a16:colId xmlns:a16="http://schemas.microsoft.com/office/drawing/2014/main" val="3469796536"/>
                    </a:ext>
                  </a:extLst>
                </a:gridCol>
                <a:gridCol w="821028">
                  <a:extLst>
                    <a:ext uri="{9D8B030D-6E8A-4147-A177-3AD203B41FA5}">
                      <a16:colId xmlns:a16="http://schemas.microsoft.com/office/drawing/2014/main" val="3288506576"/>
                    </a:ext>
                  </a:extLst>
                </a:gridCol>
                <a:gridCol w="1362029">
                  <a:extLst>
                    <a:ext uri="{9D8B030D-6E8A-4147-A177-3AD203B41FA5}">
                      <a16:colId xmlns:a16="http://schemas.microsoft.com/office/drawing/2014/main" val="2011581003"/>
                    </a:ext>
                  </a:extLst>
                </a:gridCol>
                <a:gridCol w="923585">
                  <a:extLst>
                    <a:ext uri="{9D8B030D-6E8A-4147-A177-3AD203B41FA5}">
                      <a16:colId xmlns:a16="http://schemas.microsoft.com/office/drawing/2014/main" val="187506000"/>
                    </a:ext>
                  </a:extLst>
                </a:gridCol>
              </a:tblGrid>
              <a:tr h="266700">
                <a:tc gridSpan="4">
                  <a:txBody>
                    <a:bodyPr/>
                    <a:lstStyle/>
                    <a:p>
                      <a:pPr algn="ctr" rtl="0" fontAlgn="ctr"/>
                      <a:r>
                        <a:rPr lang="it-IT" sz="1600" b="1" i="0" u="none" strike="noStrike" dirty="0">
                          <a:solidFill>
                            <a:srgbClr val="000000"/>
                          </a:solidFill>
                          <a:effectLst/>
                          <a:latin typeface="Calibri" panose="020F0502020204030204" pitchFamily="34" charset="0"/>
                        </a:rPr>
                        <a:t>CONTO ECONOMICO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bg2"/>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201734756"/>
                  </a:ext>
                </a:extLst>
              </a:tr>
              <a:tr h="266700">
                <a:tc gridSpan="2">
                  <a:txBody>
                    <a:bodyPr/>
                    <a:lstStyle/>
                    <a:p>
                      <a:pPr algn="ctr" rtl="0" fontAlgn="ctr"/>
                      <a:r>
                        <a:rPr lang="it-IT" sz="1600" b="1" i="0" u="none" strike="noStrike" dirty="0">
                          <a:solidFill>
                            <a:srgbClr val="000000"/>
                          </a:solidFill>
                          <a:effectLst/>
                          <a:latin typeface="Calibri" panose="020F0502020204030204" pitchFamily="34" charset="0"/>
                        </a:rPr>
                        <a:t>COSTI</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it-IT"/>
                    </a:p>
                  </a:txBody>
                  <a:tcPr/>
                </a:tc>
                <a:tc gridSpan="2">
                  <a:txBody>
                    <a:bodyPr/>
                    <a:lstStyle/>
                    <a:p>
                      <a:pPr algn="ctr" rtl="0" fontAlgn="ctr"/>
                      <a:r>
                        <a:rPr lang="it-IT" sz="1600" b="1" i="0" u="none" strike="noStrike" dirty="0">
                          <a:solidFill>
                            <a:srgbClr val="000000"/>
                          </a:solidFill>
                          <a:effectLst/>
                          <a:latin typeface="Calibri" panose="020F0502020204030204" pitchFamily="34" charset="0"/>
                        </a:rPr>
                        <a:t>RICAVI</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it-IT"/>
                    </a:p>
                  </a:txBody>
                  <a:tcPr/>
                </a:tc>
                <a:extLst>
                  <a:ext uri="{0D108BD9-81ED-4DB2-BD59-A6C34878D82A}">
                    <a16:rowId xmlns:a16="http://schemas.microsoft.com/office/drawing/2014/main" val="277531806"/>
                  </a:ext>
                </a:extLst>
              </a:tr>
              <a:tr h="328922">
                <a:tc>
                  <a:txBody>
                    <a:bodyPr/>
                    <a:lstStyle/>
                    <a:p>
                      <a:pPr algn="l" rtl="0" fontAlgn="ctr"/>
                      <a:r>
                        <a:rPr lang="it-IT" sz="1600" b="0" i="0" u="none" strike="noStrike" dirty="0">
                          <a:solidFill>
                            <a:srgbClr val="000000"/>
                          </a:solidFill>
                          <a:effectLst/>
                          <a:latin typeface="Calibri" panose="020F0502020204030204" pitchFamily="34" charset="0"/>
                        </a:rPr>
                        <a:t>  Rim. </a:t>
                      </a:r>
                      <a:r>
                        <a:rPr lang="it-IT" sz="1600" b="0" i="0" u="none" strike="noStrike" dirty="0" err="1">
                          <a:solidFill>
                            <a:srgbClr val="000000"/>
                          </a:solidFill>
                          <a:effectLst/>
                          <a:latin typeface="Calibri" panose="020F0502020204030204" pitchFamily="34" charset="0"/>
                        </a:rPr>
                        <a:t>Iniz</a:t>
                      </a:r>
                      <a:r>
                        <a:rPr lang="it-IT" sz="16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tcPr>
                </a:tc>
                <a:tc>
                  <a:txBody>
                    <a:bodyPr/>
                    <a:lstStyle/>
                    <a:p>
                      <a:pPr algn="ctr" rtl="0" fontAlgn="ctr"/>
                      <a:r>
                        <a:rPr lang="it-IT" sz="1600" b="0" i="0" u="none" strike="noStrike">
                          <a:solidFill>
                            <a:srgbClr val="000000"/>
                          </a:solidFill>
                          <a:effectLst/>
                          <a:latin typeface="Calibri" panose="020F0502020204030204" pitchFamily="34" charset="0"/>
                        </a:rPr>
                        <a:t>1.000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it-IT" sz="1600" b="0" i="0" u="none" strike="noStrike">
                          <a:solidFill>
                            <a:srgbClr val="000000"/>
                          </a:solidFill>
                          <a:effectLst/>
                          <a:latin typeface="Calibri" panose="020F0502020204030204" pitchFamily="34" charset="0"/>
                        </a:rPr>
                        <a:t>  Ricavi vendite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rtl="0" fontAlgn="ctr"/>
                      <a:r>
                        <a:rPr lang="it-IT" sz="1600" b="0" i="0" u="none" strike="noStrike" dirty="0">
                          <a:solidFill>
                            <a:srgbClr val="000000"/>
                          </a:solidFill>
                          <a:effectLst/>
                          <a:latin typeface="Calibri" panose="020F0502020204030204" pitchFamily="34" charset="0"/>
                        </a:rPr>
                        <a:t>16.800</a:t>
                      </a:r>
                    </a:p>
                  </a:txBody>
                  <a:tcPr marL="9525" marR="9525" marT="9525" marB="0" anchor="ctr">
                    <a:lnL>
                      <a:noFill/>
                    </a:lnL>
                    <a:lnR>
                      <a:noFill/>
                    </a:lnR>
                    <a:lnT>
                      <a:noFill/>
                    </a:lnT>
                    <a:lnB>
                      <a:noFill/>
                    </a:lnB>
                  </a:tcPr>
                </a:tc>
                <a:extLst>
                  <a:ext uri="{0D108BD9-81ED-4DB2-BD59-A6C34878D82A}">
                    <a16:rowId xmlns:a16="http://schemas.microsoft.com/office/drawing/2014/main" val="3277048598"/>
                  </a:ext>
                </a:extLst>
              </a:tr>
              <a:tr h="279400">
                <a:tc>
                  <a:txBody>
                    <a:bodyPr/>
                    <a:lstStyle/>
                    <a:p>
                      <a:pPr algn="l" rtl="0" fontAlgn="ctr"/>
                      <a:r>
                        <a:rPr lang="it-IT" sz="1600" b="0" i="0" u="none" strike="noStrike" dirty="0">
                          <a:solidFill>
                            <a:srgbClr val="000000"/>
                          </a:solidFill>
                          <a:effectLst/>
                          <a:latin typeface="Calibri" panose="020F0502020204030204" pitchFamily="34" charset="0"/>
                        </a:rPr>
                        <a:t>  Acquisto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it-IT" sz="1600" b="0" i="0" u="none" strike="noStrike">
                          <a:solidFill>
                            <a:srgbClr val="000000"/>
                          </a:solidFill>
                          <a:effectLst/>
                          <a:latin typeface="Calibri" panose="020F0502020204030204" pitchFamily="34" charset="0"/>
                        </a:rPr>
                        <a:t>12.000</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rtl="0" fontAlgn="ctr"/>
                      <a:r>
                        <a:rPr lang="it-IT" sz="1600" b="0" i="0" u="none" strike="noStrike">
                          <a:solidFill>
                            <a:srgbClr val="000000"/>
                          </a:solidFill>
                          <a:effectLst/>
                          <a:latin typeface="Calibri" panose="020F0502020204030204" pitchFamily="34" charset="0"/>
                        </a:rPr>
                        <a:t>  Rim. Fin. </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it-IT" sz="1600" b="0" i="0" u="none" strike="noStrike" dirty="0">
                          <a:solidFill>
                            <a:srgbClr val="000000"/>
                          </a:solidFill>
                          <a:effectLst/>
                          <a:latin typeface="Calibri" panose="020F0502020204030204" pitchFamily="34" charset="0"/>
                        </a:rPr>
                        <a:t>      500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7248605"/>
                  </a:ext>
                </a:extLst>
              </a:tr>
              <a:tr h="292100">
                <a:tc>
                  <a:txBody>
                    <a:bodyPr/>
                    <a:lstStyle/>
                    <a:p>
                      <a:pPr algn="r" rtl="0" fontAlgn="ctr"/>
                      <a:r>
                        <a:rPr lang="it-IT" sz="1600" b="0" i="0" u="none" strike="noStrike" dirty="0">
                          <a:solidFill>
                            <a:srgbClr val="000000"/>
                          </a:solidFill>
                          <a:effectLst/>
                          <a:latin typeface="Calibri" panose="020F0502020204030204" pitchFamily="34" charset="0"/>
                        </a:rPr>
                        <a:t>Tot</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it-IT" sz="1600" b="0" i="0" u="none" strike="noStrike" dirty="0">
                          <a:solidFill>
                            <a:srgbClr val="000000"/>
                          </a:solidFill>
                          <a:effectLst/>
                          <a:latin typeface="Calibri" panose="020F0502020204030204" pitchFamily="34" charset="0"/>
                        </a:rPr>
                        <a:t>13.000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it-IT" sz="1600" b="1" i="0" u="none" strike="noStrike" dirty="0">
                          <a:solidFill>
                            <a:srgbClr val="000000"/>
                          </a:solidFill>
                          <a:effectLst/>
                          <a:latin typeface="Calibri" panose="020F0502020204030204" pitchFamily="34" charset="0"/>
                        </a:rPr>
                        <a:t>  Tot</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rtl="0" fontAlgn="ctr"/>
                      <a:r>
                        <a:rPr lang="it-IT" sz="1600" b="1" i="0" u="none" strike="noStrike" dirty="0">
                          <a:solidFill>
                            <a:srgbClr val="000000"/>
                          </a:solidFill>
                          <a:effectLst/>
                          <a:latin typeface="Calibri" panose="020F0502020204030204" pitchFamily="34" charset="0"/>
                        </a:rPr>
                        <a:t>17.300</a:t>
                      </a: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27458154"/>
                  </a:ext>
                </a:extLst>
              </a:tr>
              <a:tr h="304800">
                <a:tc>
                  <a:txBody>
                    <a:bodyPr/>
                    <a:lstStyle/>
                    <a:p>
                      <a:pPr algn="l" rtl="0" fontAlgn="ctr"/>
                      <a:r>
                        <a:rPr lang="it-IT" sz="1600" b="1" i="0" u="none" strike="noStrike" dirty="0">
                          <a:solidFill>
                            <a:srgbClr val="000000"/>
                          </a:solidFill>
                          <a:effectLst/>
                          <a:latin typeface="Calibri" panose="020F0502020204030204" pitchFamily="34" charset="0"/>
                        </a:rPr>
                        <a:t>  Utile</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ctr"/>
                      <a:r>
                        <a:rPr lang="it-IT" sz="1600" b="1" i="0" u="none" strike="noStrike" dirty="0">
                          <a:solidFill>
                            <a:srgbClr val="000000"/>
                          </a:solidFill>
                          <a:effectLst/>
                          <a:latin typeface="Calibri" panose="020F0502020204030204" pitchFamily="34" charset="0"/>
                        </a:rPr>
                        <a:t>4.300</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ctr"/>
                      <a:r>
                        <a:rPr lang="it-IT" sz="18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it-IT" sz="1800" b="0" i="0" u="none" strike="noStrike">
                        <a:solidFill>
                          <a:srgbClr val="000000"/>
                        </a:solidFill>
                        <a:effectLst/>
                        <a:latin typeface="Arial" panose="020B0604020202020204" pitchFamily="34" charset="0"/>
                      </a:endParaRP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63671411"/>
                  </a:ext>
                </a:extLst>
              </a:tr>
              <a:tr h="304800">
                <a:tc>
                  <a:txBody>
                    <a:bodyPr/>
                    <a:lstStyle/>
                    <a:p>
                      <a:pPr algn="r" rtl="0" fontAlgn="ctr"/>
                      <a:r>
                        <a:rPr lang="it-IT" sz="1600" b="1" i="0" u="none" strike="noStrike">
                          <a:solidFill>
                            <a:srgbClr val="000000"/>
                          </a:solidFill>
                          <a:effectLst/>
                          <a:latin typeface="Calibri" panose="020F0502020204030204" pitchFamily="34" charset="0"/>
                        </a:rPr>
                        <a:t>Tot a pareggio</a:t>
                      </a: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rtl="0" fontAlgn="ctr"/>
                      <a:r>
                        <a:rPr lang="it-IT" sz="1600" b="1" i="0" u="none" strike="noStrike" dirty="0">
                          <a:solidFill>
                            <a:srgbClr val="000000"/>
                          </a:solidFill>
                          <a:effectLst/>
                          <a:latin typeface="Calibri" panose="020F0502020204030204" pitchFamily="34" charset="0"/>
                        </a:rPr>
                        <a:t>17.300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ctr"/>
                      <a:r>
                        <a:rPr lang="it-IT" sz="18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it-IT"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3303844739"/>
                  </a:ext>
                </a:extLst>
              </a:tr>
            </a:tbl>
          </a:graphicData>
        </a:graphic>
      </p:graphicFrame>
    </p:spTree>
    <p:extLst>
      <p:ext uri="{BB962C8B-B14F-4D97-AF65-F5344CB8AC3E}">
        <p14:creationId xmlns:p14="http://schemas.microsoft.com/office/powerpoint/2010/main" val="35896129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977D3-CD00-DFB9-A496-5E2864E1FBF0}"/>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A782F27-7A3E-9DB3-CFB0-1C41E307317D}"/>
              </a:ext>
            </a:extLst>
          </p:cNvPr>
          <p:cNvSpPr>
            <a:spLocks noGrp="1"/>
          </p:cNvSpPr>
          <p:nvPr>
            <p:ph type="sldNum" sz="quarter" idx="12"/>
          </p:nvPr>
        </p:nvSpPr>
        <p:spPr/>
        <p:txBody>
          <a:bodyPr/>
          <a:lstStyle/>
          <a:p>
            <a:fld id="{2C20EE39-9E8F-472C-A198-3FCA771E6885}" type="slidenum">
              <a:rPr lang="it-IT" smtClean="0"/>
              <a:t>50</a:t>
            </a:fld>
            <a:endParaRPr lang="it-IT"/>
          </a:p>
        </p:txBody>
      </p:sp>
      <p:sp>
        <p:nvSpPr>
          <p:cNvPr id="3" name="Rettangolo 2">
            <a:extLst>
              <a:ext uri="{FF2B5EF4-FFF2-40B4-BE49-F238E27FC236}">
                <a16:creationId xmlns:a16="http://schemas.microsoft.com/office/drawing/2014/main" id="{24FB999C-55D2-E4FA-0356-7E54A84D9D7F}"/>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12A51C86-6947-AB12-C1C5-491E4D22D20E}"/>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Tema quantificazione e valutazione delle rimanenze</a:t>
            </a:r>
          </a:p>
        </p:txBody>
      </p:sp>
      <p:cxnSp>
        <p:nvCxnSpPr>
          <p:cNvPr id="12" name="Connettore diritto 11">
            <a:extLst>
              <a:ext uri="{FF2B5EF4-FFF2-40B4-BE49-F238E27FC236}">
                <a16:creationId xmlns:a16="http://schemas.microsoft.com/office/drawing/2014/main" id="{B2711440-D7F0-F670-C603-3EA4ADD56C1B}"/>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A373770B-99BC-1046-2377-A5C97D3E661F}"/>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D5EE957F-A67E-5770-0D96-92531B2C026E}"/>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AFE032B1-3BED-6CF7-9FE8-57043BBDE24F}"/>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DA49C99E-9B79-D036-F9D0-8C65C6356D2C}"/>
              </a:ext>
            </a:extLst>
          </p:cNvPr>
          <p:cNvSpPr>
            <a:spLocks noGrp="1"/>
          </p:cNvSpPr>
          <p:nvPr>
            <p:ph type="ftr" sz="quarter" idx="11"/>
          </p:nvPr>
        </p:nvSpPr>
        <p:spPr/>
        <p:txBody>
          <a:bodyPr/>
          <a:lstStyle/>
          <a:p>
            <a:r>
              <a:rPr lang="it-IT" sz="1050" dirty="0">
                <a:solidFill>
                  <a:schemeClr val="bg2">
                    <a:lumMod val="90000"/>
                  </a:schemeClr>
                </a:solidFill>
              </a:rPr>
              <a:t>48</a:t>
            </a:r>
          </a:p>
        </p:txBody>
      </p:sp>
      <p:sp>
        <p:nvSpPr>
          <p:cNvPr id="7" name="CasellaDiTesto 6">
            <a:extLst>
              <a:ext uri="{FF2B5EF4-FFF2-40B4-BE49-F238E27FC236}">
                <a16:creationId xmlns:a16="http://schemas.microsoft.com/office/drawing/2014/main" id="{1CEFE685-97CB-2B58-CA4F-4F28B32C7E83}"/>
              </a:ext>
            </a:extLst>
          </p:cNvPr>
          <p:cNvSpPr txBox="1"/>
          <p:nvPr/>
        </p:nvSpPr>
        <p:spPr>
          <a:xfrm>
            <a:off x="3395547" y="1882699"/>
            <a:ext cx="7165659" cy="2646878"/>
          </a:xfrm>
          <a:prstGeom prst="rect">
            <a:avLst/>
          </a:prstGeom>
          <a:noFill/>
        </p:spPr>
        <p:txBody>
          <a:bodyPr wrap="square">
            <a:spAutoFit/>
          </a:bodyPr>
          <a:lstStyle/>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Inventario fisico</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Principio del minore tra costo e valore realizzo</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Criterio LIFO / FIFO / Costo medio</a:t>
            </a:r>
            <a:endParaRPr lang="it-IT" sz="2300" noProof="0" dirty="0">
              <a:solidFill>
                <a:prstClr val="black"/>
              </a:solidFill>
              <a:latin typeface="Calibri" panose="020F0502020204030204"/>
              <a:sym typeface="Wingdings" panose="05000000000000000000" pitchFamily="2" charset="2"/>
            </a:endParaRP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Possibili utilizzi d</a:t>
            </a:r>
            <a:r>
              <a:rPr lang="it-IT" sz="2300" dirty="0" err="1">
                <a:solidFill>
                  <a:prstClr val="black"/>
                </a:solidFill>
                <a:latin typeface="Calibri" panose="020F0502020204030204"/>
                <a:sym typeface="Wingdings" panose="05000000000000000000" pitchFamily="2" charset="2"/>
              </a:rPr>
              <a:t>istorsivi</a:t>
            </a:r>
            <a:r>
              <a:rPr lang="it-IT" sz="2300" dirty="0">
                <a:solidFill>
                  <a:prstClr val="black"/>
                </a:solidFill>
                <a:latin typeface="Calibri" panose="020F0502020204030204"/>
                <a:sym typeface="Wingdings" panose="05000000000000000000" pitchFamily="2" charset="2"/>
              </a:rPr>
              <a:t> della voce (costo del venduto)</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Problematiche su beni prodotti</a:t>
            </a:r>
          </a:p>
          <a:p>
            <a:pPr marL="800100" lvl="1" indent="-342900" algn="just" defTabSz="914400">
              <a:spcBef>
                <a:spcPts val="100"/>
              </a:spcBef>
              <a:buFont typeface="Courier New" panose="02070309020205020404" pitchFamily="49" charset="0"/>
              <a:buChar char="o"/>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beni / servizi </a:t>
            </a:r>
            <a:r>
              <a:rPr kumimoji="0" lang="it-IT" sz="2300" i="0" u="sng"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in proprio</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o </a:t>
            </a:r>
            <a:r>
              <a:rPr kumimoji="0" lang="it-IT" sz="2300" i="0" u="sng"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su commessa</a:t>
            </a:r>
          </a:p>
          <a:p>
            <a:pPr marL="800100" lvl="1" indent="-342900" algn="just" defTabSz="914400">
              <a:spcBef>
                <a:spcPts val="100"/>
              </a:spcBef>
              <a:buFont typeface="Courier New" panose="02070309020205020404" pitchFamily="49" charset="0"/>
              <a:buChar char="o"/>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commessa ultra annuale</a:t>
            </a:r>
          </a:p>
        </p:txBody>
      </p:sp>
      <p:pic>
        <p:nvPicPr>
          <p:cNvPr id="8" name="Immagine 7">
            <a:extLst>
              <a:ext uri="{FF2B5EF4-FFF2-40B4-BE49-F238E27FC236}">
                <a16:creationId xmlns:a16="http://schemas.microsoft.com/office/drawing/2014/main" id="{AB539D22-4EC0-D31F-D7EA-63F496A896DD}"/>
              </a:ext>
            </a:extLst>
          </p:cNvPr>
          <p:cNvPicPr>
            <a:picLocks noChangeAspect="1"/>
          </p:cNvPicPr>
          <p:nvPr/>
        </p:nvPicPr>
        <p:blipFill>
          <a:blip r:embed="rId2"/>
          <a:stretch>
            <a:fillRect/>
          </a:stretch>
        </p:blipFill>
        <p:spPr>
          <a:xfrm>
            <a:off x="1630794" y="1868845"/>
            <a:ext cx="1428630" cy="1363986"/>
          </a:xfrm>
          <a:prstGeom prst="rect">
            <a:avLst/>
          </a:prstGeom>
        </p:spPr>
      </p:pic>
    </p:spTree>
    <p:extLst>
      <p:ext uri="{BB962C8B-B14F-4D97-AF65-F5344CB8AC3E}">
        <p14:creationId xmlns:p14="http://schemas.microsoft.com/office/powerpoint/2010/main" val="39355173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90BE9-FEDD-C619-6021-3A333FAC186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CA2C7DE-D38F-5C07-064B-4B0A296AB0CD}"/>
              </a:ext>
            </a:extLst>
          </p:cNvPr>
          <p:cNvSpPr>
            <a:spLocks noGrp="1"/>
          </p:cNvSpPr>
          <p:nvPr>
            <p:ph type="sldNum" sz="quarter" idx="12"/>
          </p:nvPr>
        </p:nvSpPr>
        <p:spPr/>
        <p:txBody>
          <a:bodyPr/>
          <a:lstStyle/>
          <a:p>
            <a:fld id="{2C20EE39-9E8F-472C-A198-3FCA771E6885}" type="slidenum">
              <a:rPr lang="it-IT" smtClean="0"/>
              <a:t>51</a:t>
            </a:fld>
            <a:endParaRPr lang="it-IT"/>
          </a:p>
        </p:txBody>
      </p:sp>
      <p:sp>
        <p:nvSpPr>
          <p:cNvPr id="3" name="Rettangolo 2">
            <a:extLst>
              <a:ext uri="{FF2B5EF4-FFF2-40B4-BE49-F238E27FC236}">
                <a16:creationId xmlns:a16="http://schemas.microsoft.com/office/drawing/2014/main" id="{0450DDC7-3C41-DF6A-C488-EBF0A0C4E21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CBE526D7-BEF4-C444-0725-4BC5EF74B73E}"/>
              </a:ext>
            </a:extLst>
          </p:cNvPr>
          <p:cNvSpPr txBox="1">
            <a:spLocks/>
          </p:cNvSpPr>
          <p:nvPr/>
        </p:nvSpPr>
        <p:spPr>
          <a:xfrm>
            <a:off x="989010" y="961540"/>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La (s)valutazione dei crediti</a:t>
            </a:r>
          </a:p>
        </p:txBody>
      </p:sp>
      <p:cxnSp>
        <p:nvCxnSpPr>
          <p:cNvPr id="12" name="Connettore diritto 11">
            <a:extLst>
              <a:ext uri="{FF2B5EF4-FFF2-40B4-BE49-F238E27FC236}">
                <a16:creationId xmlns:a16="http://schemas.microsoft.com/office/drawing/2014/main" id="{3F7B53FA-BDCA-4EF1-B56E-AF37FEBCDA45}"/>
              </a:ext>
            </a:extLst>
          </p:cNvPr>
          <p:cNvCxnSpPr/>
          <p:nvPr/>
        </p:nvCxnSpPr>
        <p:spPr>
          <a:xfrm>
            <a:off x="890153" y="1486772"/>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7E1F0D4B-A4CE-00ED-BEF9-FFFE533DFBA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28CB8F1-A3E1-AEAA-0579-3B8BD851A0E8}"/>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EE688A8-AA5A-8D78-9237-80878576402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D9C8F0C3-333C-9BA4-3E8D-075DF35BEBA3}"/>
              </a:ext>
            </a:extLst>
          </p:cNvPr>
          <p:cNvSpPr>
            <a:spLocks noGrp="1"/>
          </p:cNvSpPr>
          <p:nvPr>
            <p:ph type="ftr" sz="quarter" idx="11"/>
          </p:nvPr>
        </p:nvSpPr>
        <p:spPr/>
        <p:txBody>
          <a:bodyPr/>
          <a:lstStyle/>
          <a:p>
            <a:r>
              <a:rPr lang="it-IT" sz="1050" dirty="0">
                <a:solidFill>
                  <a:schemeClr val="bg2">
                    <a:lumMod val="90000"/>
                  </a:schemeClr>
                </a:solidFill>
              </a:rPr>
              <a:t>49</a:t>
            </a:r>
          </a:p>
        </p:txBody>
      </p:sp>
      <p:sp>
        <p:nvSpPr>
          <p:cNvPr id="7" name="CasellaDiTesto 6">
            <a:extLst>
              <a:ext uri="{FF2B5EF4-FFF2-40B4-BE49-F238E27FC236}">
                <a16:creationId xmlns:a16="http://schemas.microsoft.com/office/drawing/2014/main" id="{CF7866FF-A204-C96F-9543-8FCE97581818}"/>
              </a:ext>
            </a:extLst>
          </p:cNvPr>
          <p:cNvSpPr txBox="1"/>
          <p:nvPr/>
        </p:nvSpPr>
        <p:spPr>
          <a:xfrm>
            <a:off x="2880569" y="2068380"/>
            <a:ext cx="8421275" cy="2692019"/>
          </a:xfrm>
          <a:prstGeom prst="rect">
            <a:avLst/>
          </a:prstGeom>
          <a:noFill/>
        </p:spPr>
        <p:txBody>
          <a:bodyPr wrap="square">
            <a:spAutoFit/>
          </a:bodyPr>
          <a:lstStyle/>
          <a:p>
            <a:pPr marR="0" lvl="0" algn="just" defTabSz="914400" rtl="0" eaLnBrk="1" fontAlgn="auto" latinLnBrk="0" hangingPunct="1">
              <a:lnSpc>
                <a:spcPct val="15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Nel momento in cui si vuole fare il bilancio e avere la corretta conoscenza della situazione patrimoniale-finanziaria della società e del risultato economico di periodo </a:t>
            </a:r>
            <a:r>
              <a:rPr lang="it-IT" sz="2300" u="sng" dirty="0">
                <a:solidFill>
                  <a:prstClr val="black"/>
                </a:solidFill>
                <a:latin typeface="Calibri" panose="020F0502020204030204"/>
                <a:sym typeface="Wingdings" panose="05000000000000000000" pitchFamily="2" charset="2"/>
              </a:rPr>
              <a:t>è necessario</a:t>
            </a:r>
            <a:r>
              <a:rPr lang="it-IT" sz="2300" dirty="0">
                <a:solidFill>
                  <a:prstClr val="black"/>
                </a:solidFill>
                <a:latin typeface="Calibri" panose="020F0502020204030204"/>
                <a:sym typeface="Wingdings" panose="05000000000000000000" pitchFamily="2" charset="2"/>
              </a:rPr>
              <a:t> anche </a:t>
            </a:r>
            <a:r>
              <a:rPr lang="it-IT" sz="2300" u="sng" dirty="0">
                <a:solidFill>
                  <a:prstClr val="black"/>
                </a:solidFill>
                <a:latin typeface="Calibri" panose="020F0502020204030204"/>
                <a:sym typeface="Wingdings" panose="05000000000000000000" pitchFamily="2" charset="2"/>
              </a:rPr>
              <a:t>valutare se e per quanto i </a:t>
            </a:r>
            <a:r>
              <a:rPr lang="it-IT" sz="2300" b="1" u="sng" dirty="0">
                <a:solidFill>
                  <a:schemeClr val="accent1"/>
                </a:solidFill>
                <a:latin typeface="Calibri" panose="020F0502020204030204"/>
                <a:sym typeface="Wingdings" panose="05000000000000000000" pitchFamily="2" charset="2"/>
              </a:rPr>
              <a:t>crediti</a:t>
            </a:r>
            <a:r>
              <a:rPr lang="it-IT" sz="2300" u="sng" dirty="0">
                <a:solidFill>
                  <a:prstClr val="black"/>
                </a:solidFill>
                <a:latin typeface="Calibri" panose="020F0502020204030204"/>
                <a:sym typeface="Wingdings" panose="05000000000000000000" pitchFamily="2" charset="2"/>
              </a:rPr>
              <a:t> rilevati</a:t>
            </a:r>
            <a:r>
              <a:rPr lang="it-IT" sz="2300" dirty="0">
                <a:solidFill>
                  <a:prstClr val="black"/>
                </a:solidFill>
                <a:latin typeface="Calibri" panose="020F0502020204030204"/>
                <a:sym typeface="Wingdings" panose="05000000000000000000" pitchFamily="2" charset="2"/>
              </a:rPr>
              <a:t> (verso clienti, verso partecipate, verso altri soggetti, es i soci) </a:t>
            </a:r>
            <a:r>
              <a:rPr lang="it-IT" sz="2300" u="sng" dirty="0">
                <a:solidFill>
                  <a:prstClr val="black"/>
                </a:solidFill>
                <a:latin typeface="Calibri" panose="020F0502020204030204"/>
                <a:sym typeface="Wingdings" panose="05000000000000000000" pitchFamily="2" charset="2"/>
              </a:rPr>
              <a:t>siano</a:t>
            </a:r>
            <a:r>
              <a:rPr lang="it-IT" sz="2300" dirty="0">
                <a:solidFill>
                  <a:prstClr val="black"/>
                </a:solidFill>
                <a:latin typeface="Calibri" panose="020F0502020204030204"/>
                <a:sym typeface="Wingdings" panose="05000000000000000000" pitchFamily="2" charset="2"/>
              </a:rPr>
              <a:t> </a:t>
            </a:r>
            <a:r>
              <a:rPr lang="it-IT" sz="2300" b="1" u="sng" dirty="0">
                <a:solidFill>
                  <a:schemeClr val="accent1"/>
                </a:solidFill>
                <a:latin typeface="Calibri" panose="020F0502020204030204"/>
                <a:sym typeface="Wingdings" panose="05000000000000000000" pitchFamily="2" charset="2"/>
              </a:rPr>
              <a:t>effettivamente recuperabili</a:t>
            </a:r>
            <a:r>
              <a:rPr lang="it-IT" sz="2300" dirty="0">
                <a:solidFill>
                  <a:prstClr val="black"/>
                </a:solidFill>
                <a:latin typeface="Calibri" panose="020F0502020204030204"/>
                <a:sym typeface="Wingdings" panose="05000000000000000000" pitchFamily="2" charset="2"/>
              </a:rPr>
              <a:t>.</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pic>
        <p:nvPicPr>
          <p:cNvPr id="11" name="Immagine 10">
            <a:extLst>
              <a:ext uri="{FF2B5EF4-FFF2-40B4-BE49-F238E27FC236}">
                <a16:creationId xmlns:a16="http://schemas.microsoft.com/office/drawing/2014/main" id="{1D0C22C1-A893-F822-E377-17C611E771B3}"/>
              </a:ext>
            </a:extLst>
          </p:cNvPr>
          <p:cNvPicPr>
            <a:picLocks noChangeAspect="1"/>
          </p:cNvPicPr>
          <p:nvPr/>
        </p:nvPicPr>
        <p:blipFill>
          <a:blip r:embed="rId2"/>
          <a:stretch>
            <a:fillRect/>
          </a:stretch>
        </p:blipFill>
        <p:spPr>
          <a:xfrm>
            <a:off x="1577253" y="2068380"/>
            <a:ext cx="1057275" cy="1066800"/>
          </a:xfrm>
          <a:prstGeom prst="rect">
            <a:avLst/>
          </a:prstGeom>
        </p:spPr>
      </p:pic>
    </p:spTree>
    <p:extLst>
      <p:ext uri="{BB962C8B-B14F-4D97-AF65-F5344CB8AC3E}">
        <p14:creationId xmlns:p14="http://schemas.microsoft.com/office/powerpoint/2010/main" val="40334930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B50E6-2AA0-29DE-31F4-FED449545E7E}"/>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4891192-55A8-6001-C90B-0BCC187FD4CF}"/>
              </a:ext>
            </a:extLst>
          </p:cNvPr>
          <p:cNvSpPr>
            <a:spLocks noGrp="1"/>
          </p:cNvSpPr>
          <p:nvPr>
            <p:ph type="sldNum" sz="quarter" idx="12"/>
          </p:nvPr>
        </p:nvSpPr>
        <p:spPr/>
        <p:txBody>
          <a:bodyPr/>
          <a:lstStyle/>
          <a:p>
            <a:fld id="{2C20EE39-9E8F-472C-A198-3FCA771E6885}" type="slidenum">
              <a:rPr lang="it-IT" smtClean="0"/>
              <a:t>52</a:t>
            </a:fld>
            <a:endParaRPr lang="it-IT"/>
          </a:p>
        </p:txBody>
      </p:sp>
      <p:sp>
        <p:nvSpPr>
          <p:cNvPr id="3" name="Rettangolo 2">
            <a:extLst>
              <a:ext uri="{FF2B5EF4-FFF2-40B4-BE49-F238E27FC236}">
                <a16:creationId xmlns:a16="http://schemas.microsoft.com/office/drawing/2014/main" id="{5B849104-B4F6-BC23-903B-35C1569E904F}"/>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705D28B-EF3C-0025-4FAE-7DB55D878F26}"/>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La (s)valutazione dei crediti</a:t>
            </a:r>
          </a:p>
        </p:txBody>
      </p:sp>
      <p:cxnSp>
        <p:nvCxnSpPr>
          <p:cNvPr id="12" name="Connettore diritto 11">
            <a:extLst>
              <a:ext uri="{FF2B5EF4-FFF2-40B4-BE49-F238E27FC236}">
                <a16:creationId xmlns:a16="http://schemas.microsoft.com/office/drawing/2014/main" id="{8448DB39-3282-6684-F090-4534AEFA3696}"/>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02EDF358-E7B1-A8B6-5DB0-371058B608A9}"/>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1DCBAC5D-97CB-D859-267A-C651242C9A49}"/>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7587360C-AEBE-F702-E144-A76A70C88C7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AA8B9E7D-2C85-1922-F949-5B947C733B71}"/>
              </a:ext>
            </a:extLst>
          </p:cNvPr>
          <p:cNvSpPr>
            <a:spLocks noGrp="1"/>
          </p:cNvSpPr>
          <p:nvPr>
            <p:ph type="ftr" sz="quarter" idx="11"/>
          </p:nvPr>
        </p:nvSpPr>
        <p:spPr/>
        <p:txBody>
          <a:bodyPr/>
          <a:lstStyle/>
          <a:p>
            <a:r>
              <a:rPr lang="it-IT" sz="1050" dirty="0">
                <a:solidFill>
                  <a:schemeClr val="bg2">
                    <a:lumMod val="90000"/>
                  </a:schemeClr>
                </a:solidFill>
              </a:rPr>
              <a:t>50</a:t>
            </a:r>
          </a:p>
        </p:txBody>
      </p:sp>
      <p:grpSp>
        <p:nvGrpSpPr>
          <p:cNvPr id="17" name="Gruppo 16">
            <a:extLst>
              <a:ext uri="{FF2B5EF4-FFF2-40B4-BE49-F238E27FC236}">
                <a16:creationId xmlns:a16="http://schemas.microsoft.com/office/drawing/2014/main" id="{3B0615E1-48FD-0A15-0C6E-EB290C3760BC}"/>
              </a:ext>
            </a:extLst>
          </p:cNvPr>
          <p:cNvGrpSpPr/>
          <p:nvPr/>
        </p:nvGrpSpPr>
        <p:grpSpPr>
          <a:xfrm>
            <a:off x="942109" y="1592266"/>
            <a:ext cx="10411691" cy="614218"/>
            <a:chOff x="942109" y="1592266"/>
            <a:chExt cx="10411691" cy="614218"/>
          </a:xfrm>
        </p:grpSpPr>
        <p:sp>
          <p:nvSpPr>
            <p:cNvPr id="11" name="Titolo 1">
              <a:extLst>
                <a:ext uri="{FF2B5EF4-FFF2-40B4-BE49-F238E27FC236}">
                  <a16:creationId xmlns:a16="http://schemas.microsoft.com/office/drawing/2014/main" id="{EBBBC845-C1F8-E6EA-4BDE-8A916309AE1A}"/>
                </a:ext>
              </a:extLst>
            </p:cNvPr>
            <p:cNvSpPr txBox="1">
              <a:spLocks/>
            </p:cNvSpPr>
            <p:nvPr/>
          </p:nvSpPr>
          <p:spPr>
            <a:xfrm>
              <a:off x="942109" y="1592266"/>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400" b="1" dirty="0">
                  <a:solidFill>
                    <a:srgbClr val="002060"/>
                  </a:solidFill>
                </a:rPr>
                <a:t>Verifica analitica	</a:t>
              </a:r>
              <a:r>
                <a:rPr lang="it-IT" sz="2300" dirty="0">
                  <a:solidFill>
                    <a:prstClr val="black"/>
                  </a:solidFill>
                  <a:latin typeface="Calibri" panose="020F0502020204030204"/>
                  <a:ea typeface="+mn-ea"/>
                  <a:cs typeface="+mn-cs"/>
                </a:rPr>
                <a:t>eventuale</a:t>
              </a:r>
              <a:r>
                <a:rPr lang="it-IT" sz="2400" b="1" dirty="0">
                  <a:solidFill>
                    <a:srgbClr val="002060"/>
                  </a:solidFill>
                </a:rPr>
                <a:t> </a:t>
              </a:r>
              <a:r>
                <a:rPr lang="it-IT" sz="2300" dirty="0">
                  <a:solidFill>
                    <a:prstClr val="black"/>
                  </a:solidFill>
                  <a:latin typeface="Calibri" panose="020F0502020204030204"/>
                  <a:ea typeface="+mn-ea"/>
                  <a:cs typeface="+mn-cs"/>
                </a:rPr>
                <a:t>analitica svalutazione</a:t>
              </a:r>
            </a:p>
          </p:txBody>
        </p:sp>
        <p:sp>
          <p:nvSpPr>
            <p:cNvPr id="16" name="Freccia in giù 15">
              <a:extLst>
                <a:ext uri="{FF2B5EF4-FFF2-40B4-BE49-F238E27FC236}">
                  <a16:creationId xmlns:a16="http://schemas.microsoft.com/office/drawing/2014/main" id="{AB31CF12-88B7-7433-CDDE-54D38BA102A2}"/>
                </a:ext>
              </a:extLst>
            </p:cNvPr>
            <p:cNvSpPr/>
            <p:nvPr/>
          </p:nvSpPr>
          <p:spPr>
            <a:xfrm rot="16200000">
              <a:off x="3250567" y="1696109"/>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grpSp>
      <p:grpSp>
        <p:nvGrpSpPr>
          <p:cNvPr id="18" name="Gruppo 17">
            <a:extLst>
              <a:ext uri="{FF2B5EF4-FFF2-40B4-BE49-F238E27FC236}">
                <a16:creationId xmlns:a16="http://schemas.microsoft.com/office/drawing/2014/main" id="{4656BA59-0DDD-430F-F81D-013DD140F5CA}"/>
              </a:ext>
            </a:extLst>
          </p:cNvPr>
          <p:cNvGrpSpPr/>
          <p:nvPr/>
        </p:nvGrpSpPr>
        <p:grpSpPr>
          <a:xfrm>
            <a:off x="935741" y="2134174"/>
            <a:ext cx="10411691" cy="614218"/>
            <a:chOff x="942109" y="1592266"/>
            <a:chExt cx="10411691" cy="614218"/>
          </a:xfrm>
        </p:grpSpPr>
        <p:sp>
          <p:nvSpPr>
            <p:cNvPr id="19" name="Titolo 1">
              <a:extLst>
                <a:ext uri="{FF2B5EF4-FFF2-40B4-BE49-F238E27FC236}">
                  <a16:creationId xmlns:a16="http://schemas.microsoft.com/office/drawing/2014/main" id="{7199E55C-F5C5-5098-2109-DECA003D55BC}"/>
                </a:ext>
              </a:extLst>
            </p:cNvPr>
            <p:cNvSpPr txBox="1">
              <a:spLocks/>
            </p:cNvSpPr>
            <p:nvPr/>
          </p:nvSpPr>
          <p:spPr>
            <a:xfrm>
              <a:off x="942109" y="1592266"/>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400" b="1" dirty="0">
                  <a:solidFill>
                    <a:srgbClr val="002060"/>
                  </a:solidFill>
                </a:rPr>
                <a:t>Verifica forfettaria su base storica        </a:t>
              </a:r>
              <a:r>
                <a:rPr lang="it-IT" sz="2300" dirty="0">
                  <a:solidFill>
                    <a:prstClr val="black"/>
                  </a:solidFill>
                  <a:latin typeface="Calibri" panose="020F0502020204030204"/>
                  <a:ea typeface="+mn-ea"/>
                  <a:cs typeface="+mn-cs"/>
                </a:rPr>
                <a:t>eventuale svalutazione statistica</a:t>
              </a:r>
              <a:endParaRPr lang="it-IT" sz="2400" b="1" dirty="0">
                <a:solidFill>
                  <a:srgbClr val="002060"/>
                </a:solidFill>
              </a:endParaRPr>
            </a:p>
          </p:txBody>
        </p:sp>
        <p:sp>
          <p:nvSpPr>
            <p:cNvPr id="20" name="Freccia in giù 19">
              <a:extLst>
                <a:ext uri="{FF2B5EF4-FFF2-40B4-BE49-F238E27FC236}">
                  <a16:creationId xmlns:a16="http://schemas.microsoft.com/office/drawing/2014/main" id="{D4E8CD6C-165C-9FF9-CEAD-08CE2C1BBF80}"/>
                </a:ext>
              </a:extLst>
            </p:cNvPr>
            <p:cNvSpPr/>
            <p:nvPr/>
          </p:nvSpPr>
          <p:spPr>
            <a:xfrm rot="16200000">
              <a:off x="5190641" y="1686718"/>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rgbClr val="002060"/>
                </a:solidFill>
              </a:endParaRPr>
            </a:p>
          </p:txBody>
        </p:sp>
      </p:grpSp>
      <p:sp>
        <p:nvSpPr>
          <p:cNvPr id="21" name="CasellaDiTesto 20">
            <a:extLst>
              <a:ext uri="{FF2B5EF4-FFF2-40B4-BE49-F238E27FC236}">
                <a16:creationId xmlns:a16="http://schemas.microsoft.com/office/drawing/2014/main" id="{FF637E52-D765-E37D-FBE0-35DDBDF9A73F}"/>
              </a:ext>
            </a:extLst>
          </p:cNvPr>
          <p:cNvSpPr txBox="1"/>
          <p:nvPr/>
        </p:nvSpPr>
        <p:spPr>
          <a:xfrm>
            <a:off x="942109" y="2997914"/>
            <a:ext cx="9906403" cy="800219"/>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Dall’analisi emerge un rischio di non recupero del credito di un cliente per 50 (su un totale di 120)</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aphicFrame>
        <p:nvGraphicFramePr>
          <p:cNvPr id="22" name="Tabella 21">
            <a:extLst>
              <a:ext uri="{FF2B5EF4-FFF2-40B4-BE49-F238E27FC236}">
                <a16:creationId xmlns:a16="http://schemas.microsoft.com/office/drawing/2014/main" id="{FA853934-30BF-9DF5-44E6-21444C104718}"/>
              </a:ext>
            </a:extLst>
          </p:cNvPr>
          <p:cNvGraphicFramePr>
            <a:graphicFrameLocks noGrp="1"/>
          </p:cNvGraphicFramePr>
          <p:nvPr>
            <p:extLst>
              <p:ext uri="{D42A27DB-BD31-4B8C-83A1-F6EECF244321}">
                <p14:modId xmlns:p14="http://schemas.microsoft.com/office/powerpoint/2010/main" val="3522429622"/>
              </p:ext>
            </p:extLst>
          </p:nvPr>
        </p:nvGraphicFramePr>
        <p:xfrm>
          <a:off x="1707210" y="404765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Acc.to f.do </a:t>
                      </a:r>
                      <a:r>
                        <a:rPr lang="it-IT" sz="1600" b="0" i="0" u="none" strike="noStrike" dirty="0" err="1">
                          <a:solidFill>
                            <a:srgbClr val="000000"/>
                          </a:solidFill>
                          <a:effectLst/>
                          <a:latin typeface="Calibri" panose="020F0502020204030204" pitchFamily="34" charset="0"/>
                        </a:rPr>
                        <a:t>sval</a:t>
                      </a:r>
                      <a:r>
                        <a:rPr lang="it-IT" sz="1600" b="0" i="0" u="none" strike="noStrike" dirty="0">
                          <a:solidFill>
                            <a:srgbClr val="000000"/>
                          </a:solidFill>
                          <a:effectLst/>
                          <a:latin typeface="Calibri" panose="020F0502020204030204" pitchFamily="34" charset="0"/>
                        </a:rPr>
                        <a:t>. </a:t>
                      </a:r>
                      <a:r>
                        <a:rPr lang="it-IT" sz="1600" b="0" i="0" u="none" strike="noStrike" dirty="0" err="1">
                          <a:solidFill>
                            <a:srgbClr val="000000"/>
                          </a:solidFill>
                          <a:effectLst/>
                          <a:latin typeface="Calibri" panose="020F0502020204030204" pitchFamily="34" charset="0"/>
                        </a:rPr>
                        <a:t>cred</a:t>
                      </a:r>
                      <a:r>
                        <a:rPr lang="it-IT" sz="1600" b="0"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50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3" name="Tabella 22">
            <a:extLst>
              <a:ext uri="{FF2B5EF4-FFF2-40B4-BE49-F238E27FC236}">
                <a16:creationId xmlns:a16="http://schemas.microsoft.com/office/drawing/2014/main" id="{5E9EEE10-1061-6791-D3B4-A9C929F80858}"/>
              </a:ext>
            </a:extLst>
          </p:cNvPr>
          <p:cNvGraphicFramePr>
            <a:graphicFrameLocks noGrp="1"/>
          </p:cNvGraphicFramePr>
          <p:nvPr>
            <p:extLst>
              <p:ext uri="{D42A27DB-BD31-4B8C-83A1-F6EECF244321}">
                <p14:modId xmlns:p14="http://schemas.microsoft.com/office/powerpoint/2010/main" val="1828360117"/>
              </p:ext>
            </p:extLst>
          </p:nvPr>
        </p:nvGraphicFramePr>
        <p:xfrm>
          <a:off x="5890975" y="406342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F.do </a:t>
                      </a:r>
                      <a:r>
                        <a:rPr lang="it-IT" sz="1600" b="0" i="0" u="none" strike="noStrike" dirty="0" err="1">
                          <a:solidFill>
                            <a:srgbClr val="000000"/>
                          </a:solidFill>
                          <a:effectLst/>
                          <a:latin typeface="Calibri" panose="020F0502020204030204" pitchFamily="34" charset="0"/>
                        </a:rPr>
                        <a:t>sval</a:t>
                      </a:r>
                      <a:r>
                        <a:rPr lang="it-IT" sz="1600" b="0" i="0" u="none" strike="noStrike" dirty="0">
                          <a:solidFill>
                            <a:srgbClr val="000000"/>
                          </a:solidFill>
                          <a:effectLst/>
                          <a:latin typeface="Calibri" panose="020F0502020204030204" pitchFamily="34" charset="0"/>
                        </a:rPr>
                        <a:t>. </a:t>
                      </a:r>
                      <a:r>
                        <a:rPr lang="it-IT" sz="1600" b="0" i="0" u="none" strike="noStrike" dirty="0" err="1">
                          <a:solidFill>
                            <a:srgbClr val="000000"/>
                          </a:solidFill>
                          <a:effectLst/>
                          <a:latin typeface="Calibri" panose="020F0502020204030204" pitchFamily="34" charset="0"/>
                        </a:rPr>
                        <a:t>cred</a:t>
                      </a:r>
                      <a:r>
                        <a:rPr lang="it-IT" sz="1600" b="0"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50</a:t>
                      </a: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28" name="Titolo 1">
            <a:extLst>
              <a:ext uri="{FF2B5EF4-FFF2-40B4-BE49-F238E27FC236}">
                <a16:creationId xmlns:a16="http://schemas.microsoft.com/office/drawing/2014/main" id="{EA79D8C4-9975-3C29-36A7-2ADEA0B18FB7}"/>
              </a:ext>
            </a:extLst>
          </p:cNvPr>
          <p:cNvSpPr txBox="1">
            <a:spLocks/>
          </p:cNvSpPr>
          <p:nvPr/>
        </p:nvSpPr>
        <p:spPr>
          <a:xfrm>
            <a:off x="1344292" y="5006068"/>
            <a:ext cx="2601156" cy="488259"/>
          </a:xfrm>
          <a:prstGeom prst="rect">
            <a:avLst/>
          </a:prstGeom>
          <a:ln>
            <a:solidFill>
              <a:srgbClr val="002060"/>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000" b="1" u="sng" dirty="0">
                <a:solidFill>
                  <a:schemeClr val="accent1"/>
                </a:solidFill>
              </a:rPr>
              <a:t>Criterio di competenza</a:t>
            </a:r>
            <a:endParaRPr lang="it-IT" sz="2400" b="1" dirty="0">
              <a:solidFill>
                <a:schemeClr val="accent1"/>
              </a:solidFill>
            </a:endParaRPr>
          </a:p>
        </p:txBody>
      </p:sp>
      <p:sp>
        <p:nvSpPr>
          <p:cNvPr id="30" name="Titolo 1">
            <a:extLst>
              <a:ext uri="{FF2B5EF4-FFF2-40B4-BE49-F238E27FC236}">
                <a16:creationId xmlns:a16="http://schemas.microsoft.com/office/drawing/2014/main" id="{76B16512-0EE4-3D8F-56B8-16FCB4100B64}"/>
              </a:ext>
            </a:extLst>
          </p:cNvPr>
          <p:cNvSpPr txBox="1">
            <a:spLocks/>
          </p:cNvSpPr>
          <p:nvPr/>
        </p:nvSpPr>
        <p:spPr>
          <a:xfrm>
            <a:off x="5222042" y="4965747"/>
            <a:ext cx="5166162" cy="7212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it-IT" sz="2000" dirty="0">
                <a:latin typeface="+mn-lt"/>
              </a:rPr>
              <a:t>è una posta rettificativa</a:t>
            </a:r>
          </a:p>
          <a:p>
            <a:pPr marL="342900" indent="-342900">
              <a:buFont typeface="Arial" panose="020B0604020202020204" pitchFamily="34" charset="0"/>
              <a:buChar char="•"/>
            </a:pPr>
            <a:r>
              <a:rPr lang="it-IT" sz="2000" u="sng" dirty="0">
                <a:latin typeface="+mn-lt"/>
              </a:rPr>
              <a:t>non </a:t>
            </a:r>
            <a:r>
              <a:rPr lang="it-IT" sz="2000" dirty="0">
                <a:latin typeface="+mn-lt"/>
              </a:rPr>
              <a:t>è una posta di debito</a:t>
            </a:r>
            <a:endParaRPr lang="it-IT" sz="2400" u="sng" dirty="0"/>
          </a:p>
        </p:txBody>
      </p:sp>
      <p:sp>
        <p:nvSpPr>
          <p:cNvPr id="33" name="Rettangolo 32">
            <a:extLst>
              <a:ext uri="{FF2B5EF4-FFF2-40B4-BE49-F238E27FC236}">
                <a16:creationId xmlns:a16="http://schemas.microsoft.com/office/drawing/2014/main" id="{38220D7C-BD75-D478-9A9F-52C7B0541CAB}"/>
              </a:ext>
            </a:extLst>
          </p:cNvPr>
          <p:cNvSpPr/>
          <p:nvPr/>
        </p:nvSpPr>
        <p:spPr>
          <a:xfrm>
            <a:off x="1134813" y="3923930"/>
            <a:ext cx="3020114" cy="1769512"/>
          </a:xfrm>
          <a:prstGeom prst="rect">
            <a:avLst/>
          </a:prstGeom>
          <a:noFill/>
          <a:ln>
            <a:solidFill>
              <a:schemeClr val="bg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Rettangolo 33">
            <a:extLst>
              <a:ext uri="{FF2B5EF4-FFF2-40B4-BE49-F238E27FC236}">
                <a16:creationId xmlns:a16="http://schemas.microsoft.com/office/drawing/2014/main" id="{81F4B452-6849-8B31-4803-DBD555223F16}"/>
              </a:ext>
            </a:extLst>
          </p:cNvPr>
          <p:cNvSpPr/>
          <p:nvPr/>
        </p:nvSpPr>
        <p:spPr>
          <a:xfrm>
            <a:off x="5147519" y="3923931"/>
            <a:ext cx="3417904" cy="1777944"/>
          </a:xfrm>
          <a:prstGeom prst="rect">
            <a:avLst/>
          </a:prstGeom>
          <a:noFill/>
          <a:ln>
            <a:solidFill>
              <a:schemeClr val="bg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616263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C9828-460A-CA32-E832-2C15D8F4D6B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BA40B25-1ED3-EDD1-C6AB-880FAAA02A78}"/>
              </a:ext>
            </a:extLst>
          </p:cNvPr>
          <p:cNvSpPr>
            <a:spLocks noGrp="1"/>
          </p:cNvSpPr>
          <p:nvPr>
            <p:ph type="sldNum" sz="quarter" idx="12"/>
          </p:nvPr>
        </p:nvSpPr>
        <p:spPr/>
        <p:txBody>
          <a:bodyPr/>
          <a:lstStyle/>
          <a:p>
            <a:fld id="{2C20EE39-9E8F-472C-A198-3FCA771E6885}" type="slidenum">
              <a:rPr lang="it-IT" smtClean="0"/>
              <a:t>53</a:t>
            </a:fld>
            <a:endParaRPr lang="it-IT"/>
          </a:p>
        </p:txBody>
      </p:sp>
      <p:sp>
        <p:nvSpPr>
          <p:cNvPr id="3" name="Rettangolo 2">
            <a:extLst>
              <a:ext uri="{FF2B5EF4-FFF2-40B4-BE49-F238E27FC236}">
                <a16:creationId xmlns:a16="http://schemas.microsoft.com/office/drawing/2014/main" id="{ED411952-4CBF-FB4B-CFF8-E0B5DF2C2D04}"/>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48F50039-5812-D1C2-8264-137BD42E10EA}"/>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La (s)valutazione dei crediti</a:t>
            </a:r>
          </a:p>
        </p:txBody>
      </p:sp>
      <p:cxnSp>
        <p:nvCxnSpPr>
          <p:cNvPr id="12" name="Connettore diritto 11">
            <a:extLst>
              <a:ext uri="{FF2B5EF4-FFF2-40B4-BE49-F238E27FC236}">
                <a16:creationId xmlns:a16="http://schemas.microsoft.com/office/drawing/2014/main" id="{BB906180-CAB5-4E83-2072-736E58AECA63}"/>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CDE4C7D7-3C16-4A53-2B3A-8CDDC876B649}"/>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FFE554DA-359D-1B7A-BEC9-FD0777C3A808}"/>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0433783-C72F-3722-8882-B3BA3DBF6B8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70E9199F-8768-12A3-DC13-E25DF12B8BA1}"/>
              </a:ext>
            </a:extLst>
          </p:cNvPr>
          <p:cNvSpPr>
            <a:spLocks noGrp="1"/>
          </p:cNvSpPr>
          <p:nvPr>
            <p:ph type="ftr" sz="quarter" idx="11"/>
          </p:nvPr>
        </p:nvSpPr>
        <p:spPr/>
        <p:txBody>
          <a:bodyPr/>
          <a:lstStyle/>
          <a:p>
            <a:r>
              <a:rPr lang="it-IT" sz="1050" dirty="0">
                <a:solidFill>
                  <a:schemeClr val="bg2">
                    <a:lumMod val="90000"/>
                  </a:schemeClr>
                </a:solidFill>
              </a:rPr>
              <a:t>51</a:t>
            </a:r>
          </a:p>
        </p:txBody>
      </p:sp>
      <p:sp>
        <p:nvSpPr>
          <p:cNvPr id="21" name="CasellaDiTesto 20">
            <a:extLst>
              <a:ext uri="{FF2B5EF4-FFF2-40B4-BE49-F238E27FC236}">
                <a16:creationId xmlns:a16="http://schemas.microsoft.com/office/drawing/2014/main" id="{C918A491-B3B8-B4F0-2AA6-0E9AC4D6E9BA}"/>
              </a:ext>
            </a:extLst>
          </p:cNvPr>
          <p:cNvSpPr txBox="1"/>
          <p:nvPr/>
        </p:nvSpPr>
        <p:spPr>
          <a:xfrm>
            <a:off x="1713290" y="1575365"/>
            <a:ext cx="8963129" cy="1099275"/>
          </a:xfrm>
          <a:prstGeom prst="rect">
            <a:avLst/>
          </a:prstGeom>
          <a:noFill/>
        </p:spPr>
        <p:txBody>
          <a:bodyPr wrap="square">
            <a:spAutoFit/>
          </a:bodyPr>
          <a:lstStyle/>
          <a:p>
            <a:pPr marR="0" lvl="0" algn="just" defTabSz="914400" rtl="0" eaLnBrk="1" fontAlgn="auto" latinLnBrk="0" hangingPunct="1">
              <a:lnSpc>
                <a:spcPct val="150000"/>
              </a:lnSpc>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Dall’analisi emerge che certamente il credito verso un fornitore cui si era dato un acconto di 100 non è recuperabile (ditta chiusa/fallita):</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aphicFrame>
        <p:nvGraphicFramePr>
          <p:cNvPr id="22" name="Tabella 21">
            <a:extLst>
              <a:ext uri="{FF2B5EF4-FFF2-40B4-BE49-F238E27FC236}">
                <a16:creationId xmlns:a16="http://schemas.microsoft.com/office/drawing/2014/main" id="{D5AED545-F786-C68A-E071-104B0089F162}"/>
              </a:ext>
            </a:extLst>
          </p:cNvPr>
          <p:cNvGraphicFramePr>
            <a:graphicFrameLocks noGrp="1"/>
          </p:cNvGraphicFramePr>
          <p:nvPr>
            <p:extLst>
              <p:ext uri="{D42A27DB-BD31-4B8C-83A1-F6EECF244321}">
                <p14:modId xmlns:p14="http://schemas.microsoft.com/office/powerpoint/2010/main" val="3860250994"/>
              </p:ext>
            </p:extLst>
          </p:nvPr>
        </p:nvGraphicFramePr>
        <p:xfrm>
          <a:off x="1566059" y="312947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Fornitore c/</a:t>
                      </a:r>
                      <a:r>
                        <a:rPr lang="it-IT" sz="1600" b="0" i="0" u="none" strike="noStrike" dirty="0" err="1">
                          <a:solidFill>
                            <a:srgbClr val="000000"/>
                          </a:solidFill>
                          <a:effectLst/>
                          <a:latin typeface="Calibri" panose="020F0502020204030204" pitchFamily="34" charset="0"/>
                        </a:rPr>
                        <a:t>acc.ti</a:t>
                      </a: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3" name="Tabella 22">
            <a:extLst>
              <a:ext uri="{FF2B5EF4-FFF2-40B4-BE49-F238E27FC236}">
                <a16:creationId xmlns:a16="http://schemas.microsoft.com/office/drawing/2014/main" id="{E5860AA0-0058-6292-5FB2-56840FE2CAD7}"/>
              </a:ext>
            </a:extLst>
          </p:cNvPr>
          <p:cNvGraphicFramePr>
            <a:graphicFrameLocks noGrp="1"/>
          </p:cNvGraphicFramePr>
          <p:nvPr>
            <p:extLst>
              <p:ext uri="{D42A27DB-BD31-4B8C-83A1-F6EECF244321}">
                <p14:modId xmlns:p14="http://schemas.microsoft.com/office/powerpoint/2010/main" val="3780202324"/>
              </p:ext>
            </p:extLst>
          </p:nvPr>
        </p:nvGraphicFramePr>
        <p:xfrm>
          <a:off x="5245954" y="449115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Perdite su </a:t>
                      </a:r>
                      <a:r>
                        <a:rPr lang="it-IT" sz="1600" b="0" i="0" u="none" strike="noStrike" dirty="0" err="1">
                          <a:solidFill>
                            <a:srgbClr val="000000"/>
                          </a:solidFill>
                          <a:effectLst/>
                          <a:latin typeface="Calibri" panose="020F0502020204030204" pitchFamily="34" charset="0"/>
                        </a:rPr>
                        <a:t>cred</a:t>
                      </a:r>
                      <a:r>
                        <a:rPr lang="it-IT" sz="1600" b="0"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6413389D-750A-E12D-BC9F-3893E23283C8}"/>
              </a:ext>
            </a:extLst>
          </p:cNvPr>
          <p:cNvGraphicFramePr>
            <a:graphicFrameLocks noGrp="1"/>
          </p:cNvGraphicFramePr>
          <p:nvPr>
            <p:extLst>
              <p:ext uri="{D42A27DB-BD31-4B8C-83A1-F6EECF244321}">
                <p14:modId xmlns:p14="http://schemas.microsoft.com/office/powerpoint/2010/main" val="2635991309"/>
              </p:ext>
            </p:extLst>
          </p:nvPr>
        </p:nvGraphicFramePr>
        <p:xfrm>
          <a:off x="1579456" y="449115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Fornitore c/</a:t>
                      </a:r>
                      <a:r>
                        <a:rPr lang="it-IT" sz="1600" b="0" i="0" u="none" strike="noStrike" dirty="0" err="1">
                          <a:solidFill>
                            <a:srgbClr val="000000"/>
                          </a:solidFill>
                          <a:effectLst/>
                          <a:latin typeface="Calibri" panose="020F0502020204030204" pitchFamily="34" charset="0"/>
                        </a:rPr>
                        <a:t>acc.ti</a:t>
                      </a:r>
                      <a:endParaRPr lang="it-IT"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pic>
        <p:nvPicPr>
          <p:cNvPr id="8" name="Immagine 7">
            <a:extLst>
              <a:ext uri="{FF2B5EF4-FFF2-40B4-BE49-F238E27FC236}">
                <a16:creationId xmlns:a16="http://schemas.microsoft.com/office/drawing/2014/main" id="{B9F430CE-E1DC-F06F-86F4-ED25D9359279}"/>
              </a:ext>
            </a:extLst>
          </p:cNvPr>
          <p:cNvPicPr>
            <a:picLocks noChangeAspect="1"/>
          </p:cNvPicPr>
          <p:nvPr/>
        </p:nvPicPr>
        <p:blipFill>
          <a:blip r:embed="rId2"/>
          <a:stretch>
            <a:fillRect/>
          </a:stretch>
        </p:blipFill>
        <p:spPr>
          <a:xfrm rot="1562866">
            <a:off x="7271421" y="4706533"/>
            <a:ext cx="737512" cy="647372"/>
          </a:xfrm>
          <a:prstGeom prst="rect">
            <a:avLst/>
          </a:prstGeom>
        </p:spPr>
      </p:pic>
    </p:spTree>
    <p:extLst>
      <p:ext uri="{BB962C8B-B14F-4D97-AF65-F5344CB8AC3E}">
        <p14:creationId xmlns:p14="http://schemas.microsoft.com/office/powerpoint/2010/main" val="39827747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6F99-5A0D-DAC5-8027-02C6CE3BDC3B}"/>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F5FECF6-5D69-282A-5585-F13FAA8BB9C7}"/>
              </a:ext>
            </a:extLst>
          </p:cNvPr>
          <p:cNvSpPr>
            <a:spLocks noGrp="1"/>
          </p:cNvSpPr>
          <p:nvPr>
            <p:ph type="sldNum" sz="quarter" idx="12"/>
          </p:nvPr>
        </p:nvSpPr>
        <p:spPr/>
        <p:txBody>
          <a:bodyPr/>
          <a:lstStyle/>
          <a:p>
            <a:fld id="{2C20EE39-9E8F-472C-A198-3FCA771E6885}" type="slidenum">
              <a:rPr lang="it-IT" smtClean="0"/>
              <a:t>54</a:t>
            </a:fld>
            <a:endParaRPr lang="it-IT"/>
          </a:p>
        </p:txBody>
      </p:sp>
      <p:sp>
        <p:nvSpPr>
          <p:cNvPr id="3" name="Rettangolo 2">
            <a:extLst>
              <a:ext uri="{FF2B5EF4-FFF2-40B4-BE49-F238E27FC236}">
                <a16:creationId xmlns:a16="http://schemas.microsoft.com/office/drawing/2014/main" id="{C25076D1-9717-67E4-7593-3CEC5F644794}"/>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2E7B18CA-D3C3-7F14-CFD6-E6421D4145C6}"/>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La (s)valutazione delle partecipazioni</a:t>
            </a:r>
          </a:p>
        </p:txBody>
      </p:sp>
      <p:cxnSp>
        <p:nvCxnSpPr>
          <p:cNvPr id="12" name="Connettore diritto 11">
            <a:extLst>
              <a:ext uri="{FF2B5EF4-FFF2-40B4-BE49-F238E27FC236}">
                <a16:creationId xmlns:a16="http://schemas.microsoft.com/office/drawing/2014/main" id="{C790DA94-66C9-C62B-BAAA-9769D4B41148}"/>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5FABCB8D-1CC4-2194-30CB-178048F4AAE2}"/>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68B4EF7-8E9C-1B64-D53E-80259ABA9F60}"/>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21E2E50A-0BE9-9C95-8DC1-BC2EBAB7372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7EA0D391-7269-F8B1-3602-7933AF130CE6}"/>
              </a:ext>
            </a:extLst>
          </p:cNvPr>
          <p:cNvSpPr>
            <a:spLocks noGrp="1"/>
          </p:cNvSpPr>
          <p:nvPr>
            <p:ph type="ftr" sz="quarter" idx="11"/>
          </p:nvPr>
        </p:nvSpPr>
        <p:spPr/>
        <p:txBody>
          <a:bodyPr/>
          <a:lstStyle/>
          <a:p>
            <a:r>
              <a:rPr lang="it-IT" sz="1050" dirty="0">
                <a:solidFill>
                  <a:schemeClr val="bg2">
                    <a:lumMod val="90000"/>
                  </a:schemeClr>
                </a:solidFill>
              </a:rPr>
              <a:t>52</a:t>
            </a:r>
          </a:p>
        </p:txBody>
      </p:sp>
      <p:sp>
        <p:nvSpPr>
          <p:cNvPr id="21" name="CasellaDiTesto 20">
            <a:extLst>
              <a:ext uri="{FF2B5EF4-FFF2-40B4-BE49-F238E27FC236}">
                <a16:creationId xmlns:a16="http://schemas.microsoft.com/office/drawing/2014/main" id="{1BA61662-4BF2-7DE0-EB60-213EFDFAE162}"/>
              </a:ext>
            </a:extLst>
          </p:cNvPr>
          <p:cNvSpPr txBox="1"/>
          <p:nvPr/>
        </p:nvSpPr>
        <p:spPr>
          <a:xfrm>
            <a:off x="808944" y="1614233"/>
            <a:ext cx="9906403" cy="1520929"/>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Al momento di redazione del bilancio è necessario verificare che le partecipazioni detenute mantengano un valore coerente con il costo a cui sono state iscritte.</a:t>
            </a:r>
          </a:p>
          <a:p>
            <a:pPr marR="0" lvl="0" algn="just" defTabSz="914400" rtl="0" eaLnBrk="1" fontAlgn="auto" latinLnBrk="0" hangingPunct="1">
              <a:spcBef>
                <a:spcPts val="100"/>
              </a:spcBef>
              <a:spcAft>
                <a:spcPts val="0"/>
              </a:spcAft>
              <a:buClrTx/>
              <a:buSzTx/>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Diversamente, qualora ci sia p</a:t>
            </a:r>
            <a:r>
              <a:rPr lang="it-IT" sz="2300" dirty="0" err="1">
                <a:solidFill>
                  <a:prstClr val="black"/>
                </a:solidFill>
                <a:latin typeface="Calibri" panose="020F0502020204030204"/>
                <a:sym typeface="Wingdings" panose="05000000000000000000" pitchFamily="2" charset="2"/>
              </a:rPr>
              <a:t>erdita</a:t>
            </a:r>
            <a:r>
              <a:rPr lang="it-IT" sz="2300" dirty="0">
                <a:solidFill>
                  <a:prstClr val="black"/>
                </a:solidFill>
                <a:latin typeface="Calibri" panose="020F0502020204030204"/>
                <a:sym typeface="Wingdings" panose="05000000000000000000" pitchFamily="2" charset="2"/>
              </a:rPr>
              <a:t> durevole di valore, è necessario rilevare una svalutazione</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aphicFrame>
        <p:nvGraphicFramePr>
          <p:cNvPr id="22" name="Tabella 21">
            <a:extLst>
              <a:ext uri="{FF2B5EF4-FFF2-40B4-BE49-F238E27FC236}">
                <a16:creationId xmlns:a16="http://schemas.microsoft.com/office/drawing/2014/main" id="{6B27EABF-D5D3-1AFB-DA09-9C2B11F9DDAB}"/>
              </a:ext>
            </a:extLst>
          </p:cNvPr>
          <p:cNvGraphicFramePr>
            <a:graphicFrameLocks noGrp="1"/>
          </p:cNvGraphicFramePr>
          <p:nvPr>
            <p:extLst>
              <p:ext uri="{D42A27DB-BD31-4B8C-83A1-F6EECF244321}">
                <p14:modId xmlns:p14="http://schemas.microsoft.com/office/powerpoint/2010/main" val="2127138707"/>
              </p:ext>
            </p:extLst>
          </p:nvPr>
        </p:nvGraphicFramePr>
        <p:xfrm>
          <a:off x="1421513" y="363074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Partecipazione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80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3" name="Tabella 22">
            <a:extLst>
              <a:ext uri="{FF2B5EF4-FFF2-40B4-BE49-F238E27FC236}">
                <a16:creationId xmlns:a16="http://schemas.microsoft.com/office/drawing/2014/main" id="{740F1B18-4780-0F67-A6CF-CCC9213B88B0}"/>
              </a:ext>
            </a:extLst>
          </p:cNvPr>
          <p:cNvGraphicFramePr>
            <a:graphicFrameLocks noGrp="1"/>
          </p:cNvGraphicFramePr>
          <p:nvPr>
            <p:extLst>
              <p:ext uri="{D42A27DB-BD31-4B8C-83A1-F6EECF244321}">
                <p14:modId xmlns:p14="http://schemas.microsoft.com/office/powerpoint/2010/main" val="1006554462"/>
              </p:ext>
            </p:extLst>
          </p:nvPr>
        </p:nvGraphicFramePr>
        <p:xfrm>
          <a:off x="8056669" y="3629253"/>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F.do </a:t>
                      </a:r>
                      <a:r>
                        <a:rPr lang="it-IT" sz="1600" b="0" i="0" u="none" strike="noStrike" dirty="0" err="1">
                          <a:solidFill>
                            <a:srgbClr val="000000"/>
                          </a:solidFill>
                          <a:effectLst/>
                          <a:latin typeface="Calibri" panose="020F0502020204030204" pitchFamily="34" charset="0"/>
                        </a:rPr>
                        <a:t>Svalutaz</a:t>
                      </a:r>
                      <a:r>
                        <a:rPr lang="it-IT" sz="1600" b="0" i="0" u="none" strike="noStrike" dirty="0">
                          <a:solidFill>
                            <a:srgbClr val="000000"/>
                          </a:solidFill>
                          <a:effectLst/>
                          <a:latin typeface="Calibri" panose="020F0502020204030204" pitchFamily="34" charset="0"/>
                        </a:rPr>
                        <a:t>. Part</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20</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4A1A12C6-190F-8F72-07B6-A43E38CD1F47}"/>
              </a:ext>
            </a:extLst>
          </p:cNvPr>
          <p:cNvGraphicFramePr>
            <a:graphicFrameLocks noGrp="1"/>
          </p:cNvGraphicFramePr>
          <p:nvPr>
            <p:extLst>
              <p:ext uri="{D42A27DB-BD31-4B8C-83A1-F6EECF244321}">
                <p14:modId xmlns:p14="http://schemas.microsoft.com/office/powerpoint/2010/main" val="1157986576"/>
              </p:ext>
            </p:extLst>
          </p:nvPr>
        </p:nvGraphicFramePr>
        <p:xfrm>
          <a:off x="4739091" y="3629253"/>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err="1">
                          <a:solidFill>
                            <a:srgbClr val="000000"/>
                          </a:solidFill>
                          <a:effectLst/>
                          <a:latin typeface="Calibri" panose="020F0502020204030204" pitchFamily="34" charset="0"/>
                        </a:rPr>
                        <a:t>Svalutaz</a:t>
                      </a:r>
                      <a:r>
                        <a:rPr lang="it-IT" sz="1600" b="0" i="0" u="none" strike="noStrike" dirty="0">
                          <a:solidFill>
                            <a:srgbClr val="000000"/>
                          </a:solidFill>
                          <a:effectLst/>
                          <a:latin typeface="Calibri" panose="020F0502020204030204" pitchFamily="34" charset="0"/>
                        </a:rPr>
                        <a:t>. Part.</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20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Rettangolo 6">
            <a:extLst>
              <a:ext uri="{FF2B5EF4-FFF2-40B4-BE49-F238E27FC236}">
                <a16:creationId xmlns:a16="http://schemas.microsoft.com/office/drawing/2014/main" id="{352EFE75-CA70-17DC-A598-8EB8EF44C77B}"/>
              </a:ext>
            </a:extLst>
          </p:cNvPr>
          <p:cNvSpPr/>
          <p:nvPr/>
        </p:nvSpPr>
        <p:spPr>
          <a:xfrm>
            <a:off x="7803481" y="3516857"/>
            <a:ext cx="2967006" cy="1721664"/>
          </a:xfrm>
          <a:prstGeom prst="rect">
            <a:avLst/>
          </a:prstGeom>
          <a:noFill/>
          <a:ln>
            <a:solidFill>
              <a:schemeClr val="bg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Titolo 1">
            <a:extLst>
              <a:ext uri="{FF2B5EF4-FFF2-40B4-BE49-F238E27FC236}">
                <a16:creationId xmlns:a16="http://schemas.microsoft.com/office/drawing/2014/main" id="{FF3FC84E-3117-FB6B-E38B-C67FD80E9E9B}"/>
              </a:ext>
            </a:extLst>
          </p:cNvPr>
          <p:cNvSpPr txBox="1">
            <a:spLocks/>
          </p:cNvSpPr>
          <p:nvPr/>
        </p:nvSpPr>
        <p:spPr>
          <a:xfrm>
            <a:off x="7790338" y="4517264"/>
            <a:ext cx="5166162" cy="7212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it-IT" sz="1800" dirty="0">
                <a:latin typeface="+mn-lt"/>
              </a:rPr>
              <a:t>è una posta rettificativa</a:t>
            </a:r>
          </a:p>
          <a:p>
            <a:pPr marL="342900" indent="-342900">
              <a:buFont typeface="Arial" panose="020B0604020202020204" pitchFamily="34" charset="0"/>
              <a:buChar char="•"/>
            </a:pPr>
            <a:r>
              <a:rPr lang="it-IT" sz="1800" u="sng" dirty="0">
                <a:latin typeface="+mn-lt"/>
              </a:rPr>
              <a:t>non</a:t>
            </a:r>
            <a:r>
              <a:rPr lang="it-IT" sz="1800" dirty="0">
                <a:latin typeface="+mn-lt"/>
              </a:rPr>
              <a:t> è una </a:t>
            </a:r>
            <a:r>
              <a:rPr lang="it-IT" sz="1800" u="sng" dirty="0">
                <a:latin typeface="+mn-lt"/>
              </a:rPr>
              <a:t>posta di debito</a:t>
            </a:r>
            <a:endParaRPr lang="it-IT" sz="2000" u="sng" dirty="0"/>
          </a:p>
        </p:txBody>
      </p:sp>
    </p:spTree>
    <p:extLst>
      <p:ext uri="{BB962C8B-B14F-4D97-AF65-F5344CB8AC3E}">
        <p14:creationId xmlns:p14="http://schemas.microsoft.com/office/powerpoint/2010/main" val="35091714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267FF-1377-B400-30C4-0C3AF1378EC0}"/>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77EAEE9-1969-F55D-BB19-957468AADDCA}"/>
              </a:ext>
            </a:extLst>
          </p:cNvPr>
          <p:cNvSpPr>
            <a:spLocks noGrp="1"/>
          </p:cNvSpPr>
          <p:nvPr>
            <p:ph type="sldNum" sz="quarter" idx="12"/>
          </p:nvPr>
        </p:nvSpPr>
        <p:spPr/>
        <p:txBody>
          <a:bodyPr/>
          <a:lstStyle/>
          <a:p>
            <a:fld id="{2C20EE39-9E8F-472C-A198-3FCA771E6885}" type="slidenum">
              <a:rPr lang="it-IT" smtClean="0"/>
              <a:t>55</a:t>
            </a:fld>
            <a:endParaRPr lang="it-IT"/>
          </a:p>
        </p:txBody>
      </p:sp>
      <p:sp>
        <p:nvSpPr>
          <p:cNvPr id="3" name="Rettangolo 2">
            <a:extLst>
              <a:ext uri="{FF2B5EF4-FFF2-40B4-BE49-F238E27FC236}">
                <a16:creationId xmlns:a16="http://schemas.microsoft.com/office/drawing/2014/main" id="{08E5BD5D-B131-0FEC-2B4A-0A2CF6CE8D7C}"/>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F4203745-367D-2774-855C-08D80D1A9584}"/>
              </a:ext>
            </a:extLst>
          </p:cNvPr>
          <p:cNvSpPr txBox="1">
            <a:spLocks/>
          </p:cNvSpPr>
          <p:nvPr/>
        </p:nvSpPr>
        <p:spPr>
          <a:xfrm>
            <a:off x="989010" y="317329"/>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b="1" dirty="0">
                <a:solidFill>
                  <a:srgbClr val="002060"/>
                </a:solidFill>
              </a:rPr>
              <a:t>Il trattamento di fine rapporto e di fine mandato</a:t>
            </a:r>
          </a:p>
        </p:txBody>
      </p:sp>
      <p:cxnSp>
        <p:nvCxnSpPr>
          <p:cNvPr id="12" name="Connettore diritto 11">
            <a:extLst>
              <a:ext uri="{FF2B5EF4-FFF2-40B4-BE49-F238E27FC236}">
                <a16:creationId xmlns:a16="http://schemas.microsoft.com/office/drawing/2014/main" id="{39C0B312-AECF-3994-95B6-05251B5C7D2D}"/>
              </a:ext>
            </a:extLst>
          </p:cNvPr>
          <p:cNvCxnSpPr/>
          <p:nvPr/>
        </p:nvCxnSpPr>
        <p:spPr>
          <a:xfrm>
            <a:off x="890153" y="78928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6A8EB3FC-D693-7B47-7C5E-13850B0AD8A2}"/>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0D909255-5578-02FF-1FAC-75CB9DD0118E}"/>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6E0D8D9-1227-DB05-4927-29C6782331DF}"/>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4AEF989E-9C5D-1BD4-C34A-370D6EA8D857}"/>
              </a:ext>
            </a:extLst>
          </p:cNvPr>
          <p:cNvSpPr>
            <a:spLocks noGrp="1"/>
          </p:cNvSpPr>
          <p:nvPr>
            <p:ph type="ftr" sz="quarter" idx="11"/>
          </p:nvPr>
        </p:nvSpPr>
        <p:spPr/>
        <p:txBody>
          <a:bodyPr/>
          <a:lstStyle/>
          <a:p>
            <a:r>
              <a:rPr lang="it-IT" sz="1050" dirty="0">
                <a:solidFill>
                  <a:schemeClr val="bg2">
                    <a:lumMod val="90000"/>
                  </a:schemeClr>
                </a:solidFill>
              </a:rPr>
              <a:t>53</a:t>
            </a:r>
          </a:p>
        </p:txBody>
      </p:sp>
      <p:sp>
        <p:nvSpPr>
          <p:cNvPr id="21" name="CasellaDiTesto 20">
            <a:extLst>
              <a:ext uri="{FF2B5EF4-FFF2-40B4-BE49-F238E27FC236}">
                <a16:creationId xmlns:a16="http://schemas.microsoft.com/office/drawing/2014/main" id="{E466F058-871D-DAE5-B268-0C5499CA61D2}"/>
              </a:ext>
            </a:extLst>
          </p:cNvPr>
          <p:cNvSpPr txBox="1"/>
          <p:nvPr/>
        </p:nvSpPr>
        <p:spPr>
          <a:xfrm>
            <a:off x="884589" y="841890"/>
            <a:ext cx="9906403" cy="1508105"/>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I dipendenti, oltre a salari e stipendi, in pendenza del rapporto di lavoro maturano delle spettanze anche a titolo di trattamento di fine rapporto. Si tratta di somme che hanno diritto di ricevere quando cessa il rapporto di lavoro. </a:t>
            </a:r>
          </a:p>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Il costo va rilevato per competenza in ogni esercizio. </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aphicFrame>
        <p:nvGraphicFramePr>
          <p:cNvPr id="22" name="Tabella 21">
            <a:extLst>
              <a:ext uri="{FF2B5EF4-FFF2-40B4-BE49-F238E27FC236}">
                <a16:creationId xmlns:a16="http://schemas.microsoft.com/office/drawing/2014/main" id="{EA964A88-05C1-51EB-36E1-6E67F40F3064}"/>
              </a:ext>
            </a:extLst>
          </p:cNvPr>
          <p:cNvGraphicFramePr>
            <a:graphicFrameLocks noGrp="1"/>
          </p:cNvGraphicFramePr>
          <p:nvPr>
            <p:extLst>
              <p:ext uri="{D42A27DB-BD31-4B8C-83A1-F6EECF244321}">
                <p14:modId xmlns:p14="http://schemas.microsoft.com/office/powerpoint/2010/main" val="1220116313"/>
              </p:ext>
            </p:extLst>
          </p:nvPr>
        </p:nvGraphicFramePr>
        <p:xfrm>
          <a:off x="884589" y="2427110"/>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Quota TFR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20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A1851152-D0DE-F0C0-0269-68C1F5869868}"/>
              </a:ext>
            </a:extLst>
          </p:cNvPr>
          <p:cNvGraphicFramePr>
            <a:graphicFrameLocks noGrp="1"/>
          </p:cNvGraphicFramePr>
          <p:nvPr>
            <p:extLst>
              <p:ext uri="{D42A27DB-BD31-4B8C-83A1-F6EECF244321}">
                <p14:modId xmlns:p14="http://schemas.microsoft.com/office/powerpoint/2010/main" val="3616760749"/>
              </p:ext>
            </p:extLst>
          </p:nvPr>
        </p:nvGraphicFramePr>
        <p:xfrm>
          <a:off x="3535751" y="2420919"/>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F.do  TFR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20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0" name="CasellaDiTesto 9">
            <a:extLst>
              <a:ext uri="{FF2B5EF4-FFF2-40B4-BE49-F238E27FC236}">
                <a16:creationId xmlns:a16="http://schemas.microsoft.com/office/drawing/2014/main" id="{53C629DF-559F-CBB2-6C93-86214B7CA9DC}"/>
              </a:ext>
            </a:extLst>
          </p:cNvPr>
          <p:cNvSpPr txBox="1"/>
          <p:nvPr/>
        </p:nvSpPr>
        <p:spPr>
          <a:xfrm>
            <a:off x="884588" y="4322004"/>
            <a:ext cx="9906403" cy="800219"/>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Il </a:t>
            </a:r>
            <a:r>
              <a:rPr lang="it-IT" sz="2300" dirty="0">
                <a:solidFill>
                  <a:prstClr val="black"/>
                </a:solidFill>
                <a:latin typeface="Calibri" panose="020F0502020204030204"/>
                <a:sym typeface="Wingdings" panose="05000000000000000000" pitchFamily="2" charset="2"/>
              </a:rPr>
              <a:t>Conto Economico di periodo deve rilevare anche l’importo corrispondente a ferie e permessi eventualmente non goduti</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16" name="Titolo 1">
            <a:extLst>
              <a:ext uri="{FF2B5EF4-FFF2-40B4-BE49-F238E27FC236}">
                <a16:creationId xmlns:a16="http://schemas.microsoft.com/office/drawing/2014/main" id="{07B476AD-7CEA-D087-774C-8FD4BD9433A9}"/>
              </a:ext>
            </a:extLst>
          </p:cNvPr>
          <p:cNvSpPr txBox="1">
            <a:spLocks/>
          </p:cNvSpPr>
          <p:nvPr/>
        </p:nvSpPr>
        <p:spPr>
          <a:xfrm>
            <a:off x="1061511" y="3682540"/>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b="1" dirty="0">
                <a:solidFill>
                  <a:srgbClr val="002060"/>
                </a:solidFill>
              </a:rPr>
              <a:t>Ferie e permessi non goduti</a:t>
            </a:r>
          </a:p>
        </p:txBody>
      </p:sp>
      <p:cxnSp>
        <p:nvCxnSpPr>
          <p:cNvPr id="17" name="Connettore diritto 16">
            <a:extLst>
              <a:ext uri="{FF2B5EF4-FFF2-40B4-BE49-F238E27FC236}">
                <a16:creationId xmlns:a16="http://schemas.microsoft.com/office/drawing/2014/main" id="{EEDB5A2F-D678-D0BC-6FE1-166C349644D2}"/>
              </a:ext>
            </a:extLst>
          </p:cNvPr>
          <p:cNvCxnSpPr/>
          <p:nvPr/>
        </p:nvCxnSpPr>
        <p:spPr>
          <a:xfrm>
            <a:off x="989010" y="4155411"/>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18" name="Tabella 17">
            <a:extLst>
              <a:ext uri="{FF2B5EF4-FFF2-40B4-BE49-F238E27FC236}">
                <a16:creationId xmlns:a16="http://schemas.microsoft.com/office/drawing/2014/main" id="{F49C9795-0922-11E7-8008-AFBC2B75B40F}"/>
              </a:ext>
            </a:extLst>
          </p:cNvPr>
          <p:cNvGraphicFramePr>
            <a:graphicFrameLocks noGrp="1"/>
          </p:cNvGraphicFramePr>
          <p:nvPr>
            <p:extLst>
              <p:ext uri="{D42A27DB-BD31-4B8C-83A1-F6EECF244321}">
                <p14:modId xmlns:p14="http://schemas.microsoft.com/office/powerpoint/2010/main" val="3093157318"/>
              </p:ext>
            </p:extLst>
          </p:nvPr>
        </p:nvGraphicFramePr>
        <p:xfrm>
          <a:off x="884589" y="5240660"/>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Ferie e permessi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15</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9" name="Tabella 18">
            <a:extLst>
              <a:ext uri="{FF2B5EF4-FFF2-40B4-BE49-F238E27FC236}">
                <a16:creationId xmlns:a16="http://schemas.microsoft.com/office/drawing/2014/main" id="{A70FBD98-867D-9FB1-9BAC-8666FF91909C}"/>
              </a:ext>
            </a:extLst>
          </p:cNvPr>
          <p:cNvGraphicFramePr>
            <a:graphicFrameLocks noGrp="1"/>
          </p:cNvGraphicFramePr>
          <p:nvPr>
            <p:extLst>
              <p:ext uri="{D42A27DB-BD31-4B8C-83A1-F6EECF244321}">
                <p14:modId xmlns:p14="http://schemas.microsoft.com/office/powerpoint/2010/main" val="3540389808"/>
              </p:ext>
            </p:extLst>
          </p:nvPr>
        </p:nvGraphicFramePr>
        <p:xfrm>
          <a:off x="3535751" y="5240660"/>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Deb vs Dipendenti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15</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Tree>
    <p:extLst>
      <p:ext uri="{BB962C8B-B14F-4D97-AF65-F5344CB8AC3E}">
        <p14:creationId xmlns:p14="http://schemas.microsoft.com/office/powerpoint/2010/main" val="3391932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1AA5F-F3A1-9F65-D54D-1787AD9F63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39B06E08-D42A-E76E-17B6-5BA920B7C313}"/>
              </a:ext>
            </a:extLst>
          </p:cNvPr>
          <p:cNvSpPr>
            <a:spLocks noGrp="1"/>
          </p:cNvSpPr>
          <p:nvPr>
            <p:ph type="sldNum" sz="quarter" idx="12"/>
          </p:nvPr>
        </p:nvSpPr>
        <p:spPr/>
        <p:txBody>
          <a:bodyPr/>
          <a:lstStyle/>
          <a:p>
            <a:fld id="{2C20EE39-9E8F-472C-A198-3FCA771E6885}" type="slidenum">
              <a:rPr lang="it-IT" smtClean="0"/>
              <a:t>56</a:t>
            </a:fld>
            <a:endParaRPr lang="it-IT"/>
          </a:p>
        </p:txBody>
      </p:sp>
      <p:sp>
        <p:nvSpPr>
          <p:cNvPr id="3" name="Rettangolo 2">
            <a:extLst>
              <a:ext uri="{FF2B5EF4-FFF2-40B4-BE49-F238E27FC236}">
                <a16:creationId xmlns:a16="http://schemas.microsoft.com/office/drawing/2014/main" id="{9E2D97DD-AC85-1B8B-46CB-99C2DC0F8716}"/>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36D32A68-974D-73A4-4FCA-255B00BEC554}"/>
              </a:ext>
            </a:extLst>
          </p:cNvPr>
          <p:cNvSpPr txBox="1">
            <a:spLocks/>
          </p:cNvSpPr>
          <p:nvPr/>
        </p:nvSpPr>
        <p:spPr>
          <a:xfrm>
            <a:off x="989010" y="65924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Fatture da ricevere e da emettere</a:t>
            </a:r>
          </a:p>
        </p:txBody>
      </p:sp>
      <p:cxnSp>
        <p:nvCxnSpPr>
          <p:cNvPr id="12" name="Connettore diritto 11">
            <a:extLst>
              <a:ext uri="{FF2B5EF4-FFF2-40B4-BE49-F238E27FC236}">
                <a16:creationId xmlns:a16="http://schemas.microsoft.com/office/drawing/2014/main" id="{D0802A5E-54D2-C0F2-5591-9AB781563E25}"/>
              </a:ext>
            </a:extLst>
          </p:cNvPr>
          <p:cNvCxnSpPr/>
          <p:nvPr/>
        </p:nvCxnSpPr>
        <p:spPr>
          <a:xfrm>
            <a:off x="890153" y="1147400"/>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0B017A73-3969-0A15-C659-B8C8C20A3D26}"/>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9A690801-46EB-EF0D-50B0-365E84ACDC55}"/>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78138FC-F2D2-70A8-F792-7B5BE25DA0D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D881FC47-5B60-A1D8-6AF7-092E7D235DA9}"/>
              </a:ext>
            </a:extLst>
          </p:cNvPr>
          <p:cNvSpPr>
            <a:spLocks noGrp="1"/>
          </p:cNvSpPr>
          <p:nvPr>
            <p:ph type="ftr" sz="quarter" idx="11"/>
          </p:nvPr>
        </p:nvSpPr>
        <p:spPr/>
        <p:txBody>
          <a:bodyPr/>
          <a:lstStyle/>
          <a:p>
            <a:r>
              <a:rPr lang="it-IT" sz="1050" dirty="0">
                <a:solidFill>
                  <a:schemeClr val="bg2">
                    <a:lumMod val="90000"/>
                  </a:schemeClr>
                </a:solidFill>
              </a:rPr>
              <a:t>54</a:t>
            </a:r>
          </a:p>
        </p:txBody>
      </p:sp>
      <p:sp>
        <p:nvSpPr>
          <p:cNvPr id="21" name="CasellaDiTesto 20">
            <a:extLst>
              <a:ext uri="{FF2B5EF4-FFF2-40B4-BE49-F238E27FC236}">
                <a16:creationId xmlns:a16="http://schemas.microsoft.com/office/drawing/2014/main" id="{D61961D9-A48E-470E-5A82-8A4F9214258A}"/>
              </a:ext>
            </a:extLst>
          </p:cNvPr>
          <p:cNvSpPr txBox="1"/>
          <p:nvPr/>
        </p:nvSpPr>
        <p:spPr>
          <a:xfrm>
            <a:off x="890153" y="1256467"/>
            <a:ext cx="9906403" cy="1154162"/>
          </a:xfrm>
          <a:prstGeom prst="rect">
            <a:avLst/>
          </a:prstGeom>
          <a:noFill/>
        </p:spPr>
        <p:txBody>
          <a:bodyPr wrap="square">
            <a:spAutoFit/>
          </a:bodyPr>
          <a:lstStyle/>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Il sostenimento di costi (acquisti) e la realizzazione di ricavi (vendite) sono accompagnati dal ricevimento/emissione di fattura. Registrando in contabilità la fattura si rileva l’acquisto o la vendita.</a:t>
            </a:r>
            <a:endPar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graphicFrame>
        <p:nvGraphicFramePr>
          <p:cNvPr id="22" name="Tabella 21">
            <a:extLst>
              <a:ext uri="{FF2B5EF4-FFF2-40B4-BE49-F238E27FC236}">
                <a16:creationId xmlns:a16="http://schemas.microsoft.com/office/drawing/2014/main" id="{F4D05B96-1F65-50A7-5AF4-62EF7EA01C22}"/>
              </a:ext>
            </a:extLst>
          </p:cNvPr>
          <p:cNvGraphicFramePr>
            <a:graphicFrameLocks noGrp="1"/>
          </p:cNvGraphicFramePr>
          <p:nvPr>
            <p:extLst>
              <p:ext uri="{D42A27DB-BD31-4B8C-83A1-F6EECF244321}">
                <p14:modId xmlns:p14="http://schemas.microsoft.com/office/powerpoint/2010/main" val="1572989408"/>
              </p:ext>
            </p:extLst>
          </p:nvPr>
        </p:nvGraphicFramePr>
        <p:xfrm>
          <a:off x="1157686" y="3280272"/>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Acquisto merci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100</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3" name="Tabella 22">
            <a:extLst>
              <a:ext uri="{FF2B5EF4-FFF2-40B4-BE49-F238E27FC236}">
                <a16:creationId xmlns:a16="http://schemas.microsoft.com/office/drawing/2014/main" id="{AA2587A9-7A6E-BA4A-1450-EA5F7F42B744}"/>
              </a:ext>
            </a:extLst>
          </p:cNvPr>
          <p:cNvGraphicFramePr>
            <a:graphicFrameLocks noGrp="1"/>
          </p:cNvGraphicFramePr>
          <p:nvPr>
            <p:extLst>
              <p:ext uri="{D42A27DB-BD31-4B8C-83A1-F6EECF244321}">
                <p14:modId xmlns:p14="http://schemas.microsoft.com/office/powerpoint/2010/main" val="1641100663"/>
              </p:ext>
            </p:extLst>
          </p:nvPr>
        </p:nvGraphicFramePr>
        <p:xfrm>
          <a:off x="3798894" y="3287666"/>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Erario c/IVA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22</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7F09315F-4C54-C178-6A47-E6471E972309}"/>
              </a:ext>
            </a:extLst>
          </p:cNvPr>
          <p:cNvGraphicFramePr>
            <a:graphicFrameLocks noGrp="1"/>
          </p:cNvGraphicFramePr>
          <p:nvPr>
            <p:extLst>
              <p:ext uri="{D42A27DB-BD31-4B8C-83A1-F6EECF244321}">
                <p14:modId xmlns:p14="http://schemas.microsoft.com/office/powerpoint/2010/main" val="819362363"/>
              </p:ext>
            </p:extLst>
          </p:nvPr>
        </p:nvGraphicFramePr>
        <p:xfrm>
          <a:off x="6440102" y="329018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Fornitore Abbaco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122</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CasellaDiTesto 6">
            <a:extLst>
              <a:ext uri="{FF2B5EF4-FFF2-40B4-BE49-F238E27FC236}">
                <a16:creationId xmlns:a16="http://schemas.microsoft.com/office/drawing/2014/main" id="{FC58C8BB-7283-F51B-257D-55FB05F85746}"/>
              </a:ext>
            </a:extLst>
          </p:cNvPr>
          <p:cNvSpPr txBox="1"/>
          <p:nvPr/>
        </p:nvSpPr>
        <p:spPr>
          <a:xfrm>
            <a:off x="942109" y="2591100"/>
            <a:ext cx="10411691" cy="430887"/>
          </a:xfrm>
          <a:prstGeom prst="rect">
            <a:avLst/>
          </a:prstGeom>
          <a:noFill/>
        </p:spPr>
        <p:txBody>
          <a:bodyPr wrap="square" rtlCol="0">
            <a:spAutoFit/>
          </a:bodyPr>
          <a:lstStyle/>
          <a:p>
            <a:r>
              <a:rPr lang="it-IT" sz="2200" dirty="0"/>
              <a:t>1. Acquisto merci per 100 + IVA 22%, fattura Fornitore Abbaco</a:t>
            </a:r>
          </a:p>
        </p:txBody>
      </p:sp>
      <p:graphicFrame>
        <p:nvGraphicFramePr>
          <p:cNvPr id="8" name="Tabella 7">
            <a:extLst>
              <a:ext uri="{FF2B5EF4-FFF2-40B4-BE49-F238E27FC236}">
                <a16:creationId xmlns:a16="http://schemas.microsoft.com/office/drawing/2014/main" id="{ACAFEB4F-B2A3-EED0-FFC4-3F044B70DF41}"/>
              </a:ext>
            </a:extLst>
          </p:cNvPr>
          <p:cNvGraphicFramePr>
            <a:graphicFrameLocks noGrp="1"/>
          </p:cNvGraphicFramePr>
          <p:nvPr>
            <p:extLst>
              <p:ext uri="{D42A27DB-BD31-4B8C-83A1-F6EECF244321}">
                <p14:modId xmlns:p14="http://schemas.microsoft.com/office/powerpoint/2010/main" val="4231981314"/>
              </p:ext>
            </p:extLst>
          </p:nvPr>
        </p:nvGraphicFramePr>
        <p:xfrm>
          <a:off x="1157686" y="5069854"/>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Ricavi Vendita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10</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0" name="Tabella 9">
            <a:extLst>
              <a:ext uri="{FF2B5EF4-FFF2-40B4-BE49-F238E27FC236}">
                <a16:creationId xmlns:a16="http://schemas.microsoft.com/office/drawing/2014/main" id="{56980BF4-A56E-E566-10C5-33C5A60067E1}"/>
              </a:ext>
            </a:extLst>
          </p:cNvPr>
          <p:cNvGraphicFramePr>
            <a:graphicFrameLocks noGrp="1"/>
          </p:cNvGraphicFramePr>
          <p:nvPr>
            <p:extLst>
              <p:ext uri="{D42A27DB-BD31-4B8C-83A1-F6EECF244321}">
                <p14:modId xmlns:p14="http://schemas.microsoft.com/office/powerpoint/2010/main" val="339788994"/>
              </p:ext>
            </p:extLst>
          </p:nvPr>
        </p:nvGraphicFramePr>
        <p:xfrm>
          <a:off x="3798894" y="5069854"/>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IVA a debito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2,2</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1" name="Tabella 10">
            <a:extLst>
              <a:ext uri="{FF2B5EF4-FFF2-40B4-BE49-F238E27FC236}">
                <a16:creationId xmlns:a16="http://schemas.microsoft.com/office/drawing/2014/main" id="{1A603D9A-FA93-8192-E6F3-01B7994858CD}"/>
              </a:ext>
            </a:extLst>
          </p:cNvPr>
          <p:cNvGraphicFramePr>
            <a:graphicFrameLocks noGrp="1"/>
          </p:cNvGraphicFramePr>
          <p:nvPr>
            <p:extLst>
              <p:ext uri="{D42A27DB-BD31-4B8C-83A1-F6EECF244321}">
                <p14:modId xmlns:p14="http://schemas.microsoft.com/office/powerpoint/2010/main" val="666549075"/>
              </p:ext>
            </p:extLst>
          </p:nvPr>
        </p:nvGraphicFramePr>
        <p:xfrm>
          <a:off x="6440102" y="507518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Cliente Beta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12,2</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3" name="CasellaDiTesto 12">
            <a:extLst>
              <a:ext uri="{FF2B5EF4-FFF2-40B4-BE49-F238E27FC236}">
                <a16:creationId xmlns:a16="http://schemas.microsoft.com/office/drawing/2014/main" id="{4503C10B-512C-90F1-B5CA-4828AB69CBC3}"/>
              </a:ext>
            </a:extLst>
          </p:cNvPr>
          <p:cNvSpPr txBox="1"/>
          <p:nvPr/>
        </p:nvSpPr>
        <p:spPr>
          <a:xfrm>
            <a:off x="939581" y="4344580"/>
            <a:ext cx="10411691" cy="430887"/>
          </a:xfrm>
          <a:prstGeom prst="rect">
            <a:avLst/>
          </a:prstGeom>
          <a:noFill/>
        </p:spPr>
        <p:txBody>
          <a:bodyPr wrap="square" rtlCol="0">
            <a:spAutoFit/>
          </a:bodyPr>
          <a:lstStyle/>
          <a:p>
            <a:r>
              <a:rPr lang="it-IT" sz="2200" dirty="0"/>
              <a:t>2. Vendita beni per 10 + IVA 22% con emissione di fattura a Cliente Beta </a:t>
            </a:r>
          </a:p>
        </p:txBody>
      </p:sp>
    </p:spTree>
    <p:extLst>
      <p:ext uri="{BB962C8B-B14F-4D97-AF65-F5344CB8AC3E}">
        <p14:creationId xmlns:p14="http://schemas.microsoft.com/office/powerpoint/2010/main" val="24467853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C3555-1FEE-6D16-4590-B05D7CBA00E0}"/>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C20A4ED-044D-2F0D-CCDE-58C60A6CBB64}"/>
              </a:ext>
            </a:extLst>
          </p:cNvPr>
          <p:cNvSpPr>
            <a:spLocks noGrp="1"/>
          </p:cNvSpPr>
          <p:nvPr>
            <p:ph type="sldNum" sz="quarter" idx="12"/>
          </p:nvPr>
        </p:nvSpPr>
        <p:spPr/>
        <p:txBody>
          <a:bodyPr/>
          <a:lstStyle/>
          <a:p>
            <a:fld id="{2C20EE39-9E8F-472C-A198-3FCA771E6885}" type="slidenum">
              <a:rPr lang="it-IT" smtClean="0"/>
              <a:t>57</a:t>
            </a:fld>
            <a:endParaRPr lang="it-IT"/>
          </a:p>
        </p:txBody>
      </p:sp>
      <p:sp>
        <p:nvSpPr>
          <p:cNvPr id="3" name="Rettangolo 2">
            <a:extLst>
              <a:ext uri="{FF2B5EF4-FFF2-40B4-BE49-F238E27FC236}">
                <a16:creationId xmlns:a16="http://schemas.microsoft.com/office/drawing/2014/main" id="{5A91D23E-002B-6DD3-7CF6-6790C2FE3D6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B513F0B6-72BB-E2C4-D879-D8F4FCE5A323}"/>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Fatture da ricevere e da emettere</a:t>
            </a:r>
          </a:p>
        </p:txBody>
      </p:sp>
      <p:cxnSp>
        <p:nvCxnSpPr>
          <p:cNvPr id="12" name="Connettore diritto 11">
            <a:extLst>
              <a:ext uri="{FF2B5EF4-FFF2-40B4-BE49-F238E27FC236}">
                <a16:creationId xmlns:a16="http://schemas.microsoft.com/office/drawing/2014/main" id="{5FACAC26-AE0F-BEDC-9A34-3BDA3561EF81}"/>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79731B1D-D54F-1C15-5F64-252E9BB1A636}"/>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3908E993-29CB-D9EE-7DE5-A6E2BA8BB751}"/>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70407C4B-8598-747B-609D-884260808B1A}"/>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9D6D1776-A8D0-8352-0796-8C3B89250993}"/>
              </a:ext>
            </a:extLst>
          </p:cNvPr>
          <p:cNvSpPr>
            <a:spLocks noGrp="1"/>
          </p:cNvSpPr>
          <p:nvPr>
            <p:ph type="ftr" sz="quarter" idx="11"/>
          </p:nvPr>
        </p:nvSpPr>
        <p:spPr/>
        <p:txBody>
          <a:bodyPr/>
          <a:lstStyle/>
          <a:p>
            <a:r>
              <a:rPr lang="it-IT" sz="1050" dirty="0">
                <a:solidFill>
                  <a:schemeClr val="bg2">
                    <a:lumMod val="90000"/>
                  </a:schemeClr>
                </a:solidFill>
              </a:rPr>
              <a:t>55</a:t>
            </a:r>
          </a:p>
        </p:txBody>
      </p:sp>
      <p:graphicFrame>
        <p:nvGraphicFramePr>
          <p:cNvPr id="22" name="Tabella 21">
            <a:extLst>
              <a:ext uri="{FF2B5EF4-FFF2-40B4-BE49-F238E27FC236}">
                <a16:creationId xmlns:a16="http://schemas.microsoft.com/office/drawing/2014/main" id="{9AFE879E-BDF8-B80C-B67E-684918A9DB9F}"/>
              </a:ext>
            </a:extLst>
          </p:cNvPr>
          <p:cNvGraphicFramePr>
            <a:graphicFrameLocks noGrp="1"/>
          </p:cNvGraphicFramePr>
          <p:nvPr>
            <p:extLst>
              <p:ext uri="{D42A27DB-BD31-4B8C-83A1-F6EECF244321}">
                <p14:modId xmlns:p14="http://schemas.microsoft.com/office/powerpoint/2010/main" val="2595383079"/>
              </p:ext>
            </p:extLst>
          </p:nvPr>
        </p:nvGraphicFramePr>
        <p:xfrm>
          <a:off x="3866867" y="3232832"/>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Fatt. da ricevere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20</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3" name="Tabella 22">
            <a:extLst>
              <a:ext uri="{FF2B5EF4-FFF2-40B4-BE49-F238E27FC236}">
                <a16:creationId xmlns:a16="http://schemas.microsoft.com/office/drawing/2014/main" id="{BE37F1F3-2FE6-1CC6-AF28-86A98EA74810}"/>
              </a:ext>
            </a:extLst>
          </p:cNvPr>
          <p:cNvGraphicFramePr>
            <a:graphicFrameLocks noGrp="1"/>
          </p:cNvGraphicFramePr>
          <p:nvPr>
            <p:extLst>
              <p:ext uri="{D42A27DB-BD31-4B8C-83A1-F6EECF244321}">
                <p14:modId xmlns:p14="http://schemas.microsoft.com/office/powerpoint/2010/main" val="511764702"/>
              </p:ext>
            </p:extLst>
          </p:nvPr>
        </p:nvGraphicFramePr>
        <p:xfrm>
          <a:off x="890152" y="496993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Fatt. da ricevere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20</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B6BE42C9-BB66-21AE-D5E9-72159C481F36}"/>
              </a:ext>
            </a:extLst>
          </p:cNvPr>
          <p:cNvGraphicFramePr>
            <a:graphicFrameLocks noGrp="1"/>
          </p:cNvGraphicFramePr>
          <p:nvPr>
            <p:extLst>
              <p:ext uri="{D42A27DB-BD31-4B8C-83A1-F6EECF244321}">
                <p14:modId xmlns:p14="http://schemas.microsoft.com/office/powerpoint/2010/main" val="3988192497"/>
              </p:ext>
            </p:extLst>
          </p:nvPr>
        </p:nvGraphicFramePr>
        <p:xfrm>
          <a:off x="989010" y="3232152"/>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Consulenze legali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20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CasellaDiTesto 6">
            <a:extLst>
              <a:ext uri="{FF2B5EF4-FFF2-40B4-BE49-F238E27FC236}">
                <a16:creationId xmlns:a16="http://schemas.microsoft.com/office/drawing/2014/main" id="{781F88AA-41EC-1E42-B459-A137D8255503}"/>
              </a:ext>
            </a:extLst>
          </p:cNvPr>
          <p:cNvSpPr txBox="1"/>
          <p:nvPr/>
        </p:nvSpPr>
        <p:spPr>
          <a:xfrm>
            <a:off x="890152" y="1437901"/>
            <a:ext cx="10411691" cy="1692771"/>
          </a:xfrm>
          <a:prstGeom prst="rect">
            <a:avLst/>
          </a:prstGeom>
          <a:noFill/>
        </p:spPr>
        <p:txBody>
          <a:bodyPr wrap="square" rtlCol="0">
            <a:spAutoFit/>
          </a:bodyPr>
          <a:lstStyle/>
          <a:p>
            <a:r>
              <a:rPr lang="it-IT" sz="2200" dirty="0"/>
              <a:t>Può succedere che a fine anno vi siano acquisti e vendite eseguiti ma non documentati da fattura. In particolare per acquisto e vendita di servizi.</a:t>
            </a:r>
          </a:p>
          <a:p>
            <a:endParaRPr lang="it-IT" sz="1400" dirty="0"/>
          </a:p>
          <a:p>
            <a:r>
              <a:rPr lang="it-IT" sz="2200" dirty="0"/>
              <a:t>Es. avvocato che ha concluso una causa ma non ha ancora inviato fattura (deve emetterla solo al pagamento)</a:t>
            </a:r>
          </a:p>
        </p:txBody>
      </p:sp>
      <p:sp>
        <p:nvSpPr>
          <p:cNvPr id="10" name="CasellaDiTesto 9">
            <a:extLst>
              <a:ext uri="{FF2B5EF4-FFF2-40B4-BE49-F238E27FC236}">
                <a16:creationId xmlns:a16="http://schemas.microsoft.com/office/drawing/2014/main" id="{CD105D2C-2AB8-6CFD-CEB4-3F180D1FEE6C}"/>
              </a:ext>
            </a:extLst>
          </p:cNvPr>
          <p:cNvSpPr txBox="1"/>
          <p:nvPr/>
        </p:nvSpPr>
        <p:spPr>
          <a:xfrm>
            <a:off x="890152" y="4285469"/>
            <a:ext cx="10411691" cy="430887"/>
          </a:xfrm>
          <a:prstGeom prst="rect">
            <a:avLst/>
          </a:prstGeom>
          <a:noFill/>
        </p:spPr>
        <p:txBody>
          <a:bodyPr wrap="square" rtlCol="0">
            <a:spAutoFit/>
          </a:bodyPr>
          <a:lstStyle/>
          <a:p>
            <a:r>
              <a:rPr lang="it-IT" sz="2200" dirty="0"/>
              <a:t>Nell’esercizio successivo, a ricevimento fattura avv. Rossi € 20 + IVA</a:t>
            </a:r>
            <a:endParaRPr lang="it-IT" sz="1400" dirty="0"/>
          </a:p>
        </p:txBody>
      </p:sp>
      <p:graphicFrame>
        <p:nvGraphicFramePr>
          <p:cNvPr id="16" name="Tabella 15">
            <a:extLst>
              <a:ext uri="{FF2B5EF4-FFF2-40B4-BE49-F238E27FC236}">
                <a16:creationId xmlns:a16="http://schemas.microsoft.com/office/drawing/2014/main" id="{0C224A32-1D80-0D01-8B60-7C598CA9B5E9}"/>
              </a:ext>
            </a:extLst>
          </p:cNvPr>
          <p:cNvGraphicFramePr>
            <a:graphicFrameLocks noGrp="1"/>
          </p:cNvGraphicFramePr>
          <p:nvPr>
            <p:extLst>
              <p:ext uri="{D42A27DB-BD31-4B8C-83A1-F6EECF244321}">
                <p14:modId xmlns:p14="http://schemas.microsoft.com/office/powerpoint/2010/main" val="2356117887"/>
              </p:ext>
            </p:extLst>
          </p:nvPr>
        </p:nvGraphicFramePr>
        <p:xfrm>
          <a:off x="3866867" y="496993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Erario c/IVA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4,4</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814894F9-131C-8459-AC61-05FBBACE609F}"/>
              </a:ext>
            </a:extLst>
          </p:cNvPr>
          <p:cNvGraphicFramePr>
            <a:graphicFrameLocks noGrp="1"/>
          </p:cNvGraphicFramePr>
          <p:nvPr>
            <p:extLst>
              <p:ext uri="{D42A27DB-BD31-4B8C-83A1-F6EECF244321}">
                <p14:modId xmlns:p14="http://schemas.microsoft.com/office/powerpoint/2010/main" val="2574412973"/>
              </p:ext>
            </p:extLst>
          </p:nvPr>
        </p:nvGraphicFramePr>
        <p:xfrm>
          <a:off x="6821833" y="496993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Avv. Rossi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24,4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1" name="Titolo 1">
            <a:extLst>
              <a:ext uri="{FF2B5EF4-FFF2-40B4-BE49-F238E27FC236}">
                <a16:creationId xmlns:a16="http://schemas.microsoft.com/office/drawing/2014/main" id="{57B7D22D-B381-093C-F1F9-BDC589B0789F}"/>
              </a:ext>
            </a:extLst>
          </p:cNvPr>
          <p:cNvSpPr txBox="1">
            <a:spLocks/>
          </p:cNvSpPr>
          <p:nvPr/>
        </p:nvSpPr>
        <p:spPr>
          <a:xfrm>
            <a:off x="6366161" y="3345898"/>
            <a:ext cx="2330992" cy="362850"/>
          </a:xfrm>
          <a:prstGeom prst="rect">
            <a:avLst/>
          </a:prstGeom>
          <a:ln>
            <a:solidFill>
              <a:srgbClr val="002060"/>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b="1" u="sng" dirty="0">
                <a:solidFill>
                  <a:schemeClr val="accent1"/>
                </a:solidFill>
              </a:rPr>
              <a:t>Criterio di competenza</a:t>
            </a:r>
            <a:endParaRPr lang="it-IT" sz="2000" b="1" dirty="0">
              <a:solidFill>
                <a:schemeClr val="accent1"/>
              </a:solidFill>
            </a:endParaRPr>
          </a:p>
        </p:txBody>
      </p:sp>
    </p:spTree>
    <p:extLst>
      <p:ext uri="{BB962C8B-B14F-4D97-AF65-F5344CB8AC3E}">
        <p14:creationId xmlns:p14="http://schemas.microsoft.com/office/powerpoint/2010/main" val="3518089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15C94-96C9-A912-86CA-A4C12918693C}"/>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A529EC2B-E608-2B97-A9B8-7A35555179DE}"/>
              </a:ext>
            </a:extLst>
          </p:cNvPr>
          <p:cNvSpPr>
            <a:spLocks noGrp="1"/>
          </p:cNvSpPr>
          <p:nvPr>
            <p:ph type="sldNum" sz="quarter" idx="12"/>
          </p:nvPr>
        </p:nvSpPr>
        <p:spPr/>
        <p:txBody>
          <a:bodyPr/>
          <a:lstStyle/>
          <a:p>
            <a:fld id="{2C20EE39-9E8F-472C-A198-3FCA771E6885}" type="slidenum">
              <a:rPr lang="it-IT" smtClean="0"/>
              <a:t>58</a:t>
            </a:fld>
            <a:endParaRPr lang="it-IT"/>
          </a:p>
        </p:txBody>
      </p:sp>
      <p:sp>
        <p:nvSpPr>
          <p:cNvPr id="3" name="Rettangolo 2">
            <a:extLst>
              <a:ext uri="{FF2B5EF4-FFF2-40B4-BE49-F238E27FC236}">
                <a16:creationId xmlns:a16="http://schemas.microsoft.com/office/drawing/2014/main" id="{17934B8F-DA1F-A78E-FE67-75890BBC2F08}"/>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976EF68F-A652-3B05-281A-CBFB8AF0D5AC}"/>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Fatture da ricevere e da emettere</a:t>
            </a:r>
          </a:p>
        </p:txBody>
      </p:sp>
      <p:cxnSp>
        <p:nvCxnSpPr>
          <p:cNvPr id="12" name="Connettore diritto 11">
            <a:extLst>
              <a:ext uri="{FF2B5EF4-FFF2-40B4-BE49-F238E27FC236}">
                <a16:creationId xmlns:a16="http://schemas.microsoft.com/office/drawing/2014/main" id="{05CEE8E7-569B-01A7-436A-57FD66AFF973}"/>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140DB037-B18C-F56C-1D80-EBFEA3DCE41F}"/>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6B85E277-BE3D-B530-97B5-59F7DFA42205}"/>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9A529C85-3367-261B-5DEE-E24AB6CCA962}"/>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C527E370-7687-73B6-7C43-0D10217B8A66}"/>
              </a:ext>
            </a:extLst>
          </p:cNvPr>
          <p:cNvSpPr>
            <a:spLocks noGrp="1"/>
          </p:cNvSpPr>
          <p:nvPr>
            <p:ph type="ftr" sz="quarter" idx="11"/>
          </p:nvPr>
        </p:nvSpPr>
        <p:spPr/>
        <p:txBody>
          <a:bodyPr/>
          <a:lstStyle/>
          <a:p>
            <a:r>
              <a:rPr lang="it-IT" sz="1050" dirty="0">
                <a:solidFill>
                  <a:schemeClr val="bg2">
                    <a:lumMod val="90000"/>
                  </a:schemeClr>
                </a:solidFill>
              </a:rPr>
              <a:t>56</a:t>
            </a:r>
          </a:p>
        </p:txBody>
      </p:sp>
      <p:graphicFrame>
        <p:nvGraphicFramePr>
          <p:cNvPr id="22" name="Tabella 21">
            <a:extLst>
              <a:ext uri="{FF2B5EF4-FFF2-40B4-BE49-F238E27FC236}">
                <a16:creationId xmlns:a16="http://schemas.microsoft.com/office/drawing/2014/main" id="{5322FD2B-9E76-EF89-F697-984770EC47C9}"/>
              </a:ext>
            </a:extLst>
          </p:cNvPr>
          <p:cNvGraphicFramePr>
            <a:graphicFrameLocks noGrp="1"/>
          </p:cNvGraphicFramePr>
          <p:nvPr>
            <p:extLst>
              <p:ext uri="{D42A27DB-BD31-4B8C-83A1-F6EECF244321}">
                <p14:modId xmlns:p14="http://schemas.microsoft.com/office/powerpoint/2010/main" val="2980567346"/>
              </p:ext>
            </p:extLst>
          </p:nvPr>
        </p:nvGraphicFramePr>
        <p:xfrm>
          <a:off x="3866867" y="2674770"/>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Fatt. da emettere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1.200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23" name="Tabella 22">
            <a:extLst>
              <a:ext uri="{FF2B5EF4-FFF2-40B4-BE49-F238E27FC236}">
                <a16:creationId xmlns:a16="http://schemas.microsoft.com/office/drawing/2014/main" id="{E7C2D2A7-87CA-45A0-95D9-36B9AD91E925}"/>
              </a:ext>
            </a:extLst>
          </p:cNvPr>
          <p:cNvGraphicFramePr>
            <a:graphicFrameLocks noGrp="1"/>
          </p:cNvGraphicFramePr>
          <p:nvPr>
            <p:extLst>
              <p:ext uri="{D42A27DB-BD31-4B8C-83A1-F6EECF244321}">
                <p14:modId xmlns:p14="http://schemas.microsoft.com/office/powerpoint/2010/main" val="1012687833"/>
              </p:ext>
            </p:extLst>
          </p:nvPr>
        </p:nvGraphicFramePr>
        <p:xfrm>
          <a:off x="914488" y="4680362"/>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Fatt. da emettere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1.200</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1.200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6" name="Tabella 5">
            <a:extLst>
              <a:ext uri="{FF2B5EF4-FFF2-40B4-BE49-F238E27FC236}">
                <a16:creationId xmlns:a16="http://schemas.microsoft.com/office/drawing/2014/main" id="{BFB018F9-1B41-9D43-1BBE-A2E3AA26EE96}"/>
              </a:ext>
            </a:extLst>
          </p:cNvPr>
          <p:cNvGraphicFramePr>
            <a:graphicFrameLocks noGrp="1"/>
          </p:cNvGraphicFramePr>
          <p:nvPr>
            <p:extLst>
              <p:ext uri="{D42A27DB-BD31-4B8C-83A1-F6EECF244321}">
                <p14:modId xmlns:p14="http://schemas.microsoft.com/office/powerpoint/2010/main" val="3794285909"/>
              </p:ext>
            </p:extLst>
          </p:nvPr>
        </p:nvGraphicFramePr>
        <p:xfrm>
          <a:off x="989010" y="2688122"/>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Ricavi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1.200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CasellaDiTesto 6">
            <a:extLst>
              <a:ext uri="{FF2B5EF4-FFF2-40B4-BE49-F238E27FC236}">
                <a16:creationId xmlns:a16="http://schemas.microsoft.com/office/drawing/2014/main" id="{929F759A-C5F6-D4E1-250E-78C26049936B}"/>
              </a:ext>
            </a:extLst>
          </p:cNvPr>
          <p:cNvSpPr txBox="1"/>
          <p:nvPr/>
        </p:nvSpPr>
        <p:spPr>
          <a:xfrm>
            <a:off x="890152" y="1437901"/>
            <a:ext cx="10411691" cy="1323439"/>
          </a:xfrm>
          <a:prstGeom prst="rect">
            <a:avLst/>
          </a:prstGeom>
          <a:noFill/>
        </p:spPr>
        <p:txBody>
          <a:bodyPr wrap="square" rtlCol="0">
            <a:spAutoFit/>
          </a:bodyPr>
          <a:lstStyle/>
          <a:p>
            <a:r>
              <a:rPr lang="it-IT" sz="2200" dirty="0"/>
              <a:t>Es. La società ha eseguito un incarico di progettazione consegnato entro la data di bilancio ma non ha ancora emesso fattura, il cliente Tau sulla base degli accordi contrattuali, deve riconoscere un corrispettivo dovuti di 1.200 + IVA 22%</a:t>
            </a:r>
            <a:endParaRPr lang="it-IT" sz="2200" dirty="0">
              <a:highlight>
                <a:srgbClr val="FFFF00"/>
              </a:highlight>
            </a:endParaRPr>
          </a:p>
          <a:p>
            <a:endParaRPr lang="it-IT" sz="1400" dirty="0"/>
          </a:p>
        </p:txBody>
      </p:sp>
      <p:sp>
        <p:nvSpPr>
          <p:cNvPr id="10" name="CasellaDiTesto 9">
            <a:extLst>
              <a:ext uri="{FF2B5EF4-FFF2-40B4-BE49-F238E27FC236}">
                <a16:creationId xmlns:a16="http://schemas.microsoft.com/office/drawing/2014/main" id="{C45D648A-0B48-B372-58B6-C890EFCDE421}"/>
              </a:ext>
            </a:extLst>
          </p:cNvPr>
          <p:cNvSpPr txBox="1"/>
          <p:nvPr/>
        </p:nvSpPr>
        <p:spPr>
          <a:xfrm>
            <a:off x="914488" y="3904673"/>
            <a:ext cx="10411691" cy="430887"/>
          </a:xfrm>
          <a:prstGeom prst="rect">
            <a:avLst/>
          </a:prstGeom>
          <a:noFill/>
        </p:spPr>
        <p:txBody>
          <a:bodyPr wrap="square" rtlCol="0">
            <a:spAutoFit/>
          </a:bodyPr>
          <a:lstStyle/>
          <a:p>
            <a:r>
              <a:rPr lang="it-IT" sz="2200" dirty="0"/>
              <a:t>L’esercizio successivo ad incasso ed emissione fattura si avrà </a:t>
            </a:r>
            <a:endParaRPr lang="it-IT" sz="1400" dirty="0"/>
          </a:p>
        </p:txBody>
      </p:sp>
      <p:graphicFrame>
        <p:nvGraphicFramePr>
          <p:cNvPr id="16" name="Tabella 15">
            <a:extLst>
              <a:ext uri="{FF2B5EF4-FFF2-40B4-BE49-F238E27FC236}">
                <a16:creationId xmlns:a16="http://schemas.microsoft.com/office/drawing/2014/main" id="{385331B9-1A78-2A1E-6363-9F7788B92171}"/>
              </a:ext>
            </a:extLst>
          </p:cNvPr>
          <p:cNvGraphicFramePr>
            <a:graphicFrameLocks noGrp="1"/>
          </p:cNvGraphicFramePr>
          <p:nvPr>
            <p:extLst>
              <p:ext uri="{D42A27DB-BD31-4B8C-83A1-F6EECF244321}">
                <p14:modId xmlns:p14="http://schemas.microsoft.com/office/powerpoint/2010/main" val="2292079451"/>
              </p:ext>
            </p:extLst>
          </p:nvPr>
        </p:nvGraphicFramePr>
        <p:xfrm>
          <a:off x="6822662" y="466113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IVA a debito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264</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4803C9A2-0756-1412-3F27-9F542DC051EF}"/>
              </a:ext>
            </a:extLst>
          </p:cNvPr>
          <p:cNvGraphicFramePr>
            <a:graphicFrameLocks noGrp="1"/>
          </p:cNvGraphicFramePr>
          <p:nvPr>
            <p:extLst>
              <p:ext uri="{D42A27DB-BD31-4B8C-83A1-F6EECF244321}">
                <p14:modId xmlns:p14="http://schemas.microsoft.com/office/powerpoint/2010/main" val="521113062"/>
              </p:ext>
            </p:extLst>
          </p:nvPr>
        </p:nvGraphicFramePr>
        <p:xfrm>
          <a:off x="3868575" y="4692401"/>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Cliente Tau</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1.464</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1" name="Titolo 1">
            <a:extLst>
              <a:ext uri="{FF2B5EF4-FFF2-40B4-BE49-F238E27FC236}">
                <a16:creationId xmlns:a16="http://schemas.microsoft.com/office/drawing/2014/main" id="{480411AF-7850-7ACA-31D5-F57F9040238C}"/>
              </a:ext>
            </a:extLst>
          </p:cNvPr>
          <p:cNvSpPr txBox="1">
            <a:spLocks/>
          </p:cNvSpPr>
          <p:nvPr/>
        </p:nvSpPr>
        <p:spPr>
          <a:xfrm>
            <a:off x="6279608" y="2929510"/>
            <a:ext cx="2330992" cy="362850"/>
          </a:xfrm>
          <a:prstGeom prst="rect">
            <a:avLst/>
          </a:prstGeom>
          <a:ln>
            <a:solidFill>
              <a:srgbClr val="002060"/>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800" b="1" u="sng" dirty="0">
                <a:solidFill>
                  <a:schemeClr val="accent1"/>
                </a:solidFill>
              </a:rPr>
              <a:t>Criterio di competenza</a:t>
            </a:r>
            <a:endParaRPr lang="it-IT" sz="2000" b="1" dirty="0">
              <a:solidFill>
                <a:schemeClr val="accent1"/>
              </a:solidFill>
            </a:endParaRPr>
          </a:p>
        </p:txBody>
      </p:sp>
    </p:spTree>
    <p:extLst>
      <p:ext uri="{BB962C8B-B14F-4D97-AF65-F5344CB8AC3E}">
        <p14:creationId xmlns:p14="http://schemas.microsoft.com/office/powerpoint/2010/main" val="952369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8371E-DC50-77DE-AA6A-7DD2D5A50F07}"/>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FBB81622-A3FD-AF5E-4F55-3F3C7548DBBE}"/>
              </a:ext>
            </a:extLst>
          </p:cNvPr>
          <p:cNvSpPr>
            <a:spLocks noGrp="1"/>
          </p:cNvSpPr>
          <p:nvPr>
            <p:ph type="sldNum" sz="quarter" idx="12"/>
          </p:nvPr>
        </p:nvSpPr>
        <p:spPr/>
        <p:txBody>
          <a:bodyPr/>
          <a:lstStyle/>
          <a:p>
            <a:fld id="{2C20EE39-9E8F-472C-A198-3FCA771E6885}" type="slidenum">
              <a:rPr lang="it-IT" smtClean="0"/>
              <a:t>59</a:t>
            </a:fld>
            <a:endParaRPr lang="it-IT"/>
          </a:p>
        </p:txBody>
      </p:sp>
      <p:sp>
        <p:nvSpPr>
          <p:cNvPr id="3" name="Rettangolo 2">
            <a:extLst>
              <a:ext uri="{FF2B5EF4-FFF2-40B4-BE49-F238E27FC236}">
                <a16:creationId xmlns:a16="http://schemas.microsoft.com/office/drawing/2014/main" id="{0DC7D968-9B88-5996-CCA6-A124FF52E623}"/>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1C649DB1-D8FB-C8D0-A3B2-D86B8B1B6BFD}"/>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Ratei e risconti</a:t>
            </a:r>
          </a:p>
        </p:txBody>
      </p:sp>
      <p:cxnSp>
        <p:nvCxnSpPr>
          <p:cNvPr id="12" name="Connettore diritto 11">
            <a:extLst>
              <a:ext uri="{FF2B5EF4-FFF2-40B4-BE49-F238E27FC236}">
                <a16:creationId xmlns:a16="http://schemas.microsoft.com/office/drawing/2014/main" id="{0DC7C635-E1F6-C941-771C-ABD2EEAF5306}"/>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04F236A9-5865-C98D-2819-9899FA804985}"/>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63C56880-99DA-F42E-FB6B-CCB6D8AAB2EE}"/>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C582829-09EB-1DCF-E509-B8EFB80A188E}"/>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0CE205EA-22F2-C26C-2B0A-EE4CBEC823F2}"/>
              </a:ext>
            </a:extLst>
          </p:cNvPr>
          <p:cNvSpPr>
            <a:spLocks noGrp="1"/>
          </p:cNvSpPr>
          <p:nvPr>
            <p:ph type="ftr" sz="quarter" idx="11"/>
          </p:nvPr>
        </p:nvSpPr>
        <p:spPr/>
        <p:txBody>
          <a:bodyPr/>
          <a:lstStyle/>
          <a:p>
            <a:r>
              <a:rPr lang="it-IT" sz="1050" dirty="0">
                <a:solidFill>
                  <a:schemeClr val="bg2">
                    <a:lumMod val="90000"/>
                  </a:schemeClr>
                </a:solidFill>
              </a:rPr>
              <a:t>57</a:t>
            </a:r>
          </a:p>
        </p:txBody>
      </p:sp>
      <p:graphicFrame>
        <p:nvGraphicFramePr>
          <p:cNvPr id="23" name="Tabella 22">
            <a:extLst>
              <a:ext uri="{FF2B5EF4-FFF2-40B4-BE49-F238E27FC236}">
                <a16:creationId xmlns:a16="http://schemas.microsoft.com/office/drawing/2014/main" id="{9A38E16E-D698-5D3E-A0FB-C1BFA48904A9}"/>
              </a:ext>
            </a:extLst>
          </p:cNvPr>
          <p:cNvGraphicFramePr>
            <a:graphicFrameLocks noGrp="1"/>
          </p:cNvGraphicFramePr>
          <p:nvPr>
            <p:extLst>
              <p:ext uri="{D42A27DB-BD31-4B8C-83A1-F6EECF244321}">
                <p14:modId xmlns:p14="http://schemas.microsoft.com/office/powerpoint/2010/main" val="2392505214"/>
              </p:ext>
            </p:extLst>
          </p:nvPr>
        </p:nvGraphicFramePr>
        <p:xfrm>
          <a:off x="1704600" y="391056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Interessi attivi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184</a:t>
                      </a: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CasellaDiTesto 6">
            <a:extLst>
              <a:ext uri="{FF2B5EF4-FFF2-40B4-BE49-F238E27FC236}">
                <a16:creationId xmlns:a16="http://schemas.microsoft.com/office/drawing/2014/main" id="{8E266EEB-B5E4-7C38-22DD-875AD0600DA8}"/>
              </a:ext>
            </a:extLst>
          </p:cNvPr>
          <p:cNvSpPr txBox="1"/>
          <p:nvPr/>
        </p:nvSpPr>
        <p:spPr>
          <a:xfrm>
            <a:off x="890152" y="1357466"/>
            <a:ext cx="10411691" cy="2000548"/>
          </a:xfrm>
          <a:prstGeom prst="rect">
            <a:avLst/>
          </a:prstGeom>
          <a:noFill/>
        </p:spPr>
        <p:txBody>
          <a:bodyPr wrap="square" rtlCol="0">
            <a:spAutoFit/>
          </a:bodyPr>
          <a:lstStyle/>
          <a:p>
            <a:r>
              <a:rPr lang="it-IT" sz="2200" b="1" dirty="0">
                <a:solidFill>
                  <a:schemeClr val="accent1"/>
                </a:solidFill>
              </a:rPr>
              <a:t>Ratei attivi</a:t>
            </a:r>
            <a:r>
              <a:rPr lang="it-IT" sz="2200" dirty="0"/>
              <a:t>:	la società ha concesso ad un cliente una dilazione di pagamento su una 					vendita dal 1.10.2024 al 28.02.2025 (= 151gg) dietro riconoscimento di un 				interesse per € 302. Interessi da pagarsi  al 28.02.2025.</a:t>
            </a:r>
          </a:p>
          <a:p>
            <a:r>
              <a:rPr lang="it-IT" sz="2200" dirty="0"/>
              <a:t>			Il bilancio 2024 deve rilevare la quota di interessi che matura in competenza 				2024 = dal 01.10.2024 al 31.12.2024 (= 92gg)</a:t>
            </a:r>
          </a:p>
          <a:p>
            <a:endParaRPr lang="it-IT" sz="1400" dirty="0"/>
          </a:p>
        </p:txBody>
      </p:sp>
      <p:graphicFrame>
        <p:nvGraphicFramePr>
          <p:cNvPr id="16" name="Tabella 15">
            <a:extLst>
              <a:ext uri="{FF2B5EF4-FFF2-40B4-BE49-F238E27FC236}">
                <a16:creationId xmlns:a16="http://schemas.microsoft.com/office/drawing/2014/main" id="{CD7CE16D-8291-0DEE-1E3F-6F92D3EF3A96}"/>
              </a:ext>
            </a:extLst>
          </p:cNvPr>
          <p:cNvGraphicFramePr>
            <a:graphicFrameLocks noGrp="1"/>
          </p:cNvGraphicFramePr>
          <p:nvPr>
            <p:extLst>
              <p:ext uri="{D42A27DB-BD31-4B8C-83A1-F6EECF244321}">
                <p14:modId xmlns:p14="http://schemas.microsoft.com/office/powerpoint/2010/main" val="4122294236"/>
              </p:ext>
            </p:extLst>
          </p:nvPr>
        </p:nvGraphicFramePr>
        <p:xfrm>
          <a:off x="6828635" y="5010814"/>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302</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1B633B2F-19B6-5F15-0F96-95286A708BE7}"/>
              </a:ext>
            </a:extLst>
          </p:cNvPr>
          <p:cNvGraphicFramePr>
            <a:graphicFrameLocks noGrp="1"/>
          </p:cNvGraphicFramePr>
          <p:nvPr>
            <p:extLst>
              <p:ext uri="{D42A27DB-BD31-4B8C-83A1-F6EECF244321}">
                <p14:modId xmlns:p14="http://schemas.microsoft.com/office/powerpoint/2010/main" val="1427033098"/>
              </p:ext>
            </p:extLst>
          </p:nvPr>
        </p:nvGraphicFramePr>
        <p:xfrm>
          <a:off x="4319535" y="3893174"/>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Ratei attivi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184</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1" name="CasellaDiTesto 10">
            <a:extLst>
              <a:ext uri="{FF2B5EF4-FFF2-40B4-BE49-F238E27FC236}">
                <a16:creationId xmlns:a16="http://schemas.microsoft.com/office/drawing/2014/main" id="{A738F5F7-BCB4-CB5A-CDC6-5BA6EA6EF9BF}"/>
              </a:ext>
            </a:extLst>
          </p:cNvPr>
          <p:cNvSpPr txBox="1"/>
          <p:nvPr/>
        </p:nvSpPr>
        <p:spPr>
          <a:xfrm>
            <a:off x="5040106" y="3231397"/>
            <a:ext cx="2111782" cy="369332"/>
          </a:xfrm>
          <a:prstGeom prst="rect">
            <a:avLst/>
          </a:prstGeom>
          <a:noFill/>
          <a:ln>
            <a:solidFill>
              <a:schemeClr val="accent1">
                <a:lumMod val="50000"/>
              </a:schemeClr>
            </a:solidFill>
          </a:ln>
        </p:spPr>
        <p:txBody>
          <a:bodyPr wrap="square" rtlCol="0">
            <a:spAutoFit/>
          </a:bodyPr>
          <a:lstStyle/>
          <a:p>
            <a:r>
              <a:rPr lang="it-IT" dirty="0"/>
              <a:t>302 / 151 x 92 = 184</a:t>
            </a:r>
          </a:p>
        </p:txBody>
      </p:sp>
      <p:sp>
        <p:nvSpPr>
          <p:cNvPr id="13" name="CasellaDiTesto 12">
            <a:extLst>
              <a:ext uri="{FF2B5EF4-FFF2-40B4-BE49-F238E27FC236}">
                <a16:creationId xmlns:a16="http://schemas.microsoft.com/office/drawing/2014/main" id="{1807F037-3535-3537-7586-782E7D539A69}"/>
              </a:ext>
            </a:extLst>
          </p:cNvPr>
          <p:cNvSpPr txBox="1"/>
          <p:nvPr/>
        </p:nvSpPr>
        <p:spPr>
          <a:xfrm>
            <a:off x="306760" y="4060158"/>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2024</a:t>
            </a:r>
          </a:p>
        </p:txBody>
      </p:sp>
      <p:graphicFrame>
        <p:nvGraphicFramePr>
          <p:cNvPr id="18" name="Tabella 17">
            <a:extLst>
              <a:ext uri="{FF2B5EF4-FFF2-40B4-BE49-F238E27FC236}">
                <a16:creationId xmlns:a16="http://schemas.microsoft.com/office/drawing/2014/main" id="{D1B09051-2FBF-B2FA-897A-94D0D30DECA9}"/>
              </a:ext>
            </a:extLst>
          </p:cNvPr>
          <p:cNvGraphicFramePr>
            <a:graphicFrameLocks noGrp="1"/>
          </p:cNvGraphicFramePr>
          <p:nvPr>
            <p:extLst>
              <p:ext uri="{D42A27DB-BD31-4B8C-83A1-F6EECF244321}">
                <p14:modId xmlns:p14="http://schemas.microsoft.com/office/powerpoint/2010/main" val="3363674278"/>
              </p:ext>
            </p:extLst>
          </p:nvPr>
        </p:nvGraphicFramePr>
        <p:xfrm>
          <a:off x="1706081" y="502820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Interessi attivi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1" i="0" u="none" strike="noStrike" dirty="0">
                          <a:solidFill>
                            <a:srgbClr val="000000"/>
                          </a:solidFill>
                          <a:effectLst/>
                          <a:latin typeface="Calibri" panose="020F0502020204030204" pitchFamily="34" charset="0"/>
                        </a:rPr>
                        <a:t>118</a:t>
                      </a: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9" name="Tabella 18">
            <a:extLst>
              <a:ext uri="{FF2B5EF4-FFF2-40B4-BE49-F238E27FC236}">
                <a16:creationId xmlns:a16="http://schemas.microsoft.com/office/drawing/2014/main" id="{F51F3E42-25A9-08CE-8BB6-9194844E8704}"/>
              </a:ext>
            </a:extLst>
          </p:cNvPr>
          <p:cNvGraphicFramePr>
            <a:graphicFrameLocks noGrp="1"/>
          </p:cNvGraphicFramePr>
          <p:nvPr>
            <p:extLst>
              <p:ext uri="{D42A27DB-BD31-4B8C-83A1-F6EECF244321}">
                <p14:modId xmlns:p14="http://schemas.microsoft.com/office/powerpoint/2010/main" val="3690065516"/>
              </p:ext>
            </p:extLst>
          </p:nvPr>
        </p:nvGraphicFramePr>
        <p:xfrm>
          <a:off x="4321016" y="5010814"/>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Ratei attivi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184</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184</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20" name="CasellaDiTesto 19">
            <a:extLst>
              <a:ext uri="{FF2B5EF4-FFF2-40B4-BE49-F238E27FC236}">
                <a16:creationId xmlns:a16="http://schemas.microsoft.com/office/drawing/2014/main" id="{62497D83-878F-28AB-B951-4EEC5F24CEDC}"/>
              </a:ext>
            </a:extLst>
          </p:cNvPr>
          <p:cNvSpPr txBox="1"/>
          <p:nvPr/>
        </p:nvSpPr>
        <p:spPr>
          <a:xfrm>
            <a:off x="308241" y="5177798"/>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2025</a:t>
            </a:r>
          </a:p>
        </p:txBody>
      </p:sp>
      <p:sp>
        <p:nvSpPr>
          <p:cNvPr id="21" name="CasellaDiTesto 20">
            <a:extLst>
              <a:ext uri="{FF2B5EF4-FFF2-40B4-BE49-F238E27FC236}">
                <a16:creationId xmlns:a16="http://schemas.microsoft.com/office/drawing/2014/main" id="{6EE0294D-41A4-DE0B-04AD-67AF4BEFEB89}"/>
              </a:ext>
            </a:extLst>
          </p:cNvPr>
          <p:cNvSpPr txBox="1"/>
          <p:nvPr/>
        </p:nvSpPr>
        <p:spPr>
          <a:xfrm>
            <a:off x="8797772" y="3578034"/>
            <a:ext cx="3007569" cy="1222864"/>
          </a:xfrm>
          <a:prstGeom prst="rect">
            <a:avLst/>
          </a:prstGeom>
          <a:noFill/>
          <a:ln>
            <a:solidFill>
              <a:srgbClr val="002060"/>
            </a:solidFill>
          </a:ln>
        </p:spPr>
        <p:txBody>
          <a:bodyPr wrap="square" rtlCol="0">
            <a:spAutoFit/>
          </a:bodyPr>
          <a:lstStyle/>
          <a:p>
            <a:pPr marL="285750" indent="-285750" algn="just">
              <a:buFont typeface="Arial" panose="020B0604020202020204" pitchFamily="34" charset="0"/>
              <a:buChar char="•"/>
            </a:pPr>
            <a:r>
              <a:rPr lang="it-IT" b="1" dirty="0">
                <a:solidFill>
                  <a:srgbClr val="002060"/>
                </a:solidFill>
              </a:rPr>
              <a:t>rateo</a:t>
            </a:r>
            <a:r>
              <a:rPr lang="it-IT" dirty="0"/>
              <a:t> quando non è ancora liquido il credito che è parte di un importo totale a cavallo di due esercizi</a:t>
            </a:r>
          </a:p>
        </p:txBody>
      </p:sp>
    </p:spTree>
    <p:extLst>
      <p:ext uri="{BB962C8B-B14F-4D97-AF65-F5344CB8AC3E}">
        <p14:creationId xmlns:p14="http://schemas.microsoft.com/office/powerpoint/2010/main" val="23170540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A021C-76FA-3E48-4F3C-5FB8D4931E2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2349FA3-D6FC-85D4-B482-400343E8315F}"/>
              </a:ext>
            </a:extLst>
          </p:cNvPr>
          <p:cNvSpPr>
            <a:spLocks noGrp="1"/>
          </p:cNvSpPr>
          <p:nvPr>
            <p:ph type="sldNum" sz="quarter" idx="12"/>
          </p:nvPr>
        </p:nvSpPr>
        <p:spPr/>
        <p:txBody>
          <a:bodyPr/>
          <a:lstStyle/>
          <a:p>
            <a:fld id="{2C20EE39-9E8F-472C-A198-3FCA771E6885}" type="slidenum">
              <a:rPr lang="it-IT" smtClean="0"/>
              <a:t>60</a:t>
            </a:fld>
            <a:endParaRPr lang="it-IT"/>
          </a:p>
        </p:txBody>
      </p:sp>
      <p:sp>
        <p:nvSpPr>
          <p:cNvPr id="3" name="Rettangolo 2">
            <a:extLst>
              <a:ext uri="{FF2B5EF4-FFF2-40B4-BE49-F238E27FC236}">
                <a16:creationId xmlns:a16="http://schemas.microsoft.com/office/drawing/2014/main" id="{87E86D96-9C5B-03C1-BE18-07268A076743}"/>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AEEE7391-D017-7631-4E3F-B505130EAA1A}"/>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Ratei e risconti</a:t>
            </a:r>
          </a:p>
        </p:txBody>
      </p:sp>
      <p:cxnSp>
        <p:nvCxnSpPr>
          <p:cNvPr id="12" name="Connettore diritto 11">
            <a:extLst>
              <a:ext uri="{FF2B5EF4-FFF2-40B4-BE49-F238E27FC236}">
                <a16:creationId xmlns:a16="http://schemas.microsoft.com/office/drawing/2014/main" id="{37350E49-F507-986E-138B-B6B450B137F3}"/>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EE3C35B-CBBB-D4D2-0B1F-0FF23754AD8F}"/>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2E783D58-7904-7EA5-13C2-ABD6DD48EA10}"/>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03034E95-475A-2D3B-8715-39ABA917DD7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6E348FED-7065-C5BB-4C59-8865517F3CBA}"/>
              </a:ext>
            </a:extLst>
          </p:cNvPr>
          <p:cNvSpPr>
            <a:spLocks noGrp="1"/>
          </p:cNvSpPr>
          <p:nvPr>
            <p:ph type="ftr" sz="quarter" idx="11"/>
          </p:nvPr>
        </p:nvSpPr>
        <p:spPr/>
        <p:txBody>
          <a:bodyPr/>
          <a:lstStyle/>
          <a:p>
            <a:r>
              <a:rPr lang="it-IT" sz="1050" dirty="0">
                <a:solidFill>
                  <a:schemeClr val="bg2">
                    <a:lumMod val="90000"/>
                  </a:schemeClr>
                </a:solidFill>
              </a:rPr>
              <a:t>58</a:t>
            </a:r>
          </a:p>
        </p:txBody>
      </p:sp>
      <p:graphicFrame>
        <p:nvGraphicFramePr>
          <p:cNvPr id="23" name="Tabella 22">
            <a:extLst>
              <a:ext uri="{FF2B5EF4-FFF2-40B4-BE49-F238E27FC236}">
                <a16:creationId xmlns:a16="http://schemas.microsoft.com/office/drawing/2014/main" id="{A958F3A7-FD86-AD91-71DF-AF35A6A57BD9}"/>
              </a:ext>
            </a:extLst>
          </p:cNvPr>
          <p:cNvGraphicFramePr>
            <a:graphicFrameLocks noGrp="1"/>
          </p:cNvGraphicFramePr>
          <p:nvPr>
            <p:extLst>
              <p:ext uri="{D42A27DB-BD31-4B8C-83A1-F6EECF244321}">
                <p14:modId xmlns:p14="http://schemas.microsoft.com/office/powerpoint/2010/main" val="525558783"/>
              </p:ext>
            </p:extLst>
          </p:nvPr>
        </p:nvGraphicFramePr>
        <p:xfrm>
          <a:off x="2485837" y="3129333"/>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1.000</a:t>
                      </a: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CasellaDiTesto 6">
            <a:extLst>
              <a:ext uri="{FF2B5EF4-FFF2-40B4-BE49-F238E27FC236}">
                <a16:creationId xmlns:a16="http://schemas.microsoft.com/office/drawing/2014/main" id="{0F7EA26A-0503-7500-E5A3-85BC12FD2FEE}"/>
              </a:ext>
            </a:extLst>
          </p:cNvPr>
          <p:cNvSpPr txBox="1"/>
          <p:nvPr/>
        </p:nvSpPr>
        <p:spPr>
          <a:xfrm>
            <a:off x="890152" y="1535021"/>
            <a:ext cx="10411691" cy="1323439"/>
          </a:xfrm>
          <a:prstGeom prst="rect">
            <a:avLst/>
          </a:prstGeom>
          <a:noFill/>
        </p:spPr>
        <p:txBody>
          <a:bodyPr wrap="square" rtlCol="0">
            <a:spAutoFit/>
          </a:bodyPr>
          <a:lstStyle/>
          <a:p>
            <a:pPr algn="just"/>
            <a:r>
              <a:rPr lang="it-IT" sz="2200" b="1" dirty="0">
                <a:solidFill>
                  <a:schemeClr val="accent1"/>
                </a:solidFill>
              </a:rPr>
              <a:t>Risconti attivi</a:t>
            </a:r>
            <a:r>
              <a:rPr lang="it-IT" sz="2200" dirty="0"/>
              <a:t>:	la società ha già pagato quota di costi di competenza di un successivo 					esercizio, ad es. premio polizza con copertura dal 01.07.2024 al 							30.06.2025 per € 1.000</a:t>
            </a:r>
          </a:p>
          <a:p>
            <a:endParaRPr lang="it-IT" sz="1400" dirty="0"/>
          </a:p>
        </p:txBody>
      </p:sp>
      <p:graphicFrame>
        <p:nvGraphicFramePr>
          <p:cNvPr id="16" name="Tabella 15">
            <a:extLst>
              <a:ext uri="{FF2B5EF4-FFF2-40B4-BE49-F238E27FC236}">
                <a16:creationId xmlns:a16="http://schemas.microsoft.com/office/drawing/2014/main" id="{AEF8542E-074C-F6E5-6420-383FF82B7880}"/>
              </a:ext>
            </a:extLst>
          </p:cNvPr>
          <p:cNvGraphicFramePr>
            <a:graphicFrameLocks noGrp="1"/>
          </p:cNvGraphicFramePr>
          <p:nvPr>
            <p:extLst>
              <p:ext uri="{D42A27DB-BD31-4B8C-83A1-F6EECF244321}">
                <p14:modId xmlns:p14="http://schemas.microsoft.com/office/powerpoint/2010/main" val="3878763789"/>
              </p:ext>
            </p:extLst>
          </p:nvPr>
        </p:nvGraphicFramePr>
        <p:xfrm>
          <a:off x="7715707" y="309370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Risconti attivi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500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5BB0E910-228E-9340-E024-E4BC9835BAD3}"/>
              </a:ext>
            </a:extLst>
          </p:cNvPr>
          <p:cNvGraphicFramePr>
            <a:graphicFrameLocks noGrp="1"/>
          </p:cNvGraphicFramePr>
          <p:nvPr>
            <p:extLst>
              <p:ext uri="{D42A27DB-BD31-4B8C-83A1-F6EECF244321}">
                <p14:modId xmlns:p14="http://schemas.microsoft.com/office/powerpoint/2010/main" val="500172467"/>
              </p:ext>
            </p:extLst>
          </p:nvPr>
        </p:nvGraphicFramePr>
        <p:xfrm>
          <a:off x="5100772" y="3111939"/>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Assicurazioni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500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3" name="CasellaDiTesto 12">
            <a:extLst>
              <a:ext uri="{FF2B5EF4-FFF2-40B4-BE49-F238E27FC236}">
                <a16:creationId xmlns:a16="http://schemas.microsoft.com/office/drawing/2014/main" id="{510A53AB-8603-DA2E-A03B-C3B17FED1A1D}"/>
              </a:ext>
            </a:extLst>
          </p:cNvPr>
          <p:cNvSpPr txBox="1"/>
          <p:nvPr/>
        </p:nvSpPr>
        <p:spPr>
          <a:xfrm>
            <a:off x="1087997" y="3278923"/>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2024</a:t>
            </a:r>
          </a:p>
        </p:txBody>
      </p:sp>
      <p:graphicFrame>
        <p:nvGraphicFramePr>
          <p:cNvPr id="18" name="Tabella 17">
            <a:extLst>
              <a:ext uri="{FF2B5EF4-FFF2-40B4-BE49-F238E27FC236}">
                <a16:creationId xmlns:a16="http://schemas.microsoft.com/office/drawing/2014/main" id="{3439E67C-C45D-35E6-F18A-F76139AA8767}"/>
              </a:ext>
            </a:extLst>
          </p:cNvPr>
          <p:cNvGraphicFramePr>
            <a:graphicFrameLocks noGrp="1"/>
          </p:cNvGraphicFramePr>
          <p:nvPr>
            <p:extLst>
              <p:ext uri="{D42A27DB-BD31-4B8C-83A1-F6EECF244321}">
                <p14:modId xmlns:p14="http://schemas.microsoft.com/office/powerpoint/2010/main" val="3818853524"/>
              </p:ext>
            </p:extLst>
          </p:nvPr>
        </p:nvGraphicFramePr>
        <p:xfrm>
          <a:off x="2487318" y="4435834"/>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Assicurazioni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500</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1" i="0" u="none" strike="noStrike" dirty="0">
                        <a:solidFill>
                          <a:srgbClr val="000000"/>
                        </a:solidFill>
                        <a:effectLst/>
                        <a:latin typeface="Calibri" panose="020F0502020204030204" pitchFamily="34" charset="0"/>
                      </a:endParaRP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9" name="Tabella 18">
            <a:extLst>
              <a:ext uri="{FF2B5EF4-FFF2-40B4-BE49-F238E27FC236}">
                <a16:creationId xmlns:a16="http://schemas.microsoft.com/office/drawing/2014/main" id="{09BDED9F-9D22-9FC9-00E6-129B38D48A37}"/>
              </a:ext>
            </a:extLst>
          </p:cNvPr>
          <p:cNvGraphicFramePr>
            <a:graphicFrameLocks noGrp="1"/>
          </p:cNvGraphicFramePr>
          <p:nvPr>
            <p:extLst>
              <p:ext uri="{D42A27DB-BD31-4B8C-83A1-F6EECF244321}">
                <p14:modId xmlns:p14="http://schemas.microsoft.com/office/powerpoint/2010/main" val="1683525801"/>
              </p:ext>
            </p:extLst>
          </p:nvPr>
        </p:nvGraphicFramePr>
        <p:xfrm>
          <a:off x="5102253" y="4418440"/>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Risconti attivi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500</a:t>
                      </a:r>
                      <a:endParaRPr lang="it-IT"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20" name="CasellaDiTesto 19">
            <a:extLst>
              <a:ext uri="{FF2B5EF4-FFF2-40B4-BE49-F238E27FC236}">
                <a16:creationId xmlns:a16="http://schemas.microsoft.com/office/drawing/2014/main" id="{FF0FFC9C-3434-2ABC-B068-6E60CA516630}"/>
              </a:ext>
            </a:extLst>
          </p:cNvPr>
          <p:cNvSpPr txBox="1"/>
          <p:nvPr/>
        </p:nvSpPr>
        <p:spPr>
          <a:xfrm>
            <a:off x="1089478" y="4585424"/>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2025</a:t>
            </a:r>
          </a:p>
        </p:txBody>
      </p:sp>
    </p:spTree>
    <p:extLst>
      <p:ext uri="{BB962C8B-B14F-4D97-AF65-F5344CB8AC3E}">
        <p14:creationId xmlns:p14="http://schemas.microsoft.com/office/powerpoint/2010/main" val="7080320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D81A7-FD85-9BCB-1021-C3564327074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A5F0DFA-1422-3237-FC74-DF8B46913A22}"/>
              </a:ext>
            </a:extLst>
          </p:cNvPr>
          <p:cNvSpPr>
            <a:spLocks noGrp="1"/>
          </p:cNvSpPr>
          <p:nvPr>
            <p:ph type="sldNum" sz="quarter" idx="12"/>
          </p:nvPr>
        </p:nvSpPr>
        <p:spPr/>
        <p:txBody>
          <a:bodyPr/>
          <a:lstStyle/>
          <a:p>
            <a:fld id="{2C20EE39-9E8F-472C-A198-3FCA771E6885}" type="slidenum">
              <a:rPr lang="it-IT" smtClean="0"/>
              <a:t>61</a:t>
            </a:fld>
            <a:endParaRPr lang="it-IT"/>
          </a:p>
        </p:txBody>
      </p:sp>
      <p:sp>
        <p:nvSpPr>
          <p:cNvPr id="3" name="Rettangolo 2">
            <a:extLst>
              <a:ext uri="{FF2B5EF4-FFF2-40B4-BE49-F238E27FC236}">
                <a16:creationId xmlns:a16="http://schemas.microsoft.com/office/drawing/2014/main" id="{1147408B-7001-3176-90B8-D271E5D3DB2F}"/>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0AC02D01-8B8B-3008-176B-1806DF72BA95}"/>
              </a:ext>
            </a:extLst>
          </p:cNvPr>
          <p:cNvSpPr txBox="1">
            <a:spLocks/>
          </p:cNvSpPr>
          <p:nvPr/>
        </p:nvSpPr>
        <p:spPr>
          <a:xfrm>
            <a:off x="989010" y="63452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Ratei e risconti</a:t>
            </a:r>
          </a:p>
        </p:txBody>
      </p:sp>
      <p:cxnSp>
        <p:nvCxnSpPr>
          <p:cNvPr id="12" name="Connettore diritto 11">
            <a:extLst>
              <a:ext uri="{FF2B5EF4-FFF2-40B4-BE49-F238E27FC236}">
                <a16:creationId xmlns:a16="http://schemas.microsoft.com/office/drawing/2014/main" id="{648B6F90-459D-83A5-8DD9-913F54CD4AD9}"/>
              </a:ext>
            </a:extLst>
          </p:cNvPr>
          <p:cNvCxnSpPr/>
          <p:nvPr/>
        </p:nvCxnSpPr>
        <p:spPr>
          <a:xfrm>
            <a:off x="890153" y="1122683"/>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4C0A4280-F11E-5FF4-E106-9115702C4F40}"/>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FC7010B-CBE8-0645-4680-4082AA6EAD86}"/>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BD41B690-1EF7-215A-87D5-26B525200657}"/>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82F5C88D-D74C-86E0-1CD3-B40964B3CBFF}"/>
              </a:ext>
            </a:extLst>
          </p:cNvPr>
          <p:cNvSpPr>
            <a:spLocks noGrp="1"/>
          </p:cNvSpPr>
          <p:nvPr>
            <p:ph type="ftr" sz="quarter" idx="11"/>
          </p:nvPr>
        </p:nvSpPr>
        <p:spPr/>
        <p:txBody>
          <a:bodyPr/>
          <a:lstStyle/>
          <a:p>
            <a:r>
              <a:rPr lang="it-IT" sz="1050" dirty="0">
                <a:solidFill>
                  <a:schemeClr val="bg2">
                    <a:lumMod val="90000"/>
                  </a:schemeClr>
                </a:solidFill>
              </a:rPr>
              <a:t>59</a:t>
            </a:r>
          </a:p>
        </p:txBody>
      </p:sp>
      <p:graphicFrame>
        <p:nvGraphicFramePr>
          <p:cNvPr id="23" name="Tabella 22">
            <a:extLst>
              <a:ext uri="{FF2B5EF4-FFF2-40B4-BE49-F238E27FC236}">
                <a16:creationId xmlns:a16="http://schemas.microsoft.com/office/drawing/2014/main" id="{46977744-C1FC-5786-143A-DEE935CB82C9}"/>
              </a:ext>
            </a:extLst>
          </p:cNvPr>
          <p:cNvGraphicFramePr>
            <a:graphicFrameLocks noGrp="1"/>
          </p:cNvGraphicFramePr>
          <p:nvPr>
            <p:extLst>
              <p:ext uri="{D42A27DB-BD31-4B8C-83A1-F6EECF244321}">
                <p14:modId xmlns:p14="http://schemas.microsoft.com/office/powerpoint/2010/main" val="2009447312"/>
              </p:ext>
            </p:extLst>
          </p:nvPr>
        </p:nvGraphicFramePr>
        <p:xfrm>
          <a:off x="1482174" y="2909662"/>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Manutenzioni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93</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CasellaDiTesto 6">
            <a:extLst>
              <a:ext uri="{FF2B5EF4-FFF2-40B4-BE49-F238E27FC236}">
                <a16:creationId xmlns:a16="http://schemas.microsoft.com/office/drawing/2014/main" id="{3A703FE3-7739-A441-A41D-7BA82E4BA913}"/>
              </a:ext>
            </a:extLst>
          </p:cNvPr>
          <p:cNvSpPr txBox="1"/>
          <p:nvPr/>
        </p:nvSpPr>
        <p:spPr>
          <a:xfrm>
            <a:off x="890152" y="1308038"/>
            <a:ext cx="10411691" cy="1107996"/>
          </a:xfrm>
          <a:prstGeom prst="rect">
            <a:avLst/>
          </a:prstGeom>
          <a:noFill/>
        </p:spPr>
        <p:txBody>
          <a:bodyPr wrap="square" rtlCol="0">
            <a:spAutoFit/>
          </a:bodyPr>
          <a:lstStyle/>
          <a:p>
            <a:r>
              <a:rPr lang="it-IT" sz="2200" b="1" dirty="0">
                <a:solidFill>
                  <a:schemeClr val="accent1"/>
                </a:solidFill>
              </a:rPr>
              <a:t>Ratei passivi</a:t>
            </a:r>
            <a:r>
              <a:rPr lang="it-IT" sz="2200" dirty="0"/>
              <a:t>:	la società ha un debito verso un fornitore che ha contratto di 							manutenzione con costo totale di € 453 dal 01.12.2024 al 30.04.2025 (gg. 				totali 151, gg. 2024 = 31)</a:t>
            </a:r>
            <a:endParaRPr lang="it-IT" sz="1400" dirty="0"/>
          </a:p>
        </p:txBody>
      </p:sp>
      <p:graphicFrame>
        <p:nvGraphicFramePr>
          <p:cNvPr id="16" name="Tabella 15">
            <a:extLst>
              <a:ext uri="{FF2B5EF4-FFF2-40B4-BE49-F238E27FC236}">
                <a16:creationId xmlns:a16="http://schemas.microsoft.com/office/drawing/2014/main" id="{2957E505-728D-3432-7D4B-AE29B7252243}"/>
              </a:ext>
            </a:extLst>
          </p:cNvPr>
          <p:cNvGraphicFramePr>
            <a:graphicFrameLocks noGrp="1"/>
          </p:cNvGraphicFramePr>
          <p:nvPr>
            <p:extLst>
              <p:ext uri="{D42A27DB-BD31-4B8C-83A1-F6EECF244321}">
                <p14:modId xmlns:p14="http://schemas.microsoft.com/office/powerpoint/2010/main" val="3654707709"/>
              </p:ext>
            </p:extLst>
          </p:nvPr>
        </p:nvGraphicFramePr>
        <p:xfrm>
          <a:off x="6606209" y="4523286"/>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Banca c/c</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453</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A1FB5441-6D5C-5A48-8048-70F703089A31}"/>
              </a:ext>
            </a:extLst>
          </p:cNvPr>
          <p:cNvGraphicFramePr>
            <a:graphicFrameLocks noGrp="1"/>
          </p:cNvGraphicFramePr>
          <p:nvPr>
            <p:extLst>
              <p:ext uri="{D42A27DB-BD31-4B8C-83A1-F6EECF244321}">
                <p14:modId xmlns:p14="http://schemas.microsoft.com/office/powerpoint/2010/main" val="3597938166"/>
              </p:ext>
            </p:extLst>
          </p:nvPr>
        </p:nvGraphicFramePr>
        <p:xfrm>
          <a:off x="4097109" y="2892268"/>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Ratei passivi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93</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3" name="CasellaDiTesto 12">
            <a:extLst>
              <a:ext uri="{FF2B5EF4-FFF2-40B4-BE49-F238E27FC236}">
                <a16:creationId xmlns:a16="http://schemas.microsoft.com/office/drawing/2014/main" id="{69A57AAA-4391-FAE0-9130-4727C45C4186}"/>
              </a:ext>
            </a:extLst>
          </p:cNvPr>
          <p:cNvSpPr txBox="1"/>
          <p:nvPr/>
        </p:nvSpPr>
        <p:spPr>
          <a:xfrm>
            <a:off x="306760" y="3059252"/>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2024</a:t>
            </a:r>
          </a:p>
        </p:txBody>
      </p:sp>
      <p:graphicFrame>
        <p:nvGraphicFramePr>
          <p:cNvPr id="18" name="Tabella 17">
            <a:extLst>
              <a:ext uri="{FF2B5EF4-FFF2-40B4-BE49-F238E27FC236}">
                <a16:creationId xmlns:a16="http://schemas.microsoft.com/office/drawing/2014/main" id="{6861196D-BCA9-D88C-2AEE-F80962251269}"/>
              </a:ext>
            </a:extLst>
          </p:cNvPr>
          <p:cNvGraphicFramePr>
            <a:graphicFrameLocks noGrp="1"/>
          </p:cNvGraphicFramePr>
          <p:nvPr>
            <p:extLst>
              <p:ext uri="{D42A27DB-BD31-4B8C-83A1-F6EECF244321}">
                <p14:modId xmlns:p14="http://schemas.microsoft.com/office/powerpoint/2010/main" val="3672533703"/>
              </p:ext>
            </p:extLst>
          </p:nvPr>
        </p:nvGraphicFramePr>
        <p:xfrm>
          <a:off x="1483655" y="4540680"/>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Manutenzioni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360</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1" i="0" u="none" strike="noStrike" dirty="0">
                        <a:solidFill>
                          <a:srgbClr val="000000"/>
                        </a:solidFill>
                        <a:effectLst/>
                        <a:latin typeface="Calibri" panose="020F0502020204030204" pitchFamily="34" charset="0"/>
                      </a:endParaRP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20" name="CasellaDiTesto 19">
            <a:extLst>
              <a:ext uri="{FF2B5EF4-FFF2-40B4-BE49-F238E27FC236}">
                <a16:creationId xmlns:a16="http://schemas.microsoft.com/office/drawing/2014/main" id="{1934592B-9DC7-2EAE-BF1B-AA9D4D72D3CD}"/>
              </a:ext>
            </a:extLst>
          </p:cNvPr>
          <p:cNvSpPr txBox="1"/>
          <p:nvPr/>
        </p:nvSpPr>
        <p:spPr>
          <a:xfrm>
            <a:off x="308241" y="4690270"/>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2025</a:t>
            </a:r>
          </a:p>
        </p:txBody>
      </p:sp>
      <p:sp>
        <p:nvSpPr>
          <p:cNvPr id="21" name="CasellaDiTesto 20">
            <a:extLst>
              <a:ext uri="{FF2B5EF4-FFF2-40B4-BE49-F238E27FC236}">
                <a16:creationId xmlns:a16="http://schemas.microsoft.com/office/drawing/2014/main" id="{0AD7F81E-D7DB-B5CA-9C2A-BB4C2BFB1A6E}"/>
              </a:ext>
            </a:extLst>
          </p:cNvPr>
          <p:cNvSpPr txBox="1"/>
          <p:nvPr/>
        </p:nvSpPr>
        <p:spPr>
          <a:xfrm>
            <a:off x="6572239" y="2959862"/>
            <a:ext cx="3606239" cy="646331"/>
          </a:xfrm>
          <a:prstGeom prst="rect">
            <a:avLst/>
          </a:prstGeom>
          <a:noFill/>
          <a:ln>
            <a:solidFill>
              <a:srgbClr val="002060"/>
            </a:solidFill>
          </a:ln>
        </p:spPr>
        <p:txBody>
          <a:bodyPr wrap="square" rtlCol="0">
            <a:spAutoFit/>
          </a:bodyPr>
          <a:lstStyle/>
          <a:p>
            <a:pPr marL="285750" indent="-285750" algn="just">
              <a:buFont typeface="Arial" panose="020B0604020202020204" pitchFamily="34" charset="0"/>
              <a:buChar char="•"/>
            </a:pPr>
            <a:r>
              <a:rPr lang="it-IT" dirty="0"/>
              <a:t> </a:t>
            </a:r>
            <a:r>
              <a:rPr lang="it-IT" dirty="0">
                <a:solidFill>
                  <a:schemeClr val="accent6">
                    <a:lumMod val="75000"/>
                  </a:schemeClr>
                </a:solidFill>
              </a:rPr>
              <a:t>nessun esborso</a:t>
            </a:r>
          </a:p>
          <a:p>
            <a:pPr marL="285750" indent="-285750" algn="just">
              <a:buFont typeface="Arial" panose="020B0604020202020204" pitchFamily="34" charset="0"/>
              <a:buChar char="•"/>
            </a:pPr>
            <a:r>
              <a:rPr lang="it-IT" dirty="0"/>
              <a:t> maturazione del debito in corso</a:t>
            </a:r>
          </a:p>
        </p:txBody>
      </p:sp>
      <p:sp>
        <p:nvSpPr>
          <p:cNvPr id="6" name="CasellaDiTesto 5">
            <a:extLst>
              <a:ext uri="{FF2B5EF4-FFF2-40B4-BE49-F238E27FC236}">
                <a16:creationId xmlns:a16="http://schemas.microsoft.com/office/drawing/2014/main" id="{18E488C5-D13A-061B-0AAD-E02FDF06921D}"/>
              </a:ext>
            </a:extLst>
          </p:cNvPr>
          <p:cNvSpPr txBox="1"/>
          <p:nvPr/>
        </p:nvSpPr>
        <p:spPr>
          <a:xfrm>
            <a:off x="8833027" y="4301442"/>
            <a:ext cx="2468816" cy="923330"/>
          </a:xfrm>
          <a:prstGeom prst="rect">
            <a:avLst/>
          </a:prstGeom>
          <a:noFill/>
          <a:ln>
            <a:solidFill>
              <a:srgbClr val="002060"/>
            </a:solidFill>
          </a:ln>
        </p:spPr>
        <p:txBody>
          <a:bodyPr wrap="square" rtlCol="0">
            <a:spAutoFit/>
          </a:bodyPr>
          <a:lstStyle/>
          <a:p>
            <a:pPr marL="285750" indent="-285750">
              <a:buFont typeface="Arial" panose="020B0604020202020204" pitchFamily="34" charset="0"/>
              <a:buChar char="•"/>
            </a:pPr>
            <a:r>
              <a:rPr lang="it-IT" dirty="0"/>
              <a:t> </a:t>
            </a:r>
            <a:r>
              <a:rPr lang="it-IT" dirty="0">
                <a:solidFill>
                  <a:srgbClr val="FF0000"/>
                </a:solidFill>
              </a:rPr>
              <a:t>esborso totale</a:t>
            </a:r>
          </a:p>
          <a:p>
            <a:pPr marL="285750" indent="-285750">
              <a:buFont typeface="Arial" panose="020B0604020202020204" pitchFamily="34" charset="0"/>
              <a:buChar char="•"/>
            </a:pPr>
            <a:r>
              <a:rPr lang="it-IT" dirty="0"/>
              <a:t> a costo 2025 solo il </a:t>
            </a:r>
            <a:r>
              <a:rPr lang="it-IT" dirty="0">
                <a:solidFill>
                  <a:srgbClr val="00B050"/>
                </a:solidFill>
              </a:rPr>
              <a:t>maturato</a:t>
            </a:r>
            <a:r>
              <a:rPr lang="it-IT" dirty="0"/>
              <a:t> </a:t>
            </a:r>
            <a:r>
              <a:rPr lang="it-IT" dirty="0">
                <a:solidFill>
                  <a:srgbClr val="00B050"/>
                </a:solidFill>
              </a:rPr>
              <a:t>2025</a:t>
            </a:r>
          </a:p>
        </p:txBody>
      </p:sp>
      <p:graphicFrame>
        <p:nvGraphicFramePr>
          <p:cNvPr id="8" name="Tabella 7">
            <a:extLst>
              <a:ext uri="{FF2B5EF4-FFF2-40B4-BE49-F238E27FC236}">
                <a16:creationId xmlns:a16="http://schemas.microsoft.com/office/drawing/2014/main" id="{24555916-8949-6BCD-C8F9-500BCB063E91}"/>
              </a:ext>
            </a:extLst>
          </p:cNvPr>
          <p:cNvGraphicFramePr>
            <a:graphicFrameLocks noGrp="1"/>
          </p:cNvGraphicFramePr>
          <p:nvPr>
            <p:extLst>
              <p:ext uri="{D42A27DB-BD31-4B8C-83A1-F6EECF244321}">
                <p14:modId xmlns:p14="http://schemas.microsoft.com/office/powerpoint/2010/main" val="2288096266"/>
              </p:ext>
            </p:extLst>
          </p:nvPr>
        </p:nvGraphicFramePr>
        <p:xfrm>
          <a:off x="4097109" y="4523286"/>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Ratei passivi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r>
                        <a:rPr lang="it-IT" sz="1600" b="1" i="0" u="none" strike="noStrike" dirty="0">
                          <a:solidFill>
                            <a:srgbClr val="000000"/>
                          </a:solidFill>
                          <a:effectLst/>
                          <a:latin typeface="Calibri" panose="020F0502020204030204" pitchFamily="34" charset="0"/>
                        </a:rPr>
                        <a:t>93</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93</a:t>
                      </a: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Tree>
    <p:extLst>
      <p:ext uri="{BB962C8B-B14F-4D97-AF65-F5344CB8AC3E}">
        <p14:creationId xmlns:p14="http://schemas.microsoft.com/office/powerpoint/2010/main" val="42370748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A021C-76FA-3E48-4F3C-5FB8D4931E2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2349FA3-D6FC-85D4-B482-400343E8315F}"/>
              </a:ext>
            </a:extLst>
          </p:cNvPr>
          <p:cNvSpPr>
            <a:spLocks noGrp="1"/>
          </p:cNvSpPr>
          <p:nvPr>
            <p:ph type="sldNum" sz="quarter" idx="12"/>
          </p:nvPr>
        </p:nvSpPr>
        <p:spPr/>
        <p:txBody>
          <a:bodyPr/>
          <a:lstStyle/>
          <a:p>
            <a:fld id="{2C20EE39-9E8F-472C-A198-3FCA771E6885}" type="slidenum">
              <a:rPr lang="it-IT" smtClean="0"/>
              <a:t>62</a:t>
            </a:fld>
            <a:endParaRPr lang="it-IT"/>
          </a:p>
        </p:txBody>
      </p:sp>
      <p:sp>
        <p:nvSpPr>
          <p:cNvPr id="3" name="Rettangolo 2">
            <a:extLst>
              <a:ext uri="{FF2B5EF4-FFF2-40B4-BE49-F238E27FC236}">
                <a16:creationId xmlns:a16="http://schemas.microsoft.com/office/drawing/2014/main" id="{87E86D96-9C5B-03C1-BE18-07268A076743}"/>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AEEE7391-D017-7631-4E3F-B505130EAA1A}"/>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Ratei e risconti</a:t>
            </a:r>
          </a:p>
        </p:txBody>
      </p:sp>
      <p:cxnSp>
        <p:nvCxnSpPr>
          <p:cNvPr id="12" name="Connettore diritto 11">
            <a:extLst>
              <a:ext uri="{FF2B5EF4-FFF2-40B4-BE49-F238E27FC236}">
                <a16:creationId xmlns:a16="http://schemas.microsoft.com/office/drawing/2014/main" id="{37350E49-F507-986E-138B-B6B450B137F3}"/>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EE3C35B-CBBB-D4D2-0B1F-0FF23754AD8F}"/>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2E783D58-7904-7EA5-13C2-ABD6DD48EA10}"/>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03034E95-475A-2D3B-8715-39ABA917DD7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6E348FED-7065-C5BB-4C59-8865517F3CBA}"/>
              </a:ext>
            </a:extLst>
          </p:cNvPr>
          <p:cNvSpPr>
            <a:spLocks noGrp="1"/>
          </p:cNvSpPr>
          <p:nvPr>
            <p:ph type="ftr" sz="quarter" idx="11"/>
          </p:nvPr>
        </p:nvSpPr>
        <p:spPr/>
        <p:txBody>
          <a:bodyPr/>
          <a:lstStyle/>
          <a:p>
            <a:r>
              <a:rPr lang="it-IT" sz="1050" dirty="0">
                <a:solidFill>
                  <a:schemeClr val="bg2">
                    <a:lumMod val="90000"/>
                  </a:schemeClr>
                </a:solidFill>
              </a:rPr>
              <a:t>60</a:t>
            </a:r>
          </a:p>
        </p:txBody>
      </p:sp>
      <p:graphicFrame>
        <p:nvGraphicFramePr>
          <p:cNvPr id="23" name="Tabella 22">
            <a:extLst>
              <a:ext uri="{FF2B5EF4-FFF2-40B4-BE49-F238E27FC236}">
                <a16:creationId xmlns:a16="http://schemas.microsoft.com/office/drawing/2014/main" id="{A958F3A7-FD86-AD91-71DF-AF35A6A57BD9}"/>
              </a:ext>
            </a:extLst>
          </p:cNvPr>
          <p:cNvGraphicFramePr>
            <a:graphicFrameLocks noGrp="1"/>
          </p:cNvGraphicFramePr>
          <p:nvPr>
            <p:extLst>
              <p:ext uri="{D42A27DB-BD31-4B8C-83A1-F6EECF244321}">
                <p14:modId xmlns:p14="http://schemas.microsoft.com/office/powerpoint/2010/main" val="3320311214"/>
              </p:ext>
            </p:extLst>
          </p:nvPr>
        </p:nvGraphicFramePr>
        <p:xfrm>
          <a:off x="1781495" y="3129333"/>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Ricavi vendita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700</a:t>
                      </a: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7" name="CasellaDiTesto 6">
            <a:extLst>
              <a:ext uri="{FF2B5EF4-FFF2-40B4-BE49-F238E27FC236}">
                <a16:creationId xmlns:a16="http://schemas.microsoft.com/office/drawing/2014/main" id="{0F7EA26A-0503-7500-E5A3-85BC12FD2FEE}"/>
              </a:ext>
            </a:extLst>
          </p:cNvPr>
          <p:cNvSpPr txBox="1"/>
          <p:nvPr/>
        </p:nvSpPr>
        <p:spPr>
          <a:xfrm>
            <a:off x="890152" y="1535021"/>
            <a:ext cx="10411691" cy="1323439"/>
          </a:xfrm>
          <a:prstGeom prst="rect">
            <a:avLst/>
          </a:prstGeom>
          <a:noFill/>
        </p:spPr>
        <p:txBody>
          <a:bodyPr wrap="square" rtlCol="0">
            <a:spAutoFit/>
          </a:bodyPr>
          <a:lstStyle/>
          <a:p>
            <a:pPr algn="just"/>
            <a:r>
              <a:rPr lang="it-IT" sz="2200" b="1" dirty="0">
                <a:solidFill>
                  <a:schemeClr val="accent1"/>
                </a:solidFill>
              </a:rPr>
              <a:t>Risconti passivi</a:t>
            </a:r>
            <a:r>
              <a:rPr lang="it-IT" sz="2200" dirty="0"/>
              <a:t>:	la società sottoscrive contratto di assistenza marketing con proprio distributore X per periodo 01.07.2024 – 30.06.2025 per corrispettivo 1.400 ed ha già emesso fattura per il totale (1.400 + 22%)</a:t>
            </a:r>
          </a:p>
          <a:p>
            <a:endParaRPr lang="it-IT" sz="1400" dirty="0"/>
          </a:p>
        </p:txBody>
      </p:sp>
      <p:graphicFrame>
        <p:nvGraphicFramePr>
          <p:cNvPr id="16" name="Tabella 15">
            <a:extLst>
              <a:ext uri="{FF2B5EF4-FFF2-40B4-BE49-F238E27FC236}">
                <a16:creationId xmlns:a16="http://schemas.microsoft.com/office/drawing/2014/main" id="{AEF8542E-074C-F6E5-6420-383FF82B7880}"/>
              </a:ext>
            </a:extLst>
          </p:cNvPr>
          <p:cNvGraphicFramePr>
            <a:graphicFrameLocks noGrp="1"/>
          </p:cNvGraphicFramePr>
          <p:nvPr>
            <p:extLst>
              <p:ext uri="{D42A27DB-BD31-4B8C-83A1-F6EECF244321}">
                <p14:modId xmlns:p14="http://schemas.microsoft.com/office/powerpoint/2010/main" val="2761294831"/>
              </p:ext>
            </p:extLst>
          </p:nvPr>
        </p:nvGraphicFramePr>
        <p:xfrm>
          <a:off x="7011365" y="309370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Distributore X</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1.708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7" name="Tabella 16">
            <a:extLst>
              <a:ext uri="{FF2B5EF4-FFF2-40B4-BE49-F238E27FC236}">
                <a16:creationId xmlns:a16="http://schemas.microsoft.com/office/drawing/2014/main" id="{5BB0E910-228E-9340-E024-E4BC9835BAD3}"/>
              </a:ext>
            </a:extLst>
          </p:cNvPr>
          <p:cNvGraphicFramePr>
            <a:graphicFrameLocks noGrp="1"/>
          </p:cNvGraphicFramePr>
          <p:nvPr>
            <p:extLst>
              <p:ext uri="{D42A27DB-BD31-4B8C-83A1-F6EECF244321}">
                <p14:modId xmlns:p14="http://schemas.microsoft.com/office/powerpoint/2010/main" val="669852414"/>
              </p:ext>
            </p:extLst>
          </p:nvPr>
        </p:nvGraphicFramePr>
        <p:xfrm>
          <a:off x="4396430" y="3111939"/>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Risconti passivi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700</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13" name="CasellaDiTesto 12">
            <a:extLst>
              <a:ext uri="{FF2B5EF4-FFF2-40B4-BE49-F238E27FC236}">
                <a16:creationId xmlns:a16="http://schemas.microsoft.com/office/drawing/2014/main" id="{510A53AB-8603-DA2E-A03B-C3B17FED1A1D}"/>
              </a:ext>
            </a:extLst>
          </p:cNvPr>
          <p:cNvSpPr txBox="1"/>
          <p:nvPr/>
        </p:nvSpPr>
        <p:spPr>
          <a:xfrm>
            <a:off x="383655" y="3278923"/>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2024</a:t>
            </a:r>
          </a:p>
        </p:txBody>
      </p:sp>
      <p:graphicFrame>
        <p:nvGraphicFramePr>
          <p:cNvPr id="6" name="Tabella 5">
            <a:extLst>
              <a:ext uri="{FF2B5EF4-FFF2-40B4-BE49-F238E27FC236}">
                <a16:creationId xmlns:a16="http://schemas.microsoft.com/office/drawing/2014/main" id="{479F4879-8287-E6D7-AF63-013AD9952CC9}"/>
              </a:ext>
            </a:extLst>
          </p:cNvPr>
          <p:cNvGraphicFramePr>
            <a:graphicFrameLocks noGrp="1"/>
          </p:cNvGraphicFramePr>
          <p:nvPr>
            <p:extLst>
              <p:ext uri="{D42A27DB-BD31-4B8C-83A1-F6EECF244321}">
                <p14:modId xmlns:p14="http://schemas.microsoft.com/office/powerpoint/2010/main" val="4020698629"/>
              </p:ext>
            </p:extLst>
          </p:nvPr>
        </p:nvGraphicFramePr>
        <p:xfrm>
          <a:off x="9626300" y="3072915"/>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IVA a debito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         308</a:t>
                      </a:r>
                    </a:p>
                    <a:p>
                      <a:pPr algn="l" fontAlgn="ctr"/>
                      <a:r>
                        <a:rPr lang="it-IT" sz="16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8" name="Tabella 7">
            <a:extLst>
              <a:ext uri="{FF2B5EF4-FFF2-40B4-BE49-F238E27FC236}">
                <a16:creationId xmlns:a16="http://schemas.microsoft.com/office/drawing/2014/main" id="{A8767677-9CDB-FAA9-7E64-DECF46DA2F74}"/>
              </a:ext>
            </a:extLst>
          </p:cNvPr>
          <p:cNvGraphicFramePr>
            <a:graphicFrameLocks noGrp="1"/>
          </p:cNvGraphicFramePr>
          <p:nvPr>
            <p:extLst>
              <p:ext uri="{D42A27DB-BD31-4B8C-83A1-F6EECF244321}">
                <p14:modId xmlns:p14="http://schemas.microsoft.com/office/powerpoint/2010/main" val="2273541429"/>
              </p:ext>
            </p:extLst>
          </p:nvPr>
        </p:nvGraphicFramePr>
        <p:xfrm>
          <a:off x="4396430" y="4572536"/>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Ricavi vendita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r>
                        <a:rPr lang="it-IT" sz="1600" b="0" i="0" u="none" strike="noStrike" dirty="0">
                          <a:solidFill>
                            <a:srgbClr val="000000"/>
                          </a:solidFill>
                          <a:effectLst/>
                          <a:latin typeface="Calibri" panose="020F0502020204030204" pitchFamily="34" charset="0"/>
                        </a:rPr>
                        <a:t>700</a:t>
                      </a: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graphicFrame>
        <p:nvGraphicFramePr>
          <p:cNvPr id="11" name="Tabella 10">
            <a:extLst>
              <a:ext uri="{FF2B5EF4-FFF2-40B4-BE49-F238E27FC236}">
                <a16:creationId xmlns:a16="http://schemas.microsoft.com/office/drawing/2014/main" id="{48D53104-ED60-E198-0896-FF84986F8C45}"/>
              </a:ext>
            </a:extLst>
          </p:cNvPr>
          <p:cNvGraphicFramePr>
            <a:graphicFrameLocks noGrp="1"/>
          </p:cNvGraphicFramePr>
          <p:nvPr>
            <p:extLst>
              <p:ext uri="{D42A27DB-BD31-4B8C-83A1-F6EECF244321}">
                <p14:modId xmlns:p14="http://schemas.microsoft.com/office/powerpoint/2010/main" val="4018805468"/>
              </p:ext>
            </p:extLst>
          </p:nvPr>
        </p:nvGraphicFramePr>
        <p:xfrm>
          <a:off x="1781495" y="4572536"/>
          <a:ext cx="1875320" cy="750570"/>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190500">
                <a:tc gridSpan="2">
                  <a:txBody>
                    <a:bodyPr/>
                    <a:lstStyle/>
                    <a:p>
                      <a:pPr algn="ctr" fontAlgn="ctr"/>
                      <a:r>
                        <a:rPr lang="it-IT" sz="1600" b="0" i="0" u="none" strike="noStrike" dirty="0">
                          <a:solidFill>
                            <a:srgbClr val="000000"/>
                          </a:solidFill>
                          <a:effectLst/>
                          <a:latin typeface="Calibri" panose="020F0502020204030204" pitchFamily="34" charset="0"/>
                        </a:rPr>
                        <a:t>Risconti passivi</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190500">
                <a:tc>
                  <a:txBody>
                    <a:bodyPr/>
                    <a:lstStyle/>
                    <a:p>
                      <a:pPr algn="l" fontAlgn="ctr"/>
                      <a:r>
                        <a:rPr lang="it-IT" sz="1600" b="0" i="0" u="none" strike="noStrike" dirty="0">
                          <a:solidFill>
                            <a:srgbClr val="000000"/>
                          </a:solidFill>
                          <a:effectLst/>
                          <a:latin typeface="Calibri" panose="020F0502020204030204" pitchFamily="34" charset="0"/>
                        </a:rPr>
                        <a:t>      </a:t>
                      </a:r>
                    </a:p>
                    <a:p>
                      <a:pPr algn="l" fontAlgn="ctr"/>
                      <a:r>
                        <a:rPr lang="it-IT" sz="1600" b="0" i="0" u="none" strike="noStrike" dirty="0">
                          <a:solidFill>
                            <a:srgbClr val="000000"/>
                          </a:solidFill>
                          <a:effectLst/>
                          <a:latin typeface="Calibri" panose="020F0502020204030204" pitchFamily="34" charset="0"/>
                        </a:rPr>
                        <a:t>           700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0" i="0" u="none" strike="noStrike" dirty="0">
                          <a:solidFill>
                            <a:srgbClr val="000000"/>
                          </a:solidFill>
                          <a:effectLst/>
                          <a:latin typeface="Calibri" panose="020F0502020204030204" pitchFamily="34" charset="0"/>
                        </a:rPr>
                        <a:t>        700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44335035"/>
                  </a:ext>
                </a:extLst>
              </a:tr>
            </a:tbl>
          </a:graphicData>
        </a:graphic>
      </p:graphicFrame>
      <p:sp>
        <p:nvSpPr>
          <p:cNvPr id="21" name="CasellaDiTesto 20">
            <a:extLst>
              <a:ext uri="{FF2B5EF4-FFF2-40B4-BE49-F238E27FC236}">
                <a16:creationId xmlns:a16="http://schemas.microsoft.com/office/drawing/2014/main" id="{15DE921E-6E30-DD34-5F8C-963E1C58980C}"/>
              </a:ext>
            </a:extLst>
          </p:cNvPr>
          <p:cNvSpPr txBox="1"/>
          <p:nvPr/>
        </p:nvSpPr>
        <p:spPr>
          <a:xfrm>
            <a:off x="387771" y="4704072"/>
            <a:ext cx="794984" cy="338554"/>
          </a:xfrm>
          <a:prstGeom prst="rect">
            <a:avLst/>
          </a:prstGeom>
          <a:noFill/>
          <a:ln>
            <a:solidFill>
              <a:schemeClr val="accent6">
                <a:lumMod val="50000"/>
              </a:schemeClr>
            </a:solidFill>
          </a:ln>
        </p:spPr>
        <p:txBody>
          <a:bodyPr wrap="square" rtlCol="0">
            <a:spAutoFit/>
          </a:bodyPr>
          <a:lstStyle/>
          <a:p>
            <a:pPr algn="ctr"/>
            <a:r>
              <a:rPr lang="it-IT" sz="1600" b="1" dirty="0">
                <a:solidFill>
                  <a:srgbClr val="00B050"/>
                </a:solidFill>
              </a:rPr>
              <a:t>2025</a:t>
            </a:r>
          </a:p>
        </p:txBody>
      </p:sp>
    </p:spTree>
    <p:extLst>
      <p:ext uri="{BB962C8B-B14F-4D97-AF65-F5344CB8AC3E}">
        <p14:creationId xmlns:p14="http://schemas.microsoft.com/office/powerpoint/2010/main" val="28662717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A021C-76FA-3E48-4F3C-5FB8D4931E2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2349FA3-D6FC-85D4-B482-400343E8315F}"/>
              </a:ext>
            </a:extLst>
          </p:cNvPr>
          <p:cNvSpPr>
            <a:spLocks noGrp="1"/>
          </p:cNvSpPr>
          <p:nvPr>
            <p:ph type="sldNum" sz="quarter" idx="12"/>
          </p:nvPr>
        </p:nvSpPr>
        <p:spPr/>
        <p:txBody>
          <a:bodyPr/>
          <a:lstStyle/>
          <a:p>
            <a:fld id="{2C20EE39-9E8F-472C-A198-3FCA771E6885}" type="slidenum">
              <a:rPr lang="it-IT" smtClean="0"/>
              <a:t>63</a:t>
            </a:fld>
            <a:endParaRPr lang="it-IT"/>
          </a:p>
        </p:txBody>
      </p:sp>
      <p:sp>
        <p:nvSpPr>
          <p:cNvPr id="3" name="Rettangolo 2">
            <a:extLst>
              <a:ext uri="{FF2B5EF4-FFF2-40B4-BE49-F238E27FC236}">
                <a16:creationId xmlns:a16="http://schemas.microsoft.com/office/drawing/2014/main" id="{87E86D96-9C5B-03C1-BE18-07268A076743}"/>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AEEE7391-D017-7631-4E3F-B505130EAA1A}"/>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La rilevazione delle imposte</a:t>
            </a:r>
          </a:p>
        </p:txBody>
      </p:sp>
      <p:cxnSp>
        <p:nvCxnSpPr>
          <p:cNvPr id="12" name="Connettore diritto 11">
            <a:extLst>
              <a:ext uri="{FF2B5EF4-FFF2-40B4-BE49-F238E27FC236}">
                <a16:creationId xmlns:a16="http://schemas.microsoft.com/office/drawing/2014/main" id="{37350E49-F507-986E-138B-B6B450B137F3}"/>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EE3C35B-CBBB-D4D2-0B1F-0FF23754AD8F}"/>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2E783D58-7904-7EA5-13C2-ABD6DD48EA10}"/>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03034E95-475A-2D3B-8715-39ABA917DD7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6E348FED-7065-C5BB-4C59-8865517F3CBA}"/>
              </a:ext>
            </a:extLst>
          </p:cNvPr>
          <p:cNvSpPr>
            <a:spLocks noGrp="1"/>
          </p:cNvSpPr>
          <p:nvPr>
            <p:ph type="ftr" sz="quarter" idx="11"/>
          </p:nvPr>
        </p:nvSpPr>
        <p:spPr/>
        <p:txBody>
          <a:bodyPr/>
          <a:lstStyle/>
          <a:p>
            <a:r>
              <a:rPr lang="it-IT" sz="1050" dirty="0">
                <a:solidFill>
                  <a:schemeClr val="bg2">
                    <a:lumMod val="90000"/>
                  </a:schemeClr>
                </a:solidFill>
              </a:rPr>
              <a:t>61</a:t>
            </a:r>
          </a:p>
        </p:txBody>
      </p:sp>
      <p:sp>
        <p:nvSpPr>
          <p:cNvPr id="7" name="CasellaDiTesto 6">
            <a:extLst>
              <a:ext uri="{FF2B5EF4-FFF2-40B4-BE49-F238E27FC236}">
                <a16:creationId xmlns:a16="http://schemas.microsoft.com/office/drawing/2014/main" id="{0F7EA26A-0503-7500-E5A3-85BC12FD2FEE}"/>
              </a:ext>
            </a:extLst>
          </p:cNvPr>
          <p:cNvSpPr txBox="1"/>
          <p:nvPr/>
        </p:nvSpPr>
        <p:spPr>
          <a:xfrm>
            <a:off x="890153" y="1732731"/>
            <a:ext cx="2347317" cy="430887"/>
          </a:xfrm>
          <a:prstGeom prst="rect">
            <a:avLst/>
          </a:prstGeom>
          <a:noFill/>
        </p:spPr>
        <p:txBody>
          <a:bodyPr wrap="square" rtlCol="0">
            <a:spAutoFit/>
          </a:bodyPr>
          <a:lstStyle/>
          <a:p>
            <a:r>
              <a:rPr lang="it-IT" sz="2200" dirty="0"/>
              <a:t>Dalla differenza tra</a:t>
            </a:r>
          </a:p>
        </p:txBody>
      </p:sp>
      <p:graphicFrame>
        <p:nvGraphicFramePr>
          <p:cNvPr id="25" name="Tabella 24">
            <a:extLst>
              <a:ext uri="{FF2B5EF4-FFF2-40B4-BE49-F238E27FC236}">
                <a16:creationId xmlns:a16="http://schemas.microsoft.com/office/drawing/2014/main" id="{9F123189-4843-ED1C-85E9-B0E74C015BCB}"/>
              </a:ext>
            </a:extLst>
          </p:cNvPr>
          <p:cNvGraphicFramePr>
            <a:graphicFrameLocks noGrp="1"/>
          </p:cNvGraphicFramePr>
          <p:nvPr>
            <p:extLst>
              <p:ext uri="{D42A27DB-BD31-4B8C-83A1-F6EECF244321}">
                <p14:modId xmlns:p14="http://schemas.microsoft.com/office/powerpoint/2010/main" val="416381689"/>
              </p:ext>
            </p:extLst>
          </p:nvPr>
        </p:nvGraphicFramePr>
        <p:xfrm>
          <a:off x="3656815" y="1787486"/>
          <a:ext cx="2044700" cy="938530"/>
        </p:xfrm>
        <a:graphic>
          <a:graphicData uri="http://schemas.openxmlformats.org/drawingml/2006/table">
            <a:tbl>
              <a:tblPr/>
              <a:tblGrid>
                <a:gridCol w="1217310">
                  <a:extLst>
                    <a:ext uri="{9D8B030D-6E8A-4147-A177-3AD203B41FA5}">
                      <a16:colId xmlns:a16="http://schemas.microsoft.com/office/drawing/2014/main" val="2944592121"/>
                    </a:ext>
                  </a:extLst>
                </a:gridCol>
                <a:gridCol w="827390">
                  <a:extLst>
                    <a:ext uri="{9D8B030D-6E8A-4147-A177-3AD203B41FA5}">
                      <a16:colId xmlns:a16="http://schemas.microsoft.com/office/drawing/2014/main" val="1556953087"/>
                    </a:ext>
                  </a:extLst>
                </a:gridCol>
              </a:tblGrid>
              <a:tr h="2667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0" i="0" u="none" strike="noStrike" dirty="0">
                          <a:solidFill>
                            <a:srgbClr val="00B050"/>
                          </a:solidFill>
                          <a:effectLst/>
                          <a:latin typeface="Calibri" panose="020F0502020204030204" pitchFamily="34" charset="0"/>
                        </a:rPr>
                        <a:t>RICAVI</a:t>
                      </a:r>
                      <a:r>
                        <a:rPr lang="it-IT" sz="1600" b="0" i="0" u="none" strike="noStrike" dirty="0">
                          <a:solidFill>
                            <a:srgbClr val="000000"/>
                          </a:solidFill>
                          <a:effectLst/>
                          <a:latin typeface="Calibri" panose="020F0502020204030204" pitchFamily="34" charset="0"/>
                        </a:rPr>
                        <a:t>   </a:t>
                      </a:r>
                      <a:r>
                        <a:rPr lang="it-IT" sz="1800" kern="1200" dirty="0">
                          <a:solidFill>
                            <a:schemeClr val="tx1"/>
                          </a:solidFill>
                          <a:effectLst/>
                          <a:latin typeface="+mn-lt"/>
                          <a:ea typeface="+mn-ea"/>
                          <a:cs typeface="+mn-cs"/>
                        </a:rPr>
                        <a:t>– </a:t>
                      </a: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t"/>
                      <a:r>
                        <a:rPr lang="it-IT" sz="1600" b="0" i="0" u="none" strike="noStrike" dirty="0">
                          <a:solidFill>
                            <a:srgbClr val="00B050"/>
                          </a:solidFill>
                          <a:effectLst/>
                          <a:latin typeface="Calibri" panose="020F0502020204030204" pitchFamily="34" charset="0"/>
                        </a:rPr>
                        <a:t>1000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4332684"/>
                  </a:ext>
                </a:extLst>
              </a:tr>
              <a:tr h="266700">
                <a:tc>
                  <a:txBody>
                    <a:bodyPr/>
                    <a:lstStyle/>
                    <a:p>
                      <a:pPr algn="l" fontAlgn="ctr"/>
                      <a:r>
                        <a:rPr lang="it-IT" sz="1600" b="0" i="0" u="none" strike="noStrike" dirty="0">
                          <a:solidFill>
                            <a:srgbClr val="000000"/>
                          </a:solidFill>
                          <a:effectLst/>
                          <a:latin typeface="Calibri" panose="020F0502020204030204" pitchFamily="34" charset="0"/>
                        </a:rPr>
                        <a:t>  </a:t>
                      </a:r>
                      <a:r>
                        <a:rPr lang="it-IT" sz="1600" b="0" i="0" u="none" strike="noStrike" dirty="0">
                          <a:solidFill>
                            <a:srgbClr val="FF0000"/>
                          </a:solidFill>
                          <a:effectLst/>
                          <a:latin typeface="Calibri" panose="020F0502020204030204" pitchFamily="34" charset="0"/>
                        </a:rPr>
                        <a:t>COSTI</a:t>
                      </a:r>
                      <a:r>
                        <a:rPr lang="it-IT" sz="1600" b="0" i="0" u="none" strike="noStrike" dirty="0">
                          <a:solidFill>
                            <a:srgbClr val="000000"/>
                          </a:solidFill>
                          <a:effectLst/>
                          <a:latin typeface="Calibri" panose="020F0502020204030204" pitchFamily="34" charset="0"/>
                        </a:rPr>
                        <a:t>    </a:t>
                      </a:r>
                      <a:r>
                        <a:rPr lang="it-IT" sz="2400" b="0" i="0" u="none" strike="noStrike" dirty="0">
                          <a:solidFill>
                            <a:srgbClr val="000000"/>
                          </a:solidFill>
                          <a:effectLst/>
                          <a:latin typeface="Calibri" panose="020F050202020403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it-IT" sz="1600" b="0" i="0" u="none" strike="noStrike" dirty="0">
                          <a:solidFill>
                            <a:srgbClr val="FF0000"/>
                          </a:solidFill>
                          <a:effectLst/>
                          <a:latin typeface="Calibri" panose="020F0502020204030204" pitchFamily="34" charset="0"/>
                        </a:rPr>
                        <a:t>500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9592036"/>
                  </a:ext>
                </a:extLst>
              </a:tr>
              <a:tr h="279400">
                <a:tc>
                  <a:txBody>
                    <a:bodyPr/>
                    <a:lstStyle/>
                    <a:p>
                      <a:pPr algn="ctr" fontAlgn="ctr"/>
                      <a:r>
                        <a:rPr lang="it-IT" sz="1600" b="1" i="0" u="none" strike="noStrike" dirty="0">
                          <a:solidFill>
                            <a:srgbClr val="000000"/>
                          </a:solidFill>
                          <a:effectLst/>
                          <a:latin typeface="Calibri" panose="020F0502020204030204" pitchFamily="34" charset="0"/>
                        </a:rPr>
                        <a:t>UTILE LORDO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it-IT" sz="1600" b="1" i="0" u="none" strike="noStrike" dirty="0">
                          <a:solidFill>
                            <a:srgbClr val="000000"/>
                          </a:solidFill>
                          <a:effectLst/>
                          <a:latin typeface="Calibri" panose="020F0502020204030204" pitchFamily="34" charset="0"/>
                        </a:rPr>
                        <a:t>500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92359101"/>
                  </a:ext>
                </a:extLst>
              </a:tr>
            </a:tbl>
          </a:graphicData>
        </a:graphic>
      </p:graphicFrame>
      <p:sp>
        <p:nvSpPr>
          <p:cNvPr id="28" name="CasellaDiTesto 27">
            <a:extLst>
              <a:ext uri="{FF2B5EF4-FFF2-40B4-BE49-F238E27FC236}">
                <a16:creationId xmlns:a16="http://schemas.microsoft.com/office/drawing/2014/main" id="{AE3F6636-418F-4CE1-72C4-DE727F448DDB}"/>
              </a:ext>
            </a:extLst>
          </p:cNvPr>
          <p:cNvSpPr txBox="1"/>
          <p:nvPr/>
        </p:nvSpPr>
        <p:spPr>
          <a:xfrm>
            <a:off x="894269" y="2932418"/>
            <a:ext cx="10611467" cy="1107996"/>
          </a:xfrm>
          <a:prstGeom prst="rect">
            <a:avLst/>
          </a:prstGeom>
          <a:noFill/>
        </p:spPr>
        <p:txBody>
          <a:bodyPr wrap="square" rtlCol="0">
            <a:spAutoFit/>
          </a:bodyPr>
          <a:lstStyle/>
          <a:p>
            <a:pPr algn="just"/>
            <a:r>
              <a:rPr lang="it-IT" sz="2200" dirty="0"/>
              <a:t>ottengo l’Utile lordo assimilabile a base imponibile imposte (possono esserci differenze anche significative: costi non deducibili o parzialmente non deducibili, svalutazioni non deducibili, …) </a:t>
            </a:r>
          </a:p>
        </p:txBody>
      </p:sp>
      <p:sp>
        <p:nvSpPr>
          <p:cNvPr id="29" name="CasellaDiTesto 28">
            <a:extLst>
              <a:ext uri="{FF2B5EF4-FFF2-40B4-BE49-F238E27FC236}">
                <a16:creationId xmlns:a16="http://schemas.microsoft.com/office/drawing/2014/main" id="{D6C0522D-BDBE-B128-9A3B-8291D0674FB2}"/>
              </a:ext>
            </a:extLst>
          </p:cNvPr>
          <p:cNvSpPr txBox="1"/>
          <p:nvPr/>
        </p:nvSpPr>
        <p:spPr>
          <a:xfrm>
            <a:off x="881912" y="4217341"/>
            <a:ext cx="10471888" cy="430887"/>
          </a:xfrm>
          <a:prstGeom prst="rect">
            <a:avLst/>
          </a:prstGeom>
          <a:noFill/>
        </p:spPr>
        <p:txBody>
          <a:bodyPr wrap="square" rtlCol="0">
            <a:spAutoFit/>
          </a:bodyPr>
          <a:lstStyle/>
          <a:p>
            <a:r>
              <a:rPr lang="it-IT" sz="2200" dirty="0"/>
              <a:t>Calcolo le  imposte d’esercizio secondo regole ed aliquote vigenti:</a:t>
            </a:r>
          </a:p>
        </p:txBody>
      </p:sp>
      <p:graphicFrame>
        <p:nvGraphicFramePr>
          <p:cNvPr id="30" name="Tabella 29">
            <a:extLst>
              <a:ext uri="{FF2B5EF4-FFF2-40B4-BE49-F238E27FC236}">
                <a16:creationId xmlns:a16="http://schemas.microsoft.com/office/drawing/2014/main" id="{6E5861EA-AB4D-96DA-89F5-C8389D8E0702}"/>
              </a:ext>
            </a:extLst>
          </p:cNvPr>
          <p:cNvGraphicFramePr>
            <a:graphicFrameLocks noGrp="1"/>
          </p:cNvGraphicFramePr>
          <p:nvPr>
            <p:extLst>
              <p:ext uri="{D42A27DB-BD31-4B8C-83A1-F6EECF244321}">
                <p14:modId xmlns:p14="http://schemas.microsoft.com/office/powerpoint/2010/main" val="3439834833"/>
              </p:ext>
            </p:extLst>
          </p:nvPr>
        </p:nvGraphicFramePr>
        <p:xfrm>
          <a:off x="3656815" y="4790901"/>
          <a:ext cx="2044700" cy="812800"/>
        </p:xfrm>
        <a:graphic>
          <a:graphicData uri="http://schemas.openxmlformats.org/drawingml/2006/table">
            <a:tbl>
              <a:tblPr/>
              <a:tblGrid>
                <a:gridCol w="1217310">
                  <a:extLst>
                    <a:ext uri="{9D8B030D-6E8A-4147-A177-3AD203B41FA5}">
                      <a16:colId xmlns:a16="http://schemas.microsoft.com/office/drawing/2014/main" val="1972771085"/>
                    </a:ext>
                  </a:extLst>
                </a:gridCol>
                <a:gridCol w="827390">
                  <a:extLst>
                    <a:ext uri="{9D8B030D-6E8A-4147-A177-3AD203B41FA5}">
                      <a16:colId xmlns:a16="http://schemas.microsoft.com/office/drawing/2014/main" val="1248421095"/>
                    </a:ext>
                  </a:extLst>
                </a:gridCol>
              </a:tblGrid>
              <a:tr h="266700">
                <a:tc>
                  <a:txBody>
                    <a:bodyPr/>
                    <a:lstStyle/>
                    <a:p>
                      <a:pPr algn="l" fontAlgn="ctr"/>
                      <a:r>
                        <a:rPr lang="it-IT" sz="1600" b="0" i="0" u="none" strike="noStrike" dirty="0">
                          <a:solidFill>
                            <a:srgbClr val="000000"/>
                          </a:solidFill>
                          <a:effectLst/>
                          <a:latin typeface="Calibri" panose="020F0502020204030204" pitchFamily="34" charset="0"/>
                        </a:rPr>
                        <a:t>  IRAP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t"/>
                      <a:r>
                        <a:rPr lang="it-IT" sz="1600" b="0" i="0" u="none" strike="noStrike" dirty="0">
                          <a:solidFill>
                            <a:srgbClr val="000000"/>
                          </a:solidFill>
                          <a:effectLst/>
                          <a:latin typeface="Calibri" panose="020F0502020204030204" pitchFamily="34" charset="0"/>
                        </a:rPr>
                        <a:t> 15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68111637"/>
                  </a:ext>
                </a:extLst>
              </a:tr>
              <a:tr h="266700">
                <a:tc>
                  <a:txBody>
                    <a:bodyPr/>
                    <a:lstStyle/>
                    <a:p>
                      <a:pPr algn="l" fontAlgn="ctr"/>
                      <a:r>
                        <a:rPr lang="it-IT" sz="1600" b="0" i="0" u="none" strike="noStrike" dirty="0">
                          <a:solidFill>
                            <a:srgbClr val="000000"/>
                          </a:solidFill>
                          <a:effectLst/>
                          <a:latin typeface="Calibri" panose="020F0502020204030204" pitchFamily="34" charset="0"/>
                        </a:rPr>
                        <a:t>  IRES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it-IT" sz="1600" b="0" i="0" u="none" strike="noStrike" dirty="0">
                          <a:solidFill>
                            <a:srgbClr val="000000"/>
                          </a:solidFill>
                          <a:effectLst/>
                          <a:latin typeface="Calibri" panose="020F0502020204030204" pitchFamily="34" charset="0"/>
                        </a:rPr>
                        <a:t>120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0156689"/>
                  </a:ext>
                </a:extLst>
              </a:tr>
              <a:tr h="279400">
                <a:tc>
                  <a:txBody>
                    <a:bodyPr/>
                    <a:lstStyle/>
                    <a:p>
                      <a:pPr algn="ctr" fontAlgn="ctr"/>
                      <a:r>
                        <a:rPr lang="it-IT" sz="1600" b="0" i="0" u="none" strike="noStrike">
                          <a:solidFill>
                            <a:srgbClr val="000000"/>
                          </a:solidFill>
                          <a:effectLst/>
                          <a:latin typeface="Calibri" panose="020F0502020204030204" pitchFamily="34" charset="0"/>
                        </a:rPr>
                        <a:t>TOT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t"/>
                      <a:r>
                        <a:rPr lang="it-IT" sz="1600" b="0" i="0" u="none" strike="noStrike" dirty="0">
                          <a:solidFill>
                            <a:srgbClr val="000000"/>
                          </a:solidFill>
                          <a:effectLst/>
                          <a:latin typeface="Calibri" panose="020F0502020204030204" pitchFamily="34" charset="0"/>
                        </a:rPr>
                        <a:t>135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995424698"/>
                  </a:ext>
                </a:extLst>
              </a:tr>
            </a:tbl>
          </a:graphicData>
        </a:graphic>
      </p:graphicFrame>
    </p:spTree>
    <p:extLst>
      <p:ext uri="{BB962C8B-B14F-4D97-AF65-F5344CB8AC3E}">
        <p14:creationId xmlns:p14="http://schemas.microsoft.com/office/powerpoint/2010/main" val="19137451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A021C-76FA-3E48-4F3C-5FB8D4931E2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2349FA3-D6FC-85D4-B482-400343E8315F}"/>
              </a:ext>
            </a:extLst>
          </p:cNvPr>
          <p:cNvSpPr>
            <a:spLocks noGrp="1"/>
          </p:cNvSpPr>
          <p:nvPr>
            <p:ph type="sldNum" sz="quarter" idx="12"/>
          </p:nvPr>
        </p:nvSpPr>
        <p:spPr/>
        <p:txBody>
          <a:bodyPr/>
          <a:lstStyle/>
          <a:p>
            <a:fld id="{2C20EE39-9E8F-472C-A198-3FCA771E6885}" type="slidenum">
              <a:rPr lang="it-IT" smtClean="0"/>
              <a:t>64</a:t>
            </a:fld>
            <a:endParaRPr lang="it-IT"/>
          </a:p>
        </p:txBody>
      </p:sp>
      <p:sp>
        <p:nvSpPr>
          <p:cNvPr id="3" name="Rettangolo 2">
            <a:extLst>
              <a:ext uri="{FF2B5EF4-FFF2-40B4-BE49-F238E27FC236}">
                <a16:creationId xmlns:a16="http://schemas.microsoft.com/office/drawing/2014/main" id="{87E86D96-9C5B-03C1-BE18-07268A076743}"/>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AEEE7391-D017-7631-4E3F-B505130EAA1A}"/>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La rilevazione delle imposte</a:t>
            </a:r>
          </a:p>
        </p:txBody>
      </p:sp>
      <p:cxnSp>
        <p:nvCxnSpPr>
          <p:cNvPr id="12" name="Connettore diritto 11">
            <a:extLst>
              <a:ext uri="{FF2B5EF4-FFF2-40B4-BE49-F238E27FC236}">
                <a16:creationId xmlns:a16="http://schemas.microsoft.com/office/drawing/2014/main" id="{37350E49-F507-986E-138B-B6B450B137F3}"/>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8EE3C35B-CBBB-D4D2-0B1F-0FF23754AD8F}"/>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2E783D58-7904-7EA5-13C2-ABD6DD48EA10}"/>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03034E95-475A-2D3B-8715-39ABA917DD7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6E348FED-7065-C5BB-4C59-8865517F3CBA}"/>
              </a:ext>
            </a:extLst>
          </p:cNvPr>
          <p:cNvSpPr>
            <a:spLocks noGrp="1"/>
          </p:cNvSpPr>
          <p:nvPr>
            <p:ph type="ftr" sz="quarter" idx="11"/>
          </p:nvPr>
        </p:nvSpPr>
        <p:spPr/>
        <p:txBody>
          <a:bodyPr/>
          <a:lstStyle/>
          <a:p>
            <a:r>
              <a:rPr lang="it-IT" sz="1050" dirty="0">
                <a:solidFill>
                  <a:schemeClr val="bg2">
                    <a:lumMod val="90000"/>
                  </a:schemeClr>
                </a:solidFill>
              </a:rPr>
              <a:t>62</a:t>
            </a:r>
          </a:p>
        </p:txBody>
      </p:sp>
      <p:sp>
        <p:nvSpPr>
          <p:cNvPr id="7" name="CasellaDiTesto 6">
            <a:extLst>
              <a:ext uri="{FF2B5EF4-FFF2-40B4-BE49-F238E27FC236}">
                <a16:creationId xmlns:a16="http://schemas.microsoft.com/office/drawing/2014/main" id="{0F7EA26A-0503-7500-E5A3-85BC12FD2FEE}"/>
              </a:ext>
            </a:extLst>
          </p:cNvPr>
          <p:cNvSpPr txBox="1"/>
          <p:nvPr/>
        </p:nvSpPr>
        <p:spPr>
          <a:xfrm>
            <a:off x="890153" y="1732731"/>
            <a:ext cx="4225544" cy="430887"/>
          </a:xfrm>
          <a:prstGeom prst="rect">
            <a:avLst/>
          </a:prstGeom>
          <a:noFill/>
        </p:spPr>
        <p:txBody>
          <a:bodyPr wrap="square" rtlCol="0">
            <a:spAutoFit/>
          </a:bodyPr>
          <a:lstStyle/>
          <a:p>
            <a:r>
              <a:rPr lang="it-IT" sz="2200" dirty="0"/>
              <a:t>Rilevazione in contabilità</a:t>
            </a:r>
          </a:p>
        </p:txBody>
      </p:sp>
      <p:sp>
        <p:nvSpPr>
          <p:cNvPr id="28" name="CasellaDiTesto 27">
            <a:extLst>
              <a:ext uri="{FF2B5EF4-FFF2-40B4-BE49-F238E27FC236}">
                <a16:creationId xmlns:a16="http://schemas.microsoft.com/office/drawing/2014/main" id="{AE3F6636-418F-4CE1-72C4-DE727F448DDB}"/>
              </a:ext>
            </a:extLst>
          </p:cNvPr>
          <p:cNvSpPr txBox="1"/>
          <p:nvPr/>
        </p:nvSpPr>
        <p:spPr>
          <a:xfrm>
            <a:off x="890153" y="4000597"/>
            <a:ext cx="10411691" cy="1107996"/>
          </a:xfrm>
          <a:prstGeom prst="rect">
            <a:avLst/>
          </a:prstGeom>
          <a:noFill/>
        </p:spPr>
        <p:txBody>
          <a:bodyPr wrap="square" rtlCol="0">
            <a:spAutoFit/>
          </a:bodyPr>
          <a:lstStyle/>
          <a:p>
            <a:pPr algn="just"/>
            <a:r>
              <a:rPr lang="it-IT" sz="2200" dirty="0"/>
              <a:t>Gli acconti d’imposta già pagati in corso esercizio saranno tra i crediti di Stato Patrimoniale e dunque, a fronte di un costo imposte di 135, la società in giugno verserà solo, ad es, 35, in quanto 100 saranno già stati anticipati.</a:t>
            </a:r>
          </a:p>
        </p:txBody>
      </p:sp>
      <p:graphicFrame>
        <p:nvGraphicFramePr>
          <p:cNvPr id="6" name="Tabella 5">
            <a:extLst>
              <a:ext uri="{FF2B5EF4-FFF2-40B4-BE49-F238E27FC236}">
                <a16:creationId xmlns:a16="http://schemas.microsoft.com/office/drawing/2014/main" id="{3C6C8B18-645C-F3A9-CB9D-320FF6B2062D}"/>
              </a:ext>
            </a:extLst>
          </p:cNvPr>
          <p:cNvGraphicFramePr>
            <a:graphicFrameLocks noGrp="1"/>
          </p:cNvGraphicFramePr>
          <p:nvPr>
            <p:extLst>
              <p:ext uri="{D42A27DB-BD31-4B8C-83A1-F6EECF244321}">
                <p14:modId xmlns:p14="http://schemas.microsoft.com/office/powerpoint/2010/main" val="435345761"/>
              </p:ext>
            </p:extLst>
          </p:nvPr>
        </p:nvGraphicFramePr>
        <p:xfrm>
          <a:off x="1781495" y="2289070"/>
          <a:ext cx="1875320" cy="1003935"/>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205280">
                <a:tc gridSpan="2">
                  <a:txBody>
                    <a:bodyPr/>
                    <a:lstStyle/>
                    <a:p>
                      <a:pPr algn="ctr" fontAlgn="ctr"/>
                      <a:r>
                        <a:rPr lang="it-IT" sz="1600" b="0" i="0" u="none" strike="noStrike" dirty="0">
                          <a:solidFill>
                            <a:srgbClr val="000000"/>
                          </a:solidFill>
                          <a:effectLst/>
                          <a:latin typeface="Calibri" panose="020F0502020204030204" pitchFamily="34" charset="0"/>
                        </a:rPr>
                        <a:t>Imposte esercizio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402842">
                <a:tc>
                  <a:txBody>
                    <a:bodyPr/>
                    <a:lstStyle/>
                    <a:p>
                      <a:pPr algn="l" fontAlgn="ctr"/>
                      <a:r>
                        <a:rPr lang="it-IT" sz="1600" b="0" i="0" u="none" strike="noStrike" dirty="0">
                          <a:solidFill>
                            <a:srgbClr val="000000"/>
                          </a:solidFill>
                          <a:effectLst/>
                          <a:latin typeface="Calibri" panose="020F0502020204030204" pitchFamily="34" charset="0"/>
                        </a:rPr>
                        <a:t>            15</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120</a:t>
                      </a: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600" b="0" i="0" u="none" strike="noStrike" dirty="0">
                        <a:solidFill>
                          <a:srgbClr val="000000"/>
                        </a:solidFill>
                        <a:effectLst/>
                        <a:latin typeface="Calibri" panose="020F0502020204030204" pitchFamily="34" charset="0"/>
                      </a:endParaRPr>
                    </a:p>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4335035"/>
                  </a:ext>
                </a:extLst>
              </a:tr>
              <a:tr h="205280">
                <a:tc>
                  <a:txBody>
                    <a:bodyPr/>
                    <a:lstStyle/>
                    <a:p>
                      <a:pPr algn="l" fontAlgn="ctr"/>
                      <a:r>
                        <a:rPr lang="it-IT" sz="1600" b="1" i="0" u="none" strike="noStrike" dirty="0">
                          <a:solidFill>
                            <a:srgbClr val="000000"/>
                          </a:solidFill>
                          <a:effectLst/>
                          <a:latin typeface="Calibri" panose="020F0502020204030204" pitchFamily="34" charset="0"/>
                        </a:rPr>
                        <a:t>          135</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endParaRPr lang="it-IT"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03717190"/>
                  </a:ext>
                </a:extLst>
              </a:tr>
            </a:tbl>
          </a:graphicData>
        </a:graphic>
      </p:graphicFrame>
      <p:graphicFrame>
        <p:nvGraphicFramePr>
          <p:cNvPr id="10" name="Tabella 9">
            <a:extLst>
              <a:ext uri="{FF2B5EF4-FFF2-40B4-BE49-F238E27FC236}">
                <a16:creationId xmlns:a16="http://schemas.microsoft.com/office/drawing/2014/main" id="{4A74E2B4-4F57-5BAC-715F-7650DD5E0224}"/>
              </a:ext>
            </a:extLst>
          </p:cNvPr>
          <p:cNvGraphicFramePr>
            <a:graphicFrameLocks noGrp="1"/>
          </p:cNvGraphicFramePr>
          <p:nvPr>
            <p:extLst>
              <p:ext uri="{D42A27DB-BD31-4B8C-83A1-F6EECF244321}">
                <p14:modId xmlns:p14="http://schemas.microsoft.com/office/powerpoint/2010/main" val="3444490464"/>
              </p:ext>
            </p:extLst>
          </p:nvPr>
        </p:nvGraphicFramePr>
        <p:xfrm>
          <a:off x="5122872" y="2294872"/>
          <a:ext cx="1875320" cy="1003935"/>
        </p:xfrm>
        <a:graphic>
          <a:graphicData uri="http://schemas.openxmlformats.org/drawingml/2006/table">
            <a:tbl>
              <a:tblPr/>
              <a:tblGrid>
                <a:gridCol w="937660">
                  <a:extLst>
                    <a:ext uri="{9D8B030D-6E8A-4147-A177-3AD203B41FA5}">
                      <a16:colId xmlns:a16="http://schemas.microsoft.com/office/drawing/2014/main" val="1300315978"/>
                    </a:ext>
                  </a:extLst>
                </a:gridCol>
                <a:gridCol w="937660">
                  <a:extLst>
                    <a:ext uri="{9D8B030D-6E8A-4147-A177-3AD203B41FA5}">
                      <a16:colId xmlns:a16="http://schemas.microsoft.com/office/drawing/2014/main" val="1003259441"/>
                    </a:ext>
                  </a:extLst>
                </a:gridCol>
              </a:tblGrid>
              <a:tr h="205280">
                <a:tc gridSpan="2">
                  <a:txBody>
                    <a:bodyPr/>
                    <a:lstStyle/>
                    <a:p>
                      <a:pPr algn="ctr" fontAlgn="ctr"/>
                      <a:r>
                        <a:rPr lang="it-IT" sz="1600" b="0" i="0" u="none" strike="noStrike" dirty="0">
                          <a:solidFill>
                            <a:srgbClr val="000000"/>
                          </a:solidFill>
                          <a:effectLst/>
                          <a:latin typeface="Calibri" panose="020F0502020204030204" pitchFamily="34" charset="0"/>
                        </a:rPr>
                        <a:t>Erario c/imposte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it-IT"/>
                    </a:p>
                  </a:txBody>
                  <a:tcPr/>
                </a:tc>
                <a:extLst>
                  <a:ext uri="{0D108BD9-81ED-4DB2-BD59-A6C34878D82A}">
                    <a16:rowId xmlns:a16="http://schemas.microsoft.com/office/drawing/2014/main" val="1954848451"/>
                  </a:ext>
                </a:extLst>
              </a:tr>
              <a:tr h="402842">
                <a:tc>
                  <a:txBody>
                    <a:bodyPr/>
                    <a:lstStyle/>
                    <a:p>
                      <a:pPr algn="l" fontAlgn="ct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it-IT" sz="1600" b="0" i="0" u="none" strike="noStrike" dirty="0">
                          <a:solidFill>
                            <a:srgbClr val="000000"/>
                          </a:solidFill>
                          <a:effectLst/>
                          <a:latin typeface="Calibri" panose="020F0502020204030204" pitchFamily="34" charset="0"/>
                        </a:rPr>
                        <a:t>            15</a:t>
                      </a:r>
                      <a:endParaRPr lang="it-IT" sz="1600" b="1" i="0" u="none" strike="noStrike" dirty="0">
                        <a:solidFill>
                          <a:srgbClr val="000000"/>
                        </a:solidFill>
                        <a:effectLst/>
                        <a:latin typeface="Calibri" panose="020F0502020204030204" pitchFamily="34" charset="0"/>
                      </a:endParaRPr>
                    </a:p>
                    <a:p>
                      <a:pPr algn="l" fontAlgn="ctr"/>
                      <a:r>
                        <a:rPr lang="it-IT" sz="1600" b="0" i="0" u="none" strike="noStrike" dirty="0">
                          <a:solidFill>
                            <a:srgbClr val="000000"/>
                          </a:solidFill>
                          <a:effectLst/>
                          <a:latin typeface="Calibri" panose="020F0502020204030204" pitchFamily="34" charset="0"/>
                        </a:rPr>
                        <a:t>          120</a:t>
                      </a:r>
                      <a:endParaRPr lang="it-IT"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4335035"/>
                  </a:ext>
                </a:extLst>
              </a:tr>
              <a:tr h="205280">
                <a:tc>
                  <a:txBody>
                    <a:bodyPr/>
                    <a:lstStyle/>
                    <a:p>
                      <a:pPr algn="l" fontAlgn="ctr"/>
                      <a:endParaRPr lang="it-IT" sz="1600" b="1"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r>
                        <a:rPr lang="it-IT" sz="1600" b="1" i="0" u="none" strike="noStrike" dirty="0">
                          <a:solidFill>
                            <a:srgbClr val="000000"/>
                          </a:solidFill>
                          <a:effectLst/>
                          <a:latin typeface="Calibri" panose="020F0502020204030204" pitchFamily="34" charset="0"/>
                        </a:rPr>
                        <a:t>          135</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03717190"/>
                  </a:ext>
                </a:extLst>
              </a:tr>
            </a:tbl>
          </a:graphicData>
        </a:graphic>
      </p:graphicFrame>
      <p:pic>
        <p:nvPicPr>
          <p:cNvPr id="11" name="Immagine 10">
            <a:extLst>
              <a:ext uri="{FF2B5EF4-FFF2-40B4-BE49-F238E27FC236}">
                <a16:creationId xmlns:a16="http://schemas.microsoft.com/office/drawing/2014/main" id="{62E9BB04-FC9E-9417-7E74-4CDAE7F66819}"/>
              </a:ext>
            </a:extLst>
          </p:cNvPr>
          <p:cNvPicPr>
            <a:picLocks noChangeAspect="1"/>
          </p:cNvPicPr>
          <p:nvPr/>
        </p:nvPicPr>
        <p:blipFill>
          <a:blip r:embed="rId2"/>
          <a:stretch>
            <a:fillRect/>
          </a:stretch>
        </p:blipFill>
        <p:spPr>
          <a:xfrm>
            <a:off x="7554537" y="1692940"/>
            <a:ext cx="980650" cy="910604"/>
          </a:xfrm>
          <a:prstGeom prst="rect">
            <a:avLst/>
          </a:prstGeom>
        </p:spPr>
      </p:pic>
    </p:spTree>
    <p:extLst>
      <p:ext uri="{BB962C8B-B14F-4D97-AF65-F5344CB8AC3E}">
        <p14:creationId xmlns:p14="http://schemas.microsoft.com/office/powerpoint/2010/main" val="8020470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3D02-1284-4D68-7A6B-315F85CCB423}"/>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4019679-4262-A5C7-1F27-04CBED725F7E}"/>
              </a:ext>
            </a:extLst>
          </p:cNvPr>
          <p:cNvSpPr>
            <a:spLocks noGrp="1"/>
          </p:cNvSpPr>
          <p:nvPr>
            <p:ph type="sldNum" sz="quarter" idx="12"/>
          </p:nvPr>
        </p:nvSpPr>
        <p:spPr/>
        <p:txBody>
          <a:bodyPr/>
          <a:lstStyle/>
          <a:p>
            <a:fld id="{2C20EE39-9E8F-472C-A198-3FCA771E6885}" type="slidenum">
              <a:rPr lang="it-IT" smtClean="0"/>
              <a:t>65</a:t>
            </a:fld>
            <a:endParaRPr lang="it-IT"/>
          </a:p>
        </p:txBody>
      </p:sp>
      <p:sp>
        <p:nvSpPr>
          <p:cNvPr id="3" name="Rettangolo 2">
            <a:extLst>
              <a:ext uri="{FF2B5EF4-FFF2-40B4-BE49-F238E27FC236}">
                <a16:creationId xmlns:a16="http://schemas.microsoft.com/office/drawing/2014/main" id="{E482962A-9086-F56E-8D25-F28A736A821A}"/>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4887D513-ED66-F42E-E6B6-A23C56FFEC60}"/>
              </a:ext>
            </a:extLst>
          </p:cNvPr>
          <p:cNvSpPr txBox="1">
            <a:spLocks/>
          </p:cNvSpPr>
          <p:nvPr/>
        </p:nvSpPr>
        <p:spPr>
          <a:xfrm>
            <a:off x="942109" y="6202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F18049CE-8120-030E-B098-622B94E83994}"/>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F0E100A2-043C-04D1-8756-3DB547C9F8A7}"/>
              </a:ext>
            </a:extLst>
          </p:cNvPr>
          <p:cNvCxnSpPr/>
          <p:nvPr/>
        </p:nvCxnSpPr>
        <p:spPr>
          <a:xfrm>
            <a:off x="890153" y="11821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59D83E01-8D0F-7464-572D-7ECC9A3D13B6}"/>
              </a:ext>
            </a:extLst>
          </p:cNvPr>
          <p:cNvSpPr txBox="1"/>
          <p:nvPr/>
        </p:nvSpPr>
        <p:spPr>
          <a:xfrm>
            <a:off x="838199" y="1434569"/>
            <a:ext cx="10411692" cy="4449488"/>
          </a:xfrm>
          <a:prstGeom prst="rect">
            <a:avLst/>
          </a:prstGeom>
          <a:noFill/>
        </p:spPr>
        <p:txBody>
          <a:bodyPr wrap="square">
            <a:spAutoFit/>
          </a:bodyPr>
          <a:lstStyle/>
          <a:p>
            <a:pPr algn="just">
              <a:lnSpc>
                <a:spcPct val="115000"/>
              </a:lnSpc>
              <a:spcAft>
                <a:spcPts val="800"/>
              </a:spcAft>
            </a:pPr>
            <a:r>
              <a:rPr lang="it-IT" sz="2300" kern="100" dirty="0">
                <a:effectLst/>
                <a:latin typeface="Aptos" panose="020B0004020202020204" pitchFamily="34" charset="0"/>
                <a:ea typeface="Aptos" panose="020B0004020202020204" pitchFamily="34" charset="0"/>
                <a:cs typeface="Times New Roman" panose="02020603050405020304" pitchFamily="18" charset="0"/>
              </a:rPr>
              <a:t>La redazione del bilancio d’esercizio presuppone una regolare tenuta della contabilità generale </a:t>
            </a:r>
          </a:p>
          <a:p>
            <a:pPr marL="342900" lvl="0" indent="-342900" algn="just">
              <a:lnSpc>
                <a:spcPct val="115000"/>
              </a:lnSpc>
              <a:spcAft>
                <a:spcPts val="800"/>
              </a:spcAft>
              <a:buFont typeface="+mj-lt"/>
              <a:buAutoNum type="arabicPeriod"/>
            </a:pPr>
            <a:r>
              <a:rPr lang="it-IT" sz="23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Rilevazioni di apertura</a:t>
            </a:r>
            <a:endParaRPr lang="it-IT" sz="23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it-IT" sz="2300" kern="100" dirty="0">
                <a:effectLst/>
                <a:latin typeface="Aptos" panose="020B0004020202020204" pitchFamily="34" charset="0"/>
                <a:ea typeface="Aptos" panose="020B0004020202020204" pitchFamily="34" charset="0"/>
                <a:cs typeface="Times New Roman" panose="02020603050405020304" pitchFamily="18" charset="0"/>
              </a:rPr>
              <a:t>All’inizio di ciascun esercizio devono essere aperti i conti che, a chiusura dell’esercizio passato erano confluiti nello Stato Patrimoniale.  </a:t>
            </a:r>
          </a:p>
          <a:p>
            <a:pPr algn="just">
              <a:lnSpc>
                <a:spcPct val="115000"/>
              </a:lnSpc>
              <a:spcAft>
                <a:spcPts val="800"/>
              </a:spcAft>
            </a:pPr>
            <a:r>
              <a:rPr lang="it-IT" sz="2300" kern="100" dirty="0">
                <a:effectLst/>
                <a:latin typeface="Aptos" panose="020B0004020202020204" pitchFamily="34" charset="0"/>
                <a:ea typeface="Aptos" panose="020B0004020202020204" pitchFamily="34" charset="0"/>
                <a:cs typeface="Times New Roman" panose="02020603050405020304" pitchFamily="18" charset="0"/>
              </a:rPr>
              <a:t>I valori rappresentati nello Stato Patrimoniale sono valori </a:t>
            </a:r>
            <a:r>
              <a:rPr lang="it-IT" sz="2300" i="1" kern="100" dirty="0">
                <a:effectLst/>
                <a:latin typeface="Aptos" panose="020B0004020202020204" pitchFamily="34" charset="0"/>
                <a:ea typeface="Aptos" panose="020B0004020202020204" pitchFamily="34" charset="0"/>
                <a:cs typeface="Times New Roman" panose="02020603050405020304" pitchFamily="18" charset="0"/>
              </a:rPr>
              <a:t>accumulati </a:t>
            </a:r>
            <a:r>
              <a:rPr lang="it-IT" sz="2300" kern="100" dirty="0">
                <a:effectLst/>
                <a:latin typeface="Aptos" panose="020B0004020202020204" pitchFamily="34" charset="0"/>
                <a:ea typeface="Aptos" panose="020B0004020202020204" pitchFamily="34" charset="0"/>
                <a:cs typeface="Times New Roman" panose="02020603050405020304" pitchFamily="18" charset="0"/>
              </a:rPr>
              <a:t>nel corso dell’esercizio concluso e che si </a:t>
            </a:r>
            <a:r>
              <a:rPr lang="it-IT" sz="2300" i="1" kern="100" dirty="0">
                <a:effectLst/>
                <a:latin typeface="Aptos" panose="020B0004020202020204" pitchFamily="34" charset="0"/>
                <a:ea typeface="Aptos" panose="020B0004020202020204" pitchFamily="34" charset="0"/>
                <a:cs typeface="Times New Roman" panose="02020603050405020304" pitchFamily="18" charset="0"/>
              </a:rPr>
              <a:t>tramandano</a:t>
            </a:r>
            <a:r>
              <a:rPr lang="it-IT" sz="2300" kern="100" dirty="0">
                <a:effectLst/>
                <a:latin typeface="Aptos" panose="020B0004020202020204" pitchFamily="34" charset="0"/>
                <a:ea typeface="Aptos" panose="020B0004020202020204" pitchFamily="34" charset="0"/>
                <a:cs typeface="Times New Roman" panose="02020603050405020304" pitchFamily="18" charset="0"/>
              </a:rPr>
              <a:t> all’esercizio successivo, rappresentano il raccordo tra più periodi amministrativi. Pertanto, ad avvio dell’esercizio, i valori iscritti nello Stato Patrimoniale dell’esercizio appena concluso, devono essere </a:t>
            </a:r>
            <a:r>
              <a:rPr lang="it-IT" sz="2300" kern="100" dirty="0">
                <a:effectLst/>
                <a:ea typeface="Aptos" panose="020B0004020202020204" pitchFamily="34" charset="0"/>
                <a:cs typeface="Times New Roman" panose="02020603050405020304" pitchFamily="18" charset="0"/>
              </a:rPr>
              <a:t>"</a:t>
            </a:r>
            <a:r>
              <a:rPr lang="it-IT" sz="2300" i="1" kern="100" dirty="0">
                <a:effectLst/>
                <a:ea typeface="Aptos" panose="020B0004020202020204" pitchFamily="34" charset="0"/>
                <a:cs typeface="Times New Roman" panose="02020603050405020304" pitchFamily="18" charset="0"/>
              </a:rPr>
              <a:t>aperti</a:t>
            </a:r>
            <a:r>
              <a:rPr lang="it-IT" sz="2300" kern="100" dirty="0">
                <a:effectLst/>
                <a:ea typeface="Aptos" panose="020B0004020202020204" pitchFamily="34" charset="0"/>
                <a:cs typeface="Times New Roman" panose="02020603050405020304" pitchFamily="18" charset="0"/>
              </a:rPr>
              <a:t>" </a:t>
            </a:r>
            <a:r>
              <a:rPr lang="it-IT" sz="2300" kern="100" dirty="0">
                <a:effectLst/>
                <a:latin typeface="Aptos" panose="020B0004020202020204" pitchFamily="34" charset="0"/>
                <a:ea typeface="Aptos" panose="020B0004020202020204" pitchFamily="34" charset="0"/>
                <a:cs typeface="Times New Roman" panose="02020603050405020304" pitchFamily="18" charset="0"/>
              </a:rPr>
              <a:t>allo Stato patrimoniale del nuovo esercizio. </a:t>
            </a:r>
          </a:p>
        </p:txBody>
      </p:sp>
      <p:grpSp>
        <p:nvGrpSpPr>
          <p:cNvPr id="11" name="Gruppo 10">
            <a:extLst>
              <a:ext uri="{FF2B5EF4-FFF2-40B4-BE49-F238E27FC236}">
                <a16:creationId xmlns:a16="http://schemas.microsoft.com/office/drawing/2014/main" id="{5AC6CA8C-167C-9487-7400-27C83C115D2E}"/>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C72937BB-2D4C-314F-CCE3-8F06C8C7D635}"/>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DD60EDA5-F967-59C5-5917-97A170F2C7D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216FBE3D-D5B9-8FEA-82E3-B0B4F18E7AFC}"/>
              </a:ext>
            </a:extLst>
          </p:cNvPr>
          <p:cNvSpPr>
            <a:spLocks noGrp="1"/>
          </p:cNvSpPr>
          <p:nvPr>
            <p:ph type="ftr" sz="quarter" idx="11"/>
          </p:nvPr>
        </p:nvSpPr>
        <p:spPr/>
        <p:txBody>
          <a:bodyPr/>
          <a:lstStyle/>
          <a:p>
            <a:r>
              <a:rPr lang="it-IT" sz="1050" dirty="0">
                <a:solidFill>
                  <a:schemeClr val="bg2">
                    <a:lumMod val="90000"/>
                  </a:schemeClr>
                </a:solidFill>
              </a:rPr>
              <a:t>63</a:t>
            </a:r>
          </a:p>
        </p:txBody>
      </p:sp>
    </p:spTree>
    <p:extLst>
      <p:ext uri="{BB962C8B-B14F-4D97-AF65-F5344CB8AC3E}">
        <p14:creationId xmlns:p14="http://schemas.microsoft.com/office/powerpoint/2010/main" val="10462779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AE623-2F15-90DC-7DDB-E5E04C5AE68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95B467E-7F0B-CB09-4458-CF31CDA63246}"/>
              </a:ext>
            </a:extLst>
          </p:cNvPr>
          <p:cNvSpPr>
            <a:spLocks noGrp="1"/>
          </p:cNvSpPr>
          <p:nvPr>
            <p:ph type="sldNum" sz="quarter" idx="12"/>
          </p:nvPr>
        </p:nvSpPr>
        <p:spPr/>
        <p:txBody>
          <a:bodyPr/>
          <a:lstStyle/>
          <a:p>
            <a:fld id="{2C20EE39-9E8F-472C-A198-3FCA771E6885}" type="slidenum">
              <a:rPr lang="it-IT" smtClean="0"/>
              <a:t>66</a:t>
            </a:fld>
            <a:endParaRPr lang="it-IT"/>
          </a:p>
        </p:txBody>
      </p:sp>
      <p:sp>
        <p:nvSpPr>
          <p:cNvPr id="3" name="Rettangolo 2">
            <a:extLst>
              <a:ext uri="{FF2B5EF4-FFF2-40B4-BE49-F238E27FC236}">
                <a16:creationId xmlns:a16="http://schemas.microsoft.com/office/drawing/2014/main" id="{793440CC-EE24-1350-DCB6-EF4F22F02F2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903E4B88-FCC6-CD88-F0CD-AF3CBDCBF130}"/>
              </a:ext>
            </a:extLst>
          </p:cNvPr>
          <p:cNvSpPr txBox="1">
            <a:spLocks/>
          </p:cNvSpPr>
          <p:nvPr/>
        </p:nvSpPr>
        <p:spPr>
          <a:xfrm>
            <a:off x="942109" y="6202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C9D34A2F-4E21-B763-9046-FD783AE35132}"/>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D1058E8-C725-7615-3591-CDE81A8D5173}"/>
              </a:ext>
            </a:extLst>
          </p:cNvPr>
          <p:cNvCxnSpPr/>
          <p:nvPr/>
        </p:nvCxnSpPr>
        <p:spPr>
          <a:xfrm>
            <a:off x="890153" y="11821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BBB66E0B-2A5E-4C30-29B4-43435B1615B4}"/>
              </a:ext>
            </a:extLst>
          </p:cNvPr>
          <p:cNvSpPr txBox="1"/>
          <p:nvPr/>
        </p:nvSpPr>
        <p:spPr>
          <a:xfrm>
            <a:off x="838199" y="1434569"/>
            <a:ext cx="10411692" cy="3738844"/>
          </a:xfrm>
          <a:prstGeom prst="rect">
            <a:avLst/>
          </a:prstGeom>
          <a:noFill/>
        </p:spPr>
        <p:txBody>
          <a:bodyPr wrap="square">
            <a:spAutoFit/>
          </a:bodyPr>
          <a:lstStyle/>
          <a:p>
            <a:pPr marL="457200" lvl="0" indent="-457200" algn="just">
              <a:lnSpc>
                <a:spcPct val="115000"/>
              </a:lnSpc>
              <a:spcAft>
                <a:spcPts val="800"/>
              </a:spcAft>
              <a:buFont typeface="+mj-lt"/>
              <a:buAutoNum type="arabicPeriod" startAt="2"/>
            </a:pPr>
            <a:r>
              <a:rPr lang="it-IT" sz="23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Rilevazioni di esercizio </a:t>
            </a:r>
            <a:endParaRPr lang="it-IT" sz="23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it-IT" sz="2300" kern="100" dirty="0">
                <a:effectLst/>
                <a:latin typeface="Aptos" panose="020B0004020202020204" pitchFamily="34" charset="0"/>
                <a:ea typeface="Aptos" panose="020B0004020202020204" pitchFamily="34" charset="0"/>
                <a:cs typeface="Times New Roman" panose="02020603050405020304" pitchFamily="18" charset="0"/>
              </a:rPr>
              <a:t>Durante il periodo amministrativo vengono rilevati cronologicamente e sistematicamente tutti i valori originati dalle operazioni di gestione dell’impresa. </a:t>
            </a:r>
          </a:p>
          <a:p>
            <a:pPr marL="457200" lvl="0" indent="-457200" algn="just">
              <a:lnSpc>
                <a:spcPct val="115000"/>
              </a:lnSpc>
              <a:spcAft>
                <a:spcPts val="800"/>
              </a:spcAft>
              <a:buFont typeface="+mj-lt"/>
              <a:buAutoNum type="arabicPeriod" startAt="3"/>
            </a:pPr>
            <a:r>
              <a:rPr lang="it-IT" sz="23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Valutazione di bilancio </a:t>
            </a:r>
            <a:endParaRPr lang="it-IT" sz="23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it-IT" sz="2300" kern="100" dirty="0">
                <a:effectLst/>
                <a:latin typeface="Aptos" panose="020B0004020202020204" pitchFamily="34" charset="0"/>
                <a:ea typeface="Aptos" panose="020B0004020202020204" pitchFamily="34" charset="0"/>
                <a:cs typeface="Times New Roman" panose="02020603050405020304" pitchFamily="18" charset="0"/>
              </a:rPr>
              <a:t>Il Codice civile contiene, all’art. 2426, i criteri a cui attenersi per la valutazione dei singoli beni e poste da iscrivere in bilancio. </a:t>
            </a:r>
          </a:p>
          <a:p>
            <a:pPr algn="just">
              <a:lnSpc>
                <a:spcPct val="115000"/>
              </a:lnSpc>
              <a:spcAft>
                <a:spcPts val="800"/>
              </a:spcAft>
            </a:pPr>
            <a:r>
              <a:rPr lang="it-IT" sz="2300" kern="100" dirty="0">
                <a:effectLst/>
                <a:latin typeface="Aptos" panose="020B0004020202020204" pitchFamily="34" charset="0"/>
                <a:ea typeface="Aptos" panose="020B0004020202020204" pitchFamily="34" charset="0"/>
                <a:cs typeface="Times New Roman" panose="02020603050405020304" pitchFamily="18" charset="0"/>
              </a:rPr>
              <a:t>Il criterio base è quello del </a:t>
            </a:r>
            <a:r>
              <a:rPr lang="it-IT" sz="2300" u="sng" kern="100" dirty="0">
                <a:effectLst/>
                <a:latin typeface="Aptos" panose="020B0004020202020204" pitchFamily="34" charset="0"/>
                <a:ea typeface="Aptos" panose="020B0004020202020204" pitchFamily="34" charset="0"/>
                <a:cs typeface="Times New Roman" panose="02020603050405020304" pitchFamily="18" charset="0"/>
              </a:rPr>
              <a:t>costo di acquisto</a:t>
            </a:r>
            <a:r>
              <a:rPr lang="it-IT" sz="2300" kern="100" dirty="0">
                <a:effectLst/>
                <a:latin typeface="Aptos" panose="020B0004020202020204" pitchFamily="34" charset="0"/>
                <a:ea typeface="Aptos" panose="020B0004020202020204" pitchFamily="34" charset="0"/>
                <a:cs typeface="Times New Roman" panose="02020603050405020304" pitchFamily="18" charset="0"/>
              </a:rPr>
              <a:t> o </a:t>
            </a:r>
            <a:r>
              <a:rPr lang="it-IT" sz="2300" u="sng" kern="100" dirty="0">
                <a:effectLst/>
                <a:latin typeface="Aptos" panose="020B0004020202020204" pitchFamily="34" charset="0"/>
                <a:ea typeface="Aptos" panose="020B0004020202020204" pitchFamily="34" charset="0"/>
                <a:cs typeface="Times New Roman" panose="02020603050405020304" pitchFamily="18" charset="0"/>
              </a:rPr>
              <a:t>di produzione</a:t>
            </a:r>
            <a:r>
              <a:rPr lang="it-IT" sz="2300" kern="100" dirty="0">
                <a:effectLst/>
                <a:latin typeface="Aptos" panose="020B0004020202020204" pitchFamily="34" charset="0"/>
                <a:ea typeface="Aptos" panose="020B0004020202020204" pitchFamily="34" charset="0"/>
                <a:cs typeface="Times New Roman" panose="02020603050405020304" pitchFamily="18" charset="0"/>
              </a:rPr>
              <a:t>. Poi, è prevista una serie di eccezioni rispetto a tale principio base.</a:t>
            </a:r>
          </a:p>
        </p:txBody>
      </p:sp>
      <p:grpSp>
        <p:nvGrpSpPr>
          <p:cNvPr id="11" name="Gruppo 10">
            <a:extLst>
              <a:ext uri="{FF2B5EF4-FFF2-40B4-BE49-F238E27FC236}">
                <a16:creationId xmlns:a16="http://schemas.microsoft.com/office/drawing/2014/main" id="{BB5B68D2-C485-298D-5230-E6D9D4D92E28}"/>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4432C3A8-670E-859F-E71F-95ECE0285F4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37FF1854-7FD5-567C-8634-595C8262A41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5CCD0C71-3646-E88D-31DD-EEDC7A3F39EB}"/>
              </a:ext>
            </a:extLst>
          </p:cNvPr>
          <p:cNvSpPr>
            <a:spLocks noGrp="1"/>
          </p:cNvSpPr>
          <p:nvPr>
            <p:ph type="ftr" sz="quarter" idx="11"/>
          </p:nvPr>
        </p:nvSpPr>
        <p:spPr/>
        <p:txBody>
          <a:bodyPr/>
          <a:lstStyle/>
          <a:p>
            <a:r>
              <a:rPr lang="it-IT" sz="1050" dirty="0">
                <a:solidFill>
                  <a:schemeClr val="bg2">
                    <a:lumMod val="90000"/>
                  </a:schemeClr>
                </a:solidFill>
              </a:rPr>
              <a:t>64</a:t>
            </a:r>
          </a:p>
        </p:txBody>
      </p:sp>
    </p:spTree>
    <p:extLst>
      <p:ext uri="{BB962C8B-B14F-4D97-AF65-F5344CB8AC3E}">
        <p14:creationId xmlns:p14="http://schemas.microsoft.com/office/powerpoint/2010/main" val="26798441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B9C17-9967-5E2A-5FF3-A47CBFE9C182}"/>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E7455FD-4105-3386-94C7-BD0A6C5F7C17}"/>
              </a:ext>
            </a:extLst>
          </p:cNvPr>
          <p:cNvSpPr>
            <a:spLocks noGrp="1"/>
          </p:cNvSpPr>
          <p:nvPr>
            <p:ph type="sldNum" sz="quarter" idx="12"/>
          </p:nvPr>
        </p:nvSpPr>
        <p:spPr/>
        <p:txBody>
          <a:bodyPr/>
          <a:lstStyle/>
          <a:p>
            <a:fld id="{2C20EE39-9E8F-472C-A198-3FCA771E6885}" type="slidenum">
              <a:rPr lang="it-IT" smtClean="0"/>
              <a:t>67</a:t>
            </a:fld>
            <a:endParaRPr lang="it-IT"/>
          </a:p>
        </p:txBody>
      </p:sp>
      <p:sp>
        <p:nvSpPr>
          <p:cNvPr id="3" name="Rettangolo 2">
            <a:extLst>
              <a:ext uri="{FF2B5EF4-FFF2-40B4-BE49-F238E27FC236}">
                <a16:creationId xmlns:a16="http://schemas.microsoft.com/office/drawing/2014/main" id="{1B73483A-8F08-2A37-2416-FAE8629FAE4F}"/>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5AED7744-D427-E79C-5036-B14E57DE94A6}"/>
              </a:ext>
            </a:extLst>
          </p:cNvPr>
          <p:cNvSpPr txBox="1">
            <a:spLocks/>
          </p:cNvSpPr>
          <p:nvPr/>
        </p:nvSpPr>
        <p:spPr>
          <a:xfrm>
            <a:off x="942109" y="6202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B7BA694F-1346-75AC-60D0-32D2502E018F}"/>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4E89FD10-FFCD-E636-491E-866D244539BE}"/>
              </a:ext>
            </a:extLst>
          </p:cNvPr>
          <p:cNvCxnSpPr/>
          <p:nvPr/>
        </p:nvCxnSpPr>
        <p:spPr>
          <a:xfrm>
            <a:off x="890153" y="11821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A122194E-19D6-ABB6-6635-B17EDA570013}"/>
              </a:ext>
            </a:extLst>
          </p:cNvPr>
          <p:cNvSpPr txBox="1"/>
          <p:nvPr/>
        </p:nvSpPr>
        <p:spPr>
          <a:xfrm>
            <a:off x="916130" y="1452076"/>
            <a:ext cx="10411692" cy="3428118"/>
          </a:xfrm>
          <a:prstGeom prst="rect">
            <a:avLst/>
          </a:prstGeom>
          <a:noFill/>
        </p:spPr>
        <p:txBody>
          <a:bodyPr wrap="square">
            <a:spAutoFit/>
          </a:bodyPr>
          <a:lstStyle/>
          <a:p>
            <a:pPr algn="just">
              <a:lnSpc>
                <a:spcPct val="150000"/>
              </a:lnSpc>
              <a:spcAft>
                <a:spcPts val="800"/>
              </a:spcAft>
            </a:pPr>
            <a:r>
              <a:rPr lang="it-IT" sz="2300" kern="100" dirty="0">
                <a:effectLst/>
                <a:ea typeface="Aptos" panose="020B0004020202020204" pitchFamily="34" charset="0"/>
                <a:cs typeface="Times New Roman" panose="02020603050405020304" pitchFamily="18" charset="0"/>
              </a:rPr>
              <a:t>Tali eccezioni possono essere sintetizzate come segue:</a:t>
            </a:r>
          </a:p>
          <a:p>
            <a:pPr marL="342900" lvl="0" indent="-342900" algn="just">
              <a:lnSpc>
                <a:spcPct val="150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immobilizzazioni: è prevista la svalutazione quando il loro valore, alla data di chiusura dell'esercizio, risulti inferiore al costo;</a:t>
            </a:r>
          </a:p>
          <a:p>
            <a:pPr marL="342900" lvl="0" indent="-342900" algn="just">
              <a:lnSpc>
                <a:spcPct val="150000"/>
              </a:lnSpc>
              <a:spcAft>
                <a:spcPts val="800"/>
              </a:spcAft>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partecipazioni (immobilizzate) in imprese controllate e collegate: possono essere valutate anche con il criterio del patrimonio netto, oltre che al costo;</a:t>
            </a:r>
          </a:p>
          <a:p>
            <a:pPr marL="342900" lvl="0" indent="-342900" algn="just">
              <a:lnSpc>
                <a:spcPct val="150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crediti: sono rilevati al valore di presumibile realizzo;</a:t>
            </a:r>
          </a:p>
        </p:txBody>
      </p:sp>
      <p:grpSp>
        <p:nvGrpSpPr>
          <p:cNvPr id="11" name="Gruppo 10">
            <a:extLst>
              <a:ext uri="{FF2B5EF4-FFF2-40B4-BE49-F238E27FC236}">
                <a16:creationId xmlns:a16="http://schemas.microsoft.com/office/drawing/2014/main" id="{A91B258E-B7B8-CC49-B537-974EC48E19F1}"/>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F734C5C4-22D5-9F04-0A4E-64ACB587AFE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C5ECF7C6-4AB8-CBB4-EA9F-FED81E89D001}"/>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6097B078-2B67-6084-AD02-23BA8F12E5A4}"/>
              </a:ext>
            </a:extLst>
          </p:cNvPr>
          <p:cNvSpPr>
            <a:spLocks noGrp="1"/>
          </p:cNvSpPr>
          <p:nvPr>
            <p:ph type="ftr" sz="quarter" idx="11"/>
          </p:nvPr>
        </p:nvSpPr>
        <p:spPr/>
        <p:txBody>
          <a:bodyPr/>
          <a:lstStyle/>
          <a:p>
            <a:r>
              <a:rPr lang="it-IT" sz="1050" dirty="0">
                <a:solidFill>
                  <a:schemeClr val="bg2">
                    <a:lumMod val="90000"/>
                  </a:schemeClr>
                </a:solidFill>
              </a:rPr>
              <a:t>65</a:t>
            </a:r>
          </a:p>
        </p:txBody>
      </p:sp>
    </p:spTree>
    <p:extLst>
      <p:ext uri="{BB962C8B-B14F-4D97-AF65-F5344CB8AC3E}">
        <p14:creationId xmlns:p14="http://schemas.microsoft.com/office/powerpoint/2010/main" val="4309528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B4AD9-8403-D5C5-0639-7A1FC9A56F81}"/>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CC3BAE3-7143-0947-72B9-AE59BD157534}"/>
              </a:ext>
            </a:extLst>
          </p:cNvPr>
          <p:cNvSpPr>
            <a:spLocks noGrp="1"/>
          </p:cNvSpPr>
          <p:nvPr>
            <p:ph type="sldNum" sz="quarter" idx="12"/>
          </p:nvPr>
        </p:nvSpPr>
        <p:spPr/>
        <p:txBody>
          <a:bodyPr/>
          <a:lstStyle/>
          <a:p>
            <a:fld id="{2C20EE39-9E8F-472C-A198-3FCA771E6885}" type="slidenum">
              <a:rPr lang="it-IT" smtClean="0"/>
              <a:t>68</a:t>
            </a:fld>
            <a:endParaRPr lang="it-IT"/>
          </a:p>
        </p:txBody>
      </p:sp>
      <p:sp>
        <p:nvSpPr>
          <p:cNvPr id="3" name="Rettangolo 2">
            <a:extLst>
              <a:ext uri="{FF2B5EF4-FFF2-40B4-BE49-F238E27FC236}">
                <a16:creationId xmlns:a16="http://schemas.microsoft.com/office/drawing/2014/main" id="{8BB061A1-6C96-79FC-BAD3-9EB16DB22959}"/>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30213B7A-3891-7D12-3091-ACE8DE990E21}"/>
              </a:ext>
            </a:extLst>
          </p:cNvPr>
          <p:cNvSpPr txBox="1">
            <a:spLocks/>
          </p:cNvSpPr>
          <p:nvPr/>
        </p:nvSpPr>
        <p:spPr>
          <a:xfrm>
            <a:off x="942109" y="6202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9EFB0EC5-CEFA-155F-087E-0E0B0BBED41B}"/>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F186D2DC-DF7A-0230-724F-75674D007F21}"/>
              </a:ext>
            </a:extLst>
          </p:cNvPr>
          <p:cNvCxnSpPr/>
          <p:nvPr/>
        </p:nvCxnSpPr>
        <p:spPr>
          <a:xfrm>
            <a:off x="890153" y="11821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2486D794-57E3-C8C4-8625-ED7DD91A5E71}"/>
              </a:ext>
            </a:extLst>
          </p:cNvPr>
          <p:cNvSpPr txBox="1"/>
          <p:nvPr/>
        </p:nvSpPr>
        <p:spPr>
          <a:xfrm>
            <a:off x="890152" y="1566161"/>
            <a:ext cx="10411692" cy="4276748"/>
          </a:xfrm>
          <a:prstGeom prst="rect">
            <a:avLst/>
          </a:prstGeom>
          <a:noFill/>
        </p:spPr>
        <p:txBody>
          <a:bodyPr wrap="square">
            <a:spAutoFit/>
          </a:bodyPr>
          <a:lstStyle/>
          <a:p>
            <a:pPr marL="342900" lvl="0" indent="-342900" algn="just">
              <a:lnSpc>
                <a:spcPct val="115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elementi dell'attivo circolante: è prevista l'iscrizione al minor valore tra costo e valore di realizzazione desumibile dall'andamento del mercato (crediti, rimanenze);</a:t>
            </a:r>
          </a:p>
          <a:p>
            <a:pPr marL="342900" lvl="0" indent="-342900" algn="just">
              <a:lnSpc>
                <a:spcPct val="115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lavori in corso su ordinazione: possono essere iscritti sulla base dei corrispettivi contrattuali maturati con ragionevole certezza, sulla base del metodo dello </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300" kern="100" dirty="0">
                <a:effectLst/>
                <a:ea typeface="Aptos" panose="020B0004020202020204" pitchFamily="34" charset="0"/>
                <a:cs typeface="Times New Roman" panose="02020603050405020304" pitchFamily="18" charset="0"/>
              </a:rPr>
              <a:t>stato avanzamento lavori</a:t>
            </a:r>
            <a:r>
              <a:rPr lang="it-IT" sz="2400" kern="100" dirty="0">
                <a:effectLst/>
                <a:latin typeface="Calibri" panose="020F0502020204030204" pitchFamily="34" charset="0"/>
                <a:ea typeface="Aptos" panose="020B0004020202020204" pitchFamily="34" charset="0"/>
                <a:cs typeface="Calibri" panose="020F0502020204030204" pitchFamily="34" charset="0"/>
              </a:rPr>
              <a:t>”</a:t>
            </a:r>
            <a:r>
              <a:rPr lang="it-IT" sz="2300" kern="100" dirty="0">
                <a:effectLst/>
                <a:ea typeface="Aptos" panose="020B0004020202020204" pitchFamily="34" charset="0"/>
                <a:cs typeface="Times New Roman" panose="02020603050405020304" pitchFamily="18" charset="0"/>
              </a:rPr>
              <a:t>;</a:t>
            </a:r>
          </a:p>
          <a:p>
            <a:pPr marL="342900" lvl="0" indent="-342900" algn="just">
              <a:lnSpc>
                <a:spcPct val="115000"/>
              </a:lnSpc>
              <a:spcAft>
                <a:spcPts val="800"/>
              </a:spcAft>
              <a:buFont typeface="Courier New" panose="02070309020205020404" pitchFamily="49" charset="0"/>
              <a:buChar char="o"/>
            </a:pPr>
            <a:r>
              <a:rPr lang="it-IT" sz="2300" kern="100" dirty="0">
                <a:ea typeface="Aptos" panose="020B0004020202020204" pitchFamily="34" charset="0"/>
                <a:cs typeface="Times New Roman" panose="02020603050405020304" pitchFamily="18" charset="0"/>
              </a:rPr>
              <a:t>a</a:t>
            </a:r>
            <a:r>
              <a:rPr lang="it-IT" sz="2300" kern="100" dirty="0">
                <a:effectLst/>
                <a:ea typeface="Aptos" panose="020B0004020202020204" pitchFamily="34" charset="0"/>
                <a:cs typeface="Times New Roman" panose="02020603050405020304" pitchFamily="18" charset="0"/>
              </a:rPr>
              <a:t>vviamento: iscritti all’attivo con consenso del collegio, quando pagato, e da ammortizzare su vita utile (limite 10 anni se non è possibile stimarne attendibilmente la vita utile);</a:t>
            </a:r>
          </a:p>
          <a:p>
            <a:pPr marL="342900" lvl="0" indent="-342900" algn="just">
              <a:lnSpc>
                <a:spcPct val="115000"/>
              </a:lnSpc>
              <a:spcAft>
                <a:spcPts val="800"/>
              </a:spcAft>
              <a:buFont typeface="Courier New" panose="02070309020205020404" pitchFamily="49" charset="0"/>
              <a:buChar char="o"/>
            </a:pPr>
            <a:r>
              <a:rPr lang="it-IT" sz="2300" kern="100" dirty="0">
                <a:ea typeface="Aptos" panose="020B0004020202020204" pitchFamily="34" charset="0"/>
                <a:cs typeface="Times New Roman" panose="02020603050405020304" pitchFamily="18" charset="0"/>
              </a:rPr>
              <a:t>costi di impianto e ampliamento e di sviluppo: iscritti </a:t>
            </a:r>
            <a:r>
              <a:rPr lang="it-IT" sz="2300" kern="100" dirty="0">
                <a:effectLst/>
                <a:ea typeface="Aptos" panose="020B0004020202020204" pitchFamily="34" charset="0"/>
                <a:cs typeface="Times New Roman" panose="02020603050405020304" pitchFamily="18" charset="0"/>
              </a:rPr>
              <a:t>all’attivo con consenso del collegio e </a:t>
            </a:r>
            <a:r>
              <a:rPr lang="it-IT" sz="2300" kern="100" dirty="0">
                <a:ea typeface="Aptos" panose="020B0004020202020204" pitchFamily="34" charset="0"/>
                <a:cs typeface="Times New Roman" panose="02020603050405020304" pitchFamily="18" charset="0"/>
              </a:rPr>
              <a:t>da ammortizzare in massimo 5 anni.</a:t>
            </a:r>
            <a:endParaRPr lang="it-IT" sz="2300" kern="100" dirty="0">
              <a:effectLst/>
              <a:ea typeface="Aptos" panose="020B0004020202020204" pitchFamily="34" charset="0"/>
              <a:cs typeface="Times New Roman" panose="02020603050405020304" pitchFamily="18" charset="0"/>
            </a:endParaRPr>
          </a:p>
        </p:txBody>
      </p:sp>
      <p:grpSp>
        <p:nvGrpSpPr>
          <p:cNvPr id="11" name="Gruppo 10">
            <a:extLst>
              <a:ext uri="{FF2B5EF4-FFF2-40B4-BE49-F238E27FC236}">
                <a16:creationId xmlns:a16="http://schemas.microsoft.com/office/drawing/2014/main" id="{F22A13B2-4087-C609-EEDD-5046DDFB7FB9}"/>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E536AA9B-A4CA-0A3C-5B80-D7B3D4760FBB}"/>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3E64BF7B-3883-96C9-6896-7A0909293C97}"/>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43693BD9-68C4-C432-3198-FA595C4B4436}"/>
              </a:ext>
            </a:extLst>
          </p:cNvPr>
          <p:cNvSpPr>
            <a:spLocks noGrp="1"/>
          </p:cNvSpPr>
          <p:nvPr>
            <p:ph type="ftr" sz="quarter" idx="11"/>
          </p:nvPr>
        </p:nvSpPr>
        <p:spPr/>
        <p:txBody>
          <a:bodyPr/>
          <a:lstStyle/>
          <a:p>
            <a:r>
              <a:rPr lang="it-IT" sz="1050" dirty="0">
                <a:solidFill>
                  <a:schemeClr val="bg2">
                    <a:lumMod val="90000"/>
                  </a:schemeClr>
                </a:solidFill>
              </a:rPr>
              <a:t>66</a:t>
            </a:r>
          </a:p>
        </p:txBody>
      </p:sp>
    </p:spTree>
    <p:extLst>
      <p:ext uri="{BB962C8B-B14F-4D97-AF65-F5344CB8AC3E}">
        <p14:creationId xmlns:p14="http://schemas.microsoft.com/office/powerpoint/2010/main" val="30475770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82FC2-5947-8F28-F72E-90580359BABE}"/>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F2C38D9-B9C2-07BA-01C7-4FB784012053}"/>
              </a:ext>
            </a:extLst>
          </p:cNvPr>
          <p:cNvSpPr>
            <a:spLocks noGrp="1"/>
          </p:cNvSpPr>
          <p:nvPr>
            <p:ph type="sldNum" sz="quarter" idx="12"/>
          </p:nvPr>
        </p:nvSpPr>
        <p:spPr/>
        <p:txBody>
          <a:bodyPr/>
          <a:lstStyle/>
          <a:p>
            <a:fld id="{2C20EE39-9E8F-472C-A198-3FCA771E6885}" type="slidenum">
              <a:rPr lang="it-IT" smtClean="0"/>
              <a:t>69</a:t>
            </a:fld>
            <a:endParaRPr lang="it-IT"/>
          </a:p>
        </p:txBody>
      </p:sp>
      <p:sp>
        <p:nvSpPr>
          <p:cNvPr id="3" name="Rettangolo 2">
            <a:extLst>
              <a:ext uri="{FF2B5EF4-FFF2-40B4-BE49-F238E27FC236}">
                <a16:creationId xmlns:a16="http://schemas.microsoft.com/office/drawing/2014/main" id="{7694D296-73BE-EE15-2D5D-1578BCE2A5AB}"/>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9D33A704-0D8A-239F-EA1C-240A33E57E74}"/>
              </a:ext>
            </a:extLst>
          </p:cNvPr>
          <p:cNvSpPr txBox="1">
            <a:spLocks/>
          </p:cNvSpPr>
          <p:nvPr/>
        </p:nvSpPr>
        <p:spPr>
          <a:xfrm>
            <a:off x="942109" y="62024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ED0F9070-EA4B-B1C2-4F85-C926C85CE6F1}"/>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19D8505-F226-3623-287D-E54510FDF251}"/>
              </a:ext>
            </a:extLst>
          </p:cNvPr>
          <p:cNvCxnSpPr/>
          <p:nvPr/>
        </p:nvCxnSpPr>
        <p:spPr>
          <a:xfrm>
            <a:off x="890153" y="118213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C481BDCF-6467-A0F4-CF06-7D77398158C5}"/>
              </a:ext>
            </a:extLst>
          </p:cNvPr>
          <p:cNvSpPr txBox="1"/>
          <p:nvPr/>
        </p:nvSpPr>
        <p:spPr>
          <a:xfrm>
            <a:off x="890152" y="1340713"/>
            <a:ext cx="10411692" cy="4343946"/>
          </a:xfrm>
          <a:prstGeom prst="rect">
            <a:avLst/>
          </a:prstGeom>
          <a:noFill/>
        </p:spPr>
        <p:txBody>
          <a:bodyPr wrap="square">
            <a:spAutoFit/>
          </a:bodyPr>
          <a:lstStyle/>
          <a:p>
            <a:pPr marL="342900" lvl="0" indent="-342900" algn="just">
              <a:lnSpc>
                <a:spcPct val="115000"/>
              </a:lnSpc>
              <a:spcAft>
                <a:spcPts val="800"/>
              </a:spcAft>
              <a:buFont typeface="+mj-lt"/>
              <a:buAutoNum type="arabicPeriod" startAt="4"/>
            </a:pPr>
            <a:r>
              <a:rPr lang="it-IT" sz="2300" b="1" kern="100" dirty="0">
                <a:solidFill>
                  <a:schemeClr val="accent1"/>
                </a:solidFill>
                <a:effectLst/>
                <a:ea typeface="Aptos" panose="020B0004020202020204" pitchFamily="34" charset="0"/>
                <a:cs typeface="Times New Roman" panose="02020603050405020304" pitchFamily="18" charset="0"/>
              </a:rPr>
              <a:t>Rilevazioni di assestamento (rettifica e integrazione)</a:t>
            </a:r>
            <a:endParaRPr lang="it-IT" sz="2300" kern="100" dirty="0">
              <a:solidFill>
                <a:schemeClr val="accent1"/>
              </a:solidFill>
              <a:effectLst/>
              <a:ea typeface="Aptos" panose="020B0004020202020204" pitchFamily="34" charset="0"/>
              <a:cs typeface="Times New Roman" panose="02020603050405020304" pitchFamily="18" charset="0"/>
            </a:endParaRPr>
          </a:p>
          <a:p>
            <a:pPr algn="just">
              <a:lnSpc>
                <a:spcPct val="115000"/>
              </a:lnSpc>
              <a:spcAft>
                <a:spcPts val="800"/>
              </a:spcAft>
            </a:pPr>
            <a:r>
              <a:rPr lang="it-IT" sz="2300" kern="100" dirty="0">
                <a:effectLst/>
                <a:ea typeface="Aptos" panose="020B0004020202020204" pitchFamily="34" charset="0"/>
                <a:cs typeface="Times New Roman" panose="02020603050405020304" pitchFamily="18" charset="0"/>
              </a:rPr>
              <a:t>Durante l’esercizio l’impresa nel rilevare le scritture contabili sopra descritte non si pone interrogativi rispetto ai postulati della competenza e della prudenza (devono informare la redazione del bilancio di esercizio). </a:t>
            </a:r>
          </a:p>
          <a:p>
            <a:pPr marL="342900" lvl="0" indent="-342900" algn="just">
              <a:lnSpc>
                <a:spcPct val="115000"/>
              </a:lnSpc>
              <a:buFont typeface="Wingdings" panose="05000000000000000000" pitchFamily="2" charset="2"/>
              <a:buChar char=""/>
            </a:pPr>
            <a:r>
              <a:rPr lang="it-IT" sz="2300" b="1" u="sng" kern="100" dirty="0">
                <a:effectLst/>
                <a:ea typeface="Aptos" panose="020B0004020202020204" pitchFamily="34" charset="0"/>
                <a:cs typeface="Times New Roman" panose="02020603050405020304" pitchFamily="18" charset="0"/>
              </a:rPr>
              <a:t>Principio di competenza</a:t>
            </a:r>
            <a:r>
              <a:rPr lang="it-IT" sz="2300" kern="100" dirty="0">
                <a:effectLst/>
                <a:ea typeface="Aptos" panose="020B0004020202020204" pitchFamily="34" charset="0"/>
                <a:cs typeface="Times New Roman" panose="02020603050405020304" pitchFamily="18" charset="0"/>
              </a:rPr>
              <a:t>: un costo è di competenza di un esercizio quando in tale esercizio si è verificata la correlazione con il corrispondente ricavo (costi e ricavi sono di competenza di un esercizio quando sono tra loro correlati). </a:t>
            </a:r>
          </a:p>
          <a:p>
            <a:pPr marL="342900" lvl="0" indent="-342900" algn="just">
              <a:lnSpc>
                <a:spcPct val="115000"/>
              </a:lnSpc>
              <a:spcAft>
                <a:spcPts val="800"/>
              </a:spcAft>
              <a:buFont typeface="Wingdings" panose="05000000000000000000" pitchFamily="2" charset="2"/>
              <a:buChar char=""/>
            </a:pPr>
            <a:r>
              <a:rPr lang="it-IT" sz="2300" b="1" u="sng" kern="100" dirty="0">
                <a:effectLst/>
                <a:ea typeface="Aptos" panose="020B0004020202020204" pitchFamily="34" charset="0"/>
                <a:cs typeface="Times New Roman" panose="02020603050405020304" pitchFamily="18" charset="0"/>
              </a:rPr>
              <a:t>Principio di prudenza</a:t>
            </a:r>
            <a:r>
              <a:rPr lang="it-IT" sz="2300" kern="100" dirty="0">
                <a:effectLst/>
                <a:ea typeface="Aptos" panose="020B0004020202020204" pitchFamily="34" charset="0"/>
                <a:cs typeface="Times New Roman" panose="02020603050405020304" pitchFamily="18" charset="0"/>
              </a:rPr>
              <a:t>: il risultato d’esercizio deve includere perdite anche solo presunte e rischi preventivabili, mentre deve escludere profitti non ancora realizzati. </a:t>
            </a:r>
          </a:p>
        </p:txBody>
      </p:sp>
      <p:grpSp>
        <p:nvGrpSpPr>
          <p:cNvPr id="11" name="Gruppo 10">
            <a:extLst>
              <a:ext uri="{FF2B5EF4-FFF2-40B4-BE49-F238E27FC236}">
                <a16:creationId xmlns:a16="http://schemas.microsoft.com/office/drawing/2014/main" id="{56E40BA0-0BEF-1E76-88A3-420923FF299F}"/>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58E82FF7-17FB-69F8-F972-0F6CD42B502D}"/>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91201ECD-EFC4-F1B8-74D3-E1AF9021AF1F}"/>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DEE900FD-BA92-8E19-421B-FFD7809B375C}"/>
              </a:ext>
            </a:extLst>
          </p:cNvPr>
          <p:cNvSpPr>
            <a:spLocks noGrp="1"/>
          </p:cNvSpPr>
          <p:nvPr>
            <p:ph type="ftr" sz="quarter" idx="11"/>
          </p:nvPr>
        </p:nvSpPr>
        <p:spPr/>
        <p:txBody>
          <a:bodyPr/>
          <a:lstStyle/>
          <a:p>
            <a:r>
              <a:rPr lang="it-IT" sz="1050" dirty="0">
                <a:solidFill>
                  <a:schemeClr val="bg2">
                    <a:lumMod val="90000"/>
                  </a:schemeClr>
                </a:solidFill>
              </a:rPr>
              <a:t>67</a:t>
            </a:r>
          </a:p>
        </p:txBody>
      </p:sp>
    </p:spTree>
    <p:extLst>
      <p:ext uri="{BB962C8B-B14F-4D97-AF65-F5344CB8AC3E}">
        <p14:creationId xmlns:p14="http://schemas.microsoft.com/office/powerpoint/2010/main" val="1850881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3F945-E4F3-9071-E00D-244D443992B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749C85-8832-8DE2-CB9B-B12B6006BA14}"/>
              </a:ext>
            </a:extLst>
          </p:cNvPr>
          <p:cNvSpPr>
            <a:spLocks noGrp="1"/>
          </p:cNvSpPr>
          <p:nvPr>
            <p:ph type="sldNum" sz="quarter" idx="12"/>
          </p:nvPr>
        </p:nvSpPr>
        <p:spPr/>
        <p:txBody>
          <a:bodyPr/>
          <a:lstStyle/>
          <a:p>
            <a:fld id="{2C20EE39-9E8F-472C-A198-3FCA771E6885}" type="slidenum">
              <a:rPr lang="it-IT" smtClean="0"/>
              <a:t>70</a:t>
            </a:fld>
            <a:endParaRPr lang="it-IT"/>
          </a:p>
        </p:txBody>
      </p:sp>
      <p:sp>
        <p:nvSpPr>
          <p:cNvPr id="3" name="Rettangolo 2">
            <a:extLst>
              <a:ext uri="{FF2B5EF4-FFF2-40B4-BE49-F238E27FC236}">
                <a16:creationId xmlns:a16="http://schemas.microsoft.com/office/drawing/2014/main" id="{B0440B0B-1B79-40FA-AEC8-0A83B8A1C1A6}"/>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F5DC5BC8-773A-2F84-08FD-6F89FF0E9A8B}"/>
              </a:ext>
            </a:extLst>
          </p:cNvPr>
          <p:cNvSpPr txBox="1">
            <a:spLocks/>
          </p:cNvSpPr>
          <p:nvPr/>
        </p:nvSpPr>
        <p:spPr>
          <a:xfrm>
            <a:off x="942109" y="70651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3C235C5F-B237-5034-1B84-841E151AB2A0}"/>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01B57BEB-BFFC-E44B-3A99-0841FD55AD0C}"/>
              </a:ext>
            </a:extLst>
          </p:cNvPr>
          <p:cNvCxnSpPr/>
          <p:nvPr/>
        </p:nvCxnSpPr>
        <p:spPr>
          <a:xfrm>
            <a:off x="890153" y="126840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388A5824-6313-C3AA-F04C-5459A6410F41}"/>
              </a:ext>
            </a:extLst>
          </p:cNvPr>
          <p:cNvSpPr txBox="1"/>
          <p:nvPr/>
        </p:nvSpPr>
        <p:spPr>
          <a:xfrm>
            <a:off x="445696" y="1543133"/>
            <a:ext cx="11300603" cy="3533724"/>
          </a:xfrm>
          <a:prstGeom prst="rect">
            <a:avLst/>
          </a:prstGeom>
          <a:noFill/>
        </p:spPr>
        <p:txBody>
          <a:bodyPr wrap="square">
            <a:spAutoFit/>
          </a:bodyPr>
          <a:lstStyle/>
          <a:p>
            <a:pPr algn="just">
              <a:lnSpc>
                <a:spcPct val="115000"/>
              </a:lnSpc>
              <a:spcAft>
                <a:spcPts val="800"/>
              </a:spcAft>
            </a:pPr>
            <a:r>
              <a:rPr lang="it-IT" sz="2300" kern="100" dirty="0">
                <a:effectLst/>
                <a:ea typeface="Aptos" panose="020B0004020202020204" pitchFamily="34" charset="0"/>
                <a:cs typeface="Times New Roman" panose="02020603050405020304" pitchFamily="18" charset="0"/>
              </a:rPr>
              <a:t>Attraverso le </a:t>
            </a:r>
            <a:r>
              <a:rPr lang="it-IT" sz="2300" b="1" kern="100" dirty="0">
                <a:solidFill>
                  <a:schemeClr val="accent1"/>
                </a:solidFill>
                <a:effectLst/>
                <a:ea typeface="Aptos" panose="020B0004020202020204" pitchFamily="34" charset="0"/>
                <a:cs typeface="Times New Roman" panose="02020603050405020304" pitchFamily="18" charset="0"/>
              </a:rPr>
              <a:t>scritture di integrazione</a:t>
            </a:r>
            <a:r>
              <a:rPr lang="it-IT" sz="2300" kern="100" dirty="0">
                <a:effectLst/>
                <a:ea typeface="Aptos" panose="020B0004020202020204" pitchFamily="34" charset="0"/>
                <a:cs typeface="Times New Roman" panose="02020603050405020304" pitchFamily="18" charset="0"/>
              </a:rPr>
              <a:t> si integra il sistema dei valori "inserendo" costi e ricavi di competenza dell'esercizio, che non hanno ancora avuto manifestazione numeraria e, pertanto, non sono stati rilevati contabilmente.</a:t>
            </a:r>
          </a:p>
          <a:p>
            <a:pPr algn="just">
              <a:lnSpc>
                <a:spcPct val="115000"/>
              </a:lnSpc>
              <a:spcAft>
                <a:spcPts val="800"/>
              </a:spcAft>
            </a:pPr>
            <a:r>
              <a:rPr lang="it-IT" sz="2300" kern="100" dirty="0">
                <a:effectLst/>
                <a:ea typeface="Aptos" panose="020B0004020202020204" pitchFamily="34" charset="0"/>
                <a:cs typeface="Times New Roman" panose="02020603050405020304" pitchFamily="18" charset="0"/>
              </a:rPr>
              <a:t>Sono scritture di integrazione, le rilevazioni di:</a:t>
            </a:r>
          </a:p>
          <a:p>
            <a:pPr marL="342900" lvl="0" indent="-342900" algn="just">
              <a:lnSpc>
                <a:spcPct val="115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ratei attivi e passivi;</a:t>
            </a:r>
          </a:p>
          <a:p>
            <a:pPr marL="342900" lvl="0" indent="-342900" algn="just">
              <a:lnSpc>
                <a:spcPct val="115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ammortamenti;</a:t>
            </a:r>
          </a:p>
          <a:p>
            <a:pPr marL="342900" lvl="0" indent="-342900" algn="just">
              <a:lnSpc>
                <a:spcPct val="115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accantonamenti ai fondi rischi e spese future;</a:t>
            </a:r>
          </a:p>
          <a:p>
            <a:pPr marL="342900" lvl="0" indent="-342900" algn="just">
              <a:lnSpc>
                <a:spcPct val="115000"/>
              </a:lnSpc>
              <a:spcAft>
                <a:spcPts val="800"/>
              </a:spcAft>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debiti e crediti da liquidare (fatture da emettere e da ricevere, imposte, TFR).</a:t>
            </a:r>
          </a:p>
        </p:txBody>
      </p:sp>
      <p:grpSp>
        <p:nvGrpSpPr>
          <p:cNvPr id="11" name="Gruppo 10">
            <a:extLst>
              <a:ext uri="{FF2B5EF4-FFF2-40B4-BE49-F238E27FC236}">
                <a16:creationId xmlns:a16="http://schemas.microsoft.com/office/drawing/2014/main" id="{09839801-BB31-6578-4236-1F3E51375707}"/>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0A1B01D3-B0A6-75E9-D05D-6883F97612A3}"/>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6F252775-CE4D-909C-A63C-2B11A2E9162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0827487B-FE98-D79B-CB83-53F765BD4C3C}"/>
              </a:ext>
            </a:extLst>
          </p:cNvPr>
          <p:cNvSpPr>
            <a:spLocks noGrp="1"/>
          </p:cNvSpPr>
          <p:nvPr>
            <p:ph type="ftr" sz="quarter" idx="11"/>
          </p:nvPr>
        </p:nvSpPr>
        <p:spPr/>
        <p:txBody>
          <a:bodyPr/>
          <a:lstStyle/>
          <a:p>
            <a:r>
              <a:rPr lang="it-IT" sz="1050" dirty="0">
                <a:solidFill>
                  <a:schemeClr val="bg2">
                    <a:lumMod val="90000"/>
                  </a:schemeClr>
                </a:solidFill>
              </a:rPr>
              <a:t>68</a:t>
            </a:r>
          </a:p>
        </p:txBody>
      </p:sp>
    </p:spTree>
    <p:extLst>
      <p:ext uri="{BB962C8B-B14F-4D97-AF65-F5344CB8AC3E}">
        <p14:creationId xmlns:p14="http://schemas.microsoft.com/office/powerpoint/2010/main" val="3389410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B4B5B-C263-D56F-DC40-3473E6C95B3A}"/>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DF65020-4889-4B68-1D24-5D9278E5FDC7}"/>
              </a:ext>
            </a:extLst>
          </p:cNvPr>
          <p:cNvSpPr>
            <a:spLocks noGrp="1"/>
          </p:cNvSpPr>
          <p:nvPr>
            <p:ph type="sldNum" sz="quarter" idx="12"/>
          </p:nvPr>
        </p:nvSpPr>
        <p:spPr/>
        <p:txBody>
          <a:bodyPr/>
          <a:lstStyle/>
          <a:p>
            <a:fld id="{2C20EE39-9E8F-472C-A198-3FCA771E6885}" type="slidenum">
              <a:rPr lang="it-IT" smtClean="0"/>
              <a:t>71</a:t>
            </a:fld>
            <a:endParaRPr lang="it-IT"/>
          </a:p>
        </p:txBody>
      </p:sp>
      <p:sp>
        <p:nvSpPr>
          <p:cNvPr id="3" name="Rettangolo 2">
            <a:extLst>
              <a:ext uri="{FF2B5EF4-FFF2-40B4-BE49-F238E27FC236}">
                <a16:creationId xmlns:a16="http://schemas.microsoft.com/office/drawing/2014/main" id="{3DDFC73D-D6B0-E62D-45BF-DEB8AF621F15}"/>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2CF15F4D-F86B-AD85-925E-1B6B8F0CF64A}"/>
              </a:ext>
            </a:extLst>
          </p:cNvPr>
          <p:cNvSpPr txBox="1">
            <a:spLocks/>
          </p:cNvSpPr>
          <p:nvPr/>
        </p:nvSpPr>
        <p:spPr>
          <a:xfrm>
            <a:off x="942109" y="70651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290C9743-F061-35D5-9C1E-B333F843D9C3}"/>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F9802A37-2C13-DC21-446F-AACCD27BC41A}"/>
              </a:ext>
            </a:extLst>
          </p:cNvPr>
          <p:cNvCxnSpPr/>
          <p:nvPr/>
        </p:nvCxnSpPr>
        <p:spPr>
          <a:xfrm>
            <a:off x="890153" y="126840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1B6DFCE1-8D95-8A3B-46CF-09E4E2A020B5}"/>
              </a:ext>
            </a:extLst>
          </p:cNvPr>
          <p:cNvSpPr txBox="1"/>
          <p:nvPr/>
        </p:nvSpPr>
        <p:spPr>
          <a:xfrm>
            <a:off x="445696" y="1526875"/>
            <a:ext cx="11300603" cy="4043351"/>
          </a:xfrm>
          <a:prstGeom prst="rect">
            <a:avLst/>
          </a:prstGeom>
          <a:noFill/>
        </p:spPr>
        <p:txBody>
          <a:bodyPr wrap="square">
            <a:spAutoFit/>
          </a:bodyPr>
          <a:lstStyle/>
          <a:p>
            <a:pPr algn="just">
              <a:lnSpc>
                <a:spcPct val="115000"/>
              </a:lnSpc>
              <a:spcAft>
                <a:spcPts val="800"/>
              </a:spcAft>
            </a:pPr>
            <a:r>
              <a:rPr lang="it-IT" sz="2300" kern="100" dirty="0">
                <a:effectLst/>
                <a:ea typeface="Aptos" panose="020B0004020202020204" pitchFamily="34" charset="0"/>
                <a:cs typeface="Times New Roman" panose="02020603050405020304" pitchFamily="18" charset="0"/>
              </a:rPr>
              <a:t>Attraverso le </a:t>
            </a:r>
            <a:r>
              <a:rPr lang="it-IT" sz="2300" b="1" kern="100" dirty="0">
                <a:solidFill>
                  <a:schemeClr val="accent1"/>
                </a:solidFill>
                <a:effectLst/>
                <a:ea typeface="Aptos" panose="020B0004020202020204" pitchFamily="34" charset="0"/>
                <a:cs typeface="Times New Roman" panose="02020603050405020304" pitchFamily="18" charset="0"/>
              </a:rPr>
              <a:t>scritture di rettifica (o storno)</a:t>
            </a:r>
            <a:r>
              <a:rPr lang="it-IT" sz="2300" kern="100" dirty="0">
                <a:effectLst/>
                <a:ea typeface="Aptos" panose="020B0004020202020204" pitchFamily="34" charset="0"/>
                <a:cs typeface="Times New Roman" panose="02020603050405020304" pitchFamily="18" charset="0"/>
              </a:rPr>
              <a:t>,</a:t>
            </a:r>
            <a:r>
              <a:rPr lang="it-IT" sz="2300" kern="100" dirty="0">
                <a:solidFill>
                  <a:schemeClr val="accent1"/>
                </a:solidFill>
                <a:effectLst/>
                <a:ea typeface="Aptos" panose="020B0004020202020204" pitchFamily="34" charset="0"/>
                <a:cs typeface="Times New Roman" panose="02020603050405020304" pitchFamily="18" charset="0"/>
              </a:rPr>
              <a:t> </a:t>
            </a:r>
            <a:r>
              <a:rPr lang="it-IT" sz="2300" kern="100" dirty="0">
                <a:effectLst/>
                <a:ea typeface="Aptos" panose="020B0004020202020204" pitchFamily="34" charset="0"/>
                <a:cs typeface="Times New Roman" panose="02020603050405020304" pitchFamily="18" charset="0"/>
              </a:rPr>
              <a:t>invece, si rettifica il sistema dei valori "stornando" costi e ricavi che hanno avuto manifestazione numeraria nel corso del periodo amministrativo, e pertanto sono stati rilevati dalle scritture contabili, ma sono in tutto o in parte di competenza di esercizi futuri.</a:t>
            </a:r>
          </a:p>
          <a:p>
            <a:pPr algn="just">
              <a:lnSpc>
                <a:spcPct val="115000"/>
              </a:lnSpc>
              <a:spcAft>
                <a:spcPts val="800"/>
              </a:spcAft>
            </a:pPr>
            <a:r>
              <a:rPr lang="it-IT" sz="2300" kern="100" dirty="0">
                <a:effectLst/>
                <a:ea typeface="Aptos" panose="020B0004020202020204" pitchFamily="34" charset="0"/>
                <a:cs typeface="Times New Roman" panose="02020603050405020304" pitchFamily="18" charset="0"/>
              </a:rPr>
              <a:t>Sono scritture di rettifica, le rilevazioni di:</a:t>
            </a:r>
          </a:p>
          <a:p>
            <a:pPr marL="342900" lvl="0" indent="-342900" algn="just">
              <a:lnSpc>
                <a:spcPct val="115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risconti attivi e passivi;</a:t>
            </a:r>
          </a:p>
          <a:p>
            <a:pPr marL="342900" lvl="0" indent="-342900" algn="just">
              <a:lnSpc>
                <a:spcPct val="115000"/>
              </a:lnSpc>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rimanenze finali;</a:t>
            </a:r>
          </a:p>
          <a:p>
            <a:pPr marL="342900" lvl="0" indent="-342900" algn="just">
              <a:lnSpc>
                <a:spcPct val="115000"/>
              </a:lnSpc>
              <a:spcAft>
                <a:spcPts val="800"/>
              </a:spcAft>
              <a:buFont typeface="Courier New" panose="02070309020205020404" pitchFamily="49" charset="0"/>
              <a:buChar char="o"/>
            </a:pPr>
            <a:r>
              <a:rPr lang="it-IT" sz="2300" kern="100" dirty="0">
                <a:effectLst/>
                <a:ea typeface="Aptos" panose="020B0004020202020204" pitchFamily="34" charset="0"/>
                <a:cs typeface="Times New Roman" panose="02020603050405020304" pitchFamily="18" charset="0"/>
              </a:rPr>
              <a:t>capitalizzazione di costi.</a:t>
            </a:r>
          </a:p>
          <a:p>
            <a:pPr algn="just">
              <a:lnSpc>
                <a:spcPct val="115000"/>
              </a:lnSpc>
              <a:spcAft>
                <a:spcPts val="800"/>
              </a:spcAft>
            </a:pPr>
            <a:endParaRPr lang="it-IT" sz="2300" kern="100" dirty="0">
              <a:effectLst/>
              <a:ea typeface="Aptos" panose="020B0004020202020204" pitchFamily="34" charset="0"/>
              <a:cs typeface="Times New Roman" panose="02020603050405020304" pitchFamily="18" charset="0"/>
            </a:endParaRPr>
          </a:p>
        </p:txBody>
      </p:sp>
      <p:grpSp>
        <p:nvGrpSpPr>
          <p:cNvPr id="11" name="Gruppo 10">
            <a:extLst>
              <a:ext uri="{FF2B5EF4-FFF2-40B4-BE49-F238E27FC236}">
                <a16:creationId xmlns:a16="http://schemas.microsoft.com/office/drawing/2014/main" id="{4E95F143-935F-496F-7D4F-E466833A04F1}"/>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83F5309A-1448-A9B8-A53B-5417C5F88C5E}"/>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73ED253E-D733-2E75-713F-B426B96CCFEF}"/>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55010D2E-F7D3-FEBB-CE95-78339BE85C92}"/>
              </a:ext>
            </a:extLst>
          </p:cNvPr>
          <p:cNvSpPr>
            <a:spLocks noGrp="1"/>
          </p:cNvSpPr>
          <p:nvPr>
            <p:ph type="ftr" sz="quarter" idx="11"/>
          </p:nvPr>
        </p:nvSpPr>
        <p:spPr/>
        <p:txBody>
          <a:bodyPr/>
          <a:lstStyle/>
          <a:p>
            <a:r>
              <a:rPr lang="it-IT" sz="1050" dirty="0">
                <a:solidFill>
                  <a:schemeClr val="bg2">
                    <a:lumMod val="90000"/>
                  </a:schemeClr>
                </a:solidFill>
              </a:rPr>
              <a:t>69</a:t>
            </a:r>
          </a:p>
        </p:txBody>
      </p:sp>
    </p:spTree>
    <p:extLst>
      <p:ext uri="{BB962C8B-B14F-4D97-AF65-F5344CB8AC3E}">
        <p14:creationId xmlns:p14="http://schemas.microsoft.com/office/powerpoint/2010/main" val="2024116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50E0F-7DD7-AD63-B8A5-4154AC66BDD8}"/>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37339BC-C20D-9860-A121-08B0E7CD7410}"/>
              </a:ext>
            </a:extLst>
          </p:cNvPr>
          <p:cNvSpPr>
            <a:spLocks noGrp="1"/>
          </p:cNvSpPr>
          <p:nvPr>
            <p:ph type="sldNum" sz="quarter" idx="12"/>
          </p:nvPr>
        </p:nvSpPr>
        <p:spPr/>
        <p:txBody>
          <a:bodyPr/>
          <a:lstStyle/>
          <a:p>
            <a:fld id="{2C20EE39-9E8F-472C-A198-3FCA771E6885}" type="slidenum">
              <a:rPr lang="it-IT" smtClean="0"/>
              <a:t>72</a:t>
            </a:fld>
            <a:endParaRPr lang="it-IT"/>
          </a:p>
        </p:txBody>
      </p:sp>
      <p:sp>
        <p:nvSpPr>
          <p:cNvPr id="3" name="Rettangolo 2">
            <a:extLst>
              <a:ext uri="{FF2B5EF4-FFF2-40B4-BE49-F238E27FC236}">
                <a16:creationId xmlns:a16="http://schemas.microsoft.com/office/drawing/2014/main" id="{1642BA08-093B-899C-6C9C-4F8B8E1F1319}"/>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8819B82B-CCD4-8AF1-53F1-774B9A0B8E42}"/>
              </a:ext>
            </a:extLst>
          </p:cNvPr>
          <p:cNvSpPr txBox="1">
            <a:spLocks/>
          </p:cNvSpPr>
          <p:nvPr/>
        </p:nvSpPr>
        <p:spPr>
          <a:xfrm>
            <a:off x="942109" y="706514"/>
            <a:ext cx="10359735" cy="18632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Dalla contabilità al bilancio</a:t>
            </a:r>
          </a:p>
        </p:txBody>
      </p:sp>
      <p:sp>
        <p:nvSpPr>
          <p:cNvPr id="10" name="Titolo 1">
            <a:extLst>
              <a:ext uri="{FF2B5EF4-FFF2-40B4-BE49-F238E27FC236}">
                <a16:creationId xmlns:a16="http://schemas.microsoft.com/office/drawing/2014/main" id="{9F5395D6-1412-DBB8-EFC6-000C4278493C}"/>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D780DF7F-55D6-B2F0-A971-1F0F38D3CAD9}"/>
              </a:ext>
            </a:extLst>
          </p:cNvPr>
          <p:cNvCxnSpPr/>
          <p:nvPr/>
        </p:nvCxnSpPr>
        <p:spPr>
          <a:xfrm>
            <a:off x="890153" y="126840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412A0BA6-F14C-1527-813D-A2986A8F1DB3}"/>
              </a:ext>
            </a:extLst>
          </p:cNvPr>
          <p:cNvSpPr txBox="1"/>
          <p:nvPr/>
        </p:nvSpPr>
        <p:spPr>
          <a:xfrm>
            <a:off x="445696" y="1526875"/>
            <a:ext cx="11300603" cy="4155497"/>
          </a:xfrm>
          <a:prstGeom prst="rect">
            <a:avLst/>
          </a:prstGeom>
          <a:noFill/>
        </p:spPr>
        <p:txBody>
          <a:bodyPr wrap="square">
            <a:spAutoFit/>
          </a:bodyPr>
          <a:lstStyle/>
          <a:p>
            <a:pPr marL="457200" lvl="0" indent="-457200" algn="just">
              <a:lnSpc>
                <a:spcPct val="115000"/>
              </a:lnSpc>
              <a:spcAft>
                <a:spcPts val="800"/>
              </a:spcAft>
              <a:buFont typeface="+mj-lt"/>
              <a:buAutoNum type="arabicPeriod" startAt="5"/>
            </a:pPr>
            <a:r>
              <a:rPr lang="it-IT" sz="2300" b="1" kern="100" dirty="0">
                <a:solidFill>
                  <a:schemeClr val="accent1"/>
                </a:solidFill>
                <a:effectLst/>
                <a:ea typeface="Aptos" panose="020B0004020202020204" pitchFamily="34" charset="0"/>
                <a:cs typeface="Times New Roman" panose="02020603050405020304" pitchFamily="18" charset="0"/>
              </a:rPr>
              <a:t>Rilevazione di chiusura</a:t>
            </a:r>
            <a:endParaRPr lang="it-IT" sz="2300" kern="100" dirty="0">
              <a:solidFill>
                <a:schemeClr val="accent1"/>
              </a:solidFill>
              <a:effectLst/>
              <a:ea typeface="Aptos" panose="020B0004020202020204" pitchFamily="34" charset="0"/>
              <a:cs typeface="Times New Roman" panose="02020603050405020304" pitchFamily="18" charset="0"/>
            </a:endParaRPr>
          </a:p>
          <a:p>
            <a:pPr algn="just">
              <a:lnSpc>
                <a:spcPct val="115000"/>
              </a:lnSpc>
              <a:spcAft>
                <a:spcPts val="800"/>
              </a:spcAft>
            </a:pPr>
            <a:r>
              <a:rPr lang="it-IT" sz="2300" kern="100" dirty="0">
                <a:effectLst/>
                <a:ea typeface="Aptos" panose="020B0004020202020204" pitchFamily="34" charset="0"/>
                <a:cs typeface="Times New Roman" panose="02020603050405020304" pitchFamily="18" charset="0"/>
              </a:rPr>
              <a:t>Terminate le scritture di rettifica e integrazione, il sistema dei valori dell’esercizio destinato a formare il bilancio è completo. Per far confluire i conti movimentati nelle tavole di Stato Patrimoniale e di Conto Economico, si eseguono le cosiddette </a:t>
            </a:r>
            <a:r>
              <a:rPr lang="it-IT" sz="2300" u="sng" kern="100" dirty="0">
                <a:effectLst/>
                <a:ea typeface="Aptos" panose="020B0004020202020204" pitchFamily="34" charset="0"/>
                <a:cs typeface="Times New Roman" panose="02020603050405020304" pitchFamily="18" charset="0"/>
              </a:rPr>
              <a:t>scritture di chiusura</a:t>
            </a:r>
            <a:r>
              <a:rPr lang="it-IT" sz="2300" kern="100" dirty="0">
                <a:effectLst/>
                <a:ea typeface="Aptos" panose="020B0004020202020204" pitchFamily="34" charset="0"/>
                <a:cs typeface="Times New Roman" panose="02020603050405020304" pitchFamily="18" charset="0"/>
              </a:rPr>
              <a:t> dei conti. Queste hanno la funzione di chiudere i conti intitolati alle singole risorse e far affluire i valori netti (“saldi”) di ciascun conto nello Stato Patrimoniale e nel Conto economico. </a:t>
            </a:r>
          </a:p>
          <a:p>
            <a:r>
              <a:rPr lang="it-IT" sz="2300" dirty="0">
                <a:effectLst/>
                <a:ea typeface="Aptos" panose="020B0004020202020204" pitchFamily="34" charset="0"/>
                <a:cs typeface="Times New Roman" panose="02020603050405020304" pitchFamily="18" charset="0"/>
              </a:rPr>
              <a:t>Si procede anzitutto alla chiusura dei conti di Conto Economico, andando a determinare così il reddito d’esercizio (utile o perdita) che viene rilevato, poi, come chiusura dello Stato Patrimoniale. Si procede da ultimo alla chiusura dei conti che confluiscono nella tavola di Stato Patrimoniale. </a:t>
            </a:r>
            <a:endParaRPr lang="it-IT" sz="2300" kern="100" dirty="0">
              <a:effectLst/>
              <a:ea typeface="Aptos" panose="020B0004020202020204" pitchFamily="34" charset="0"/>
              <a:cs typeface="Times New Roman" panose="02020603050405020304" pitchFamily="18" charset="0"/>
            </a:endParaRPr>
          </a:p>
        </p:txBody>
      </p:sp>
      <p:grpSp>
        <p:nvGrpSpPr>
          <p:cNvPr id="11" name="Gruppo 10">
            <a:extLst>
              <a:ext uri="{FF2B5EF4-FFF2-40B4-BE49-F238E27FC236}">
                <a16:creationId xmlns:a16="http://schemas.microsoft.com/office/drawing/2014/main" id="{29661163-9184-D9EB-6FF4-F142BD85AEF3}"/>
              </a:ext>
            </a:extLst>
          </p:cNvPr>
          <p:cNvGrpSpPr/>
          <p:nvPr/>
        </p:nvGrpSpPr>
        <p:grpSpPr>
          <a:xfrm>
            <a:off x="6476575" y="6181468"/>
            <a:ext cx="5440218" cy="669443"/>
            <a:chOff x="6476575" y="6149569"/>
            <a:chExt cx="5440218" cy="669443"/>
          </a:xfrm>
        </p:grpSpPr>
        <p:sp>
          <p:nvSpPr>
            <p:cNvPr id="13" name="CasellaDiTesto 12">
              <a:extLst>
                <a:ext uri="{FF2B5EF4-FFF2-40B4-BE49-F238E27FC236}">
                  <a16:creationId xmlns:a16="http://schemas.microsoft.com/office/drawing/2014/main" id="{994C4680-88B4-E566-FDC2-20994A408D8A}"/>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0B07FEC6-FAD9-1DA7-CD17-677DD8634655}"/>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4" name="Segnaposto piè di pagina 3">
            <a:extLst>
              <a:ext uri="{FF2B5EF4-FFF2-40B4-BE49-F238E27FC236}">
                <a16:creationId xmlns:a16="http://schemas.microsoft.com/office/drawing/2014/main" id="{BC48C08D-F98C-3C02-4231-A3184A1B1534}"/>
              </a:ext>
            </a:extLst>
          </p:cNvPr>
          <p:cNvSpPr>
            <a:spLocks noGrp="1"/>
          </p:cNvSpPr>
          <p:nvPr>
            <p:ph type="ftr" sz="quarter" idx="11"/>
          </p:nvPr>
        </p:nvSpPr>
        <p:spPr/>
        <p:txBody>
          <a:bodyPr/>
          <a:lstStyle/>
          <a:p>
            <a:r>
              <a:rPr lang="it-IT" sz="1050" dirty="0">
                <a:solidFill>
                  <a:schemeClr val="bg2">
                    <a:lumMod val="90000"/>
                  </a:schemeClr>
                </a:solidFill>
              </a:rPr>
              <a:t>70</a:t>
            </a:r>
          </a:p>
        </p:txBody>
      </p:sp>
    </p:spTree>
    <p:extLst>
      <p:ext uri="{BB962C8B-B14F-4D97-AF65-F5344CB8AC3E}">
        <p14:creationId xmlns:p14="http://schemas.microsoft.com/office/powerpoint/2010/main" val="13983091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90BE9-FEDD-C619-6021-3A333FAC186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CA2C7DE-D38F-5C07-064B-4B0A296AB0CD}"/>
              </a:ext>
            </a:extLst>
          </p:cNvPr>
          <p:cNvSpPr>
            <a:spLocks noGrp="1"/>
          </p:cNvSpPr>
          <p:nvPr>
            <p:ph type="sldNum" sz="quarter" idx="12"/>
          </p:nvPr>
        </p:nvSpPr>
        <p:spPr/>
        <p:txBody>
          <a:bodyPr/>
          <a:lstStyle/>
          <a:p>
            <a:fld id="{2C20EE39-9E8F-472C-A198-3FCA771E6885}" type="slidenum">
              <a:rPr lang="it-IT" smtClean="0"/>
              <a:t>73</a:t>
            </a:fld>
            <a:endParaRPr lang="it-IT"/>
          </a:p>
        </p:txBody>
      </p:sp>
      <p:sp>
        <p:nvSpPr>
          <p:cNvPr id="3" name="Rettangolo 2">
            <a:extLst>
              <a:ext uri="{FF2B5EF4-FFF2-40B4-BE49-F238E27FC236}">
                <a16:creationId xmlns:a16="http://schemas.microsoft.com/office/drawing/2014/main" id="{0450DDC7-3C41-DF6A-C488-EBF0A0C4E21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CBE526D7-BEF4-C444-0725-4BC5EF74B73E}"/>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Scritture di rettifica – assestamento e chiusura</a:t>
            </a:r>
          </a:p>
        </p:txBody>
      </p:sp>
      <p:cxnSp>
        <p:nvCxnSpPr>
          <p:cNvPr id="12" name="Connettore diritto 11">
            <a:extLst>
              <a:ext uri="{FF2B5EF4-FFF2-40B4-BE49-F238E27FC236}">
                <a16:creationId xmlns:a16="http://schemas.microsoft.com/office/drawing/2014/main" id="{3F7B53FA-BDCA-4EF1-B56E-AF37FEBCDA45}"/>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7E1F0D4B-A4CE-00ED-BEF9-FFFE533DFBA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28CB8F1-A3E1-AEAA-0579-3B8BD851A0E8}"/>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EE688A8-AA5A-8D78-9237-80878576402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D9C8F0C3-333C-9BA4-3E8D-075DF35BEBA3}"/>
              </a:ext>
            </a:extLst>
          </p:cNvPr>
          <p:cNvSpPr>
            <a:spLocks noGrp="1"/>
          </p:cNvSpPr>
          <p:nvPr>
            <p:ph type="ftr" sz="quarter" idx="11"/>
          </p:nvPr>
        </p:nvSpPr>
        <p:spPr/>
        <p:txBody>
          <a:bodyPr/>
          <a:lstStyle/>
          <a:p>
            <a:r>
              <a:rPr lang="it-IT" sz="1050" dirty="0">
                <a:solidFill>
                  <a:schemeClr val="bg2">
                    <a:lumMod val="90000"/>
                  </a:schemeClr>
                </a:solidFill>
              </a:rPr>
              <a:t>71</a:t>
            </a:r>
          </a:p>
        </p:txBody>
      </p:sp>
      <p:sp>
        <p:nvSpPr>
          <p:cNvPr id="7" name="CasellaDiTesto 6">
            <a:extLst>
              <a:ext uri="{FF2B5EF4-FFF2-40B4-BE49-F238E27FC236}">
                <a16:creationId xmlns:a16="http://schemas.microsoft.com/office/drawing/2014/main" id="{CF7866FF-A204-C96F-9543-8FCE97581818}"/>
              </a:ext>
            </a:extLst>
          </p:cNvPr>
          <p:cNvSpPr txBox="1"/>
          <p:nvPr/>
        </p:nvSpPr>
        <p:spPr>
          <a:xfrm>
            <a:off x="890153" y="1559021"/>
            <a:ext cx="10510547" cy="4480714"/>
          </a:xfrm>
          <a:prstGeom prst="rect">
            <a:avLst/>
          </a:prstGeom>
          <a:noFill/>
        </p:spPr>
        <p:txBody>
          <a:bodyPr wrap="square">
            <a:spAutoFit/>
          </a:bodyPr>
          <a:lstStyle/>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ammortamento immobilizzazioni materiali e immateriali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svalutazione  crediti (clienti, soci, altri), partecipazioni, titoli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valutazione</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e rileva</a:t>
            </a:r>
            <a:r>
              <a:rPr lang="it-IT" sz="2300" dirty="0">
                <a:solidFill>
                  <a:prstClr val="black"/>
                </a:solidFill>
                <a:latin typeface="Calibri" panose="020F0502020204030204"/>
                <a:sym typeface="Wingdings" panose="05000000000000000000" pitchFamily="2" charset="2"/>
              </a:rPr>
              <a:t>zione rimanenze </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rileva</a:t>
            </a:r>
            <a:r>
              <a:rPr lang="it-IT" sz="2300" dirty="0">
                <a:solidFill>
                  <a:prstClr val="black"/>
                </a:solidFill>
                <a:latin typeface="Calibri" panose="020F0502020204030204"/>
                <a:sym typeface="Wingdings" panose="05000000000000000000" pitchFamily="2" charset="2"/>
              </a:rPr>
              <a:t>zione</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fatture da emettere e da ricevere</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rilevazione ratei e risconti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a</a:t>
            </a:r>
            <a:r>
              <a:rPr kumimoji="0" lang="it-IT" sz="230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ccantonamento</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fondo TFR / TFM</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accantonamento fondo indennità agenti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accantonamento  per ferie e permessi non goduti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r</a:t>
            </a:r>
            <a:r>
              <a:rPr kumimoji="0" lang="it-IT" sz="230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ilevazione</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compensi organi sociali/revisori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rilevazione rischi (contenzioso di ogni natura/garanzia/prodotti/</a:t>
            </a:r>
            <a:r>
              <a:rPr lang="it-IT" sz="2300" dirty="0" err="1">
                <a:solidFill>
                  <a:prstClr val="black"/>
                </a:solidFill>
                <a:latin typeface="Calibri" panose="020F0502020204030204"/>
                <a:sym typeface="Wingdings" panose="05000000000000000000" pitchFamily="2" charset="2"/>
              </a:rPr>
              <a:t>ecc</a:t>
            </a:r>
            <a:r>
              <a:rPr lang="it-IT" sz="2300" dirty="0">
                <a:solidFill>
                  <a:prstClr val="black"/>
                </a:solidFill>
                <a:latin typeface="Calibri" panose="020F0502020204030204"/>
                <a:sym typeface="Wingdings" panose="05000000000000000000" pitchFamily="2" charset="2"/>
              </a:rPr>
              <a:t>)</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a:t>
            </a:r>
            <a:r>
              <a:rPr lang="it-IT" sz="2300" dirty="0" err="1">
                <a:solidFill>
                  <a:prstClr val="black"/>
                </a:solidFill>
                <a:latin typeface="Calibri" panose="020F0502020204030204"/>
                <a:sym typeface="Wingdings" panose="05000000000000000000" pitchFamily="2" charset="2"/>
              </a:rPr>
              <a:t>s</a:t>
            </a:r>
            <a:r>
              <a:rPr lang="it-IT" sz="2300" dirty="0">
                <a:solidFill>
                  <a:prstClr val="black"/>
                </a:solidFill>
                <a:latin typeface="Calibri" panose="020F0502020204030204"/>
                <a:sym typeface="Wingdings" panose="05000000000000000000" pitchFamily="2" charset="2"/>
              </a:rPr>
              <a:t>)valutazione immobilizzazioni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stanziamento</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imposte (anticipate/differite)</a:t>
            </a:r>
          </a:p>
        </p:txBody>
      </p:sp>
      <p:sp>
        <p:nvSpPr>
          <p:cNvPr id="10" name="CasellaDiTesto 9">
            <a:extLst>
              <a:ext uri="{FF2B5EF4-FFF2-40B4-BE49-F238E27FC236}">
                <a16:creationId xmlns:a16="http://schemas.microsoft.com/office/drawing/2014/main" id="{20D09A0E-1FE8-C050-7C49-1D9F886B8105}"/>
              </a:ext>
            </a:extLst>
          </p:cNvPr>
          <p:cNvSpPr txBox="1"/>
          <p:nvPr/>
        </p:nvSpPr>
        <p:spPr>
          <a:xfrm>
            <a:off x="9771014" y="5594298"/>
            <a:ext cx="2445798" cy="584775"/>
          </a:xfrm>
          <a:prstGeom prst="rect">
            <a:avLst/>
          </a:prstGeom>
          <a:noFill/>
        </p:spPr>
        <p:txBody>
          <a:bodyPr wrap="square" rtlCol="0">
            <a:spAutoFit/>
          </a:bodyPr>
          <a:lstStyle/>
          <a:p>
            <a:pPr algn="ctr"/>
            <a:r>
              <a:rPr lang="it-IT" sz="1600" dirty="0">
                <a:solidFill>
                  <a:srgbClr val="002060"/>
                </a:solidFill>
              </a:rPr>
              <a:t>Elencazione di massima, </a:t>
            </a:r>
          </a:p>
          <a:p>
            <a:pPr algn="ctr"/>
            <a:r>
              <a:rPr lang="it-IT" sz="1600" u="sng" dirty="0">
                <a:solidFill>
                  <a:srgbClr val="002060"/>
                </a:solidFill>
              </a:rPr>
              <a:t>non</a:t>
            </a:r>
            <a:r>
              <a:rPr lang="it-IT" sz="1600" dirty="0">
                <a:solidFill>
                  <a:srgbClr val="002060"/>
                </a:solidFill>
              </a:rPr>
              <a:t> esaustiva</a:t>
            </a:r>
          </a:p>
        </p:txBody>
      </p:sp>
    </p:spTree>
    <p:extLst>
      <p:ext uri="{BB962C8B-B14F-4D97-AF65-F5344CB8AC3E}">
        <p14:creationId xmlns:p14="http://schemas.microsoft.com/office/powerpoint/2010/main" val="38353894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90BE9-FEDD-C619-6021-3A333FAC186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CA2C7DE-D38F-5C07-064B-4B0A296AB0CD}"/>
              </a:ext>
            </a:extLst>
          </p:cNvPr>
          <p:cNvSpPr>
            <a:spLocks noGrp="1"/>
          </p:cNvSpPr>
          <p:nvPr>
            <p:ph type="sldNum" sz="quarter" idx="12"/>
          </p:nvPr>
        </p:nvSpPr>
        <p:spPr/>
        <p:txBody>
          <a:bodyPr/>
          <a:lstStyle/>
          <a:p>
            <a:fld id="{2C20EE39-9E8F-472C-A198-3FCA771E6885}" type="slidenum">
              <a:rPr lang="it-IT" smtClean="0"/>
              <a:t>74</a:t>
            </a:fld>
            <a:endParaRPr lang="it-IT"/>
          </a:p>
        </p:txBody>
      </p:sp>
      <p:sp>
        <p:nvSpPr>
          <p:cNvPr id="3" name="Rettangolo 2">
            <a:extLst>
              <a:ext uri="{FF2B5EF4-FFF2-40B4-BE49-F238E27FC236}">
                <a16:creationId xmlns:a16="http://schemas.microsoft.com/office/drawing/2014/main" id="{0450DDC7-3C41-DF6A-C488-EBF0A0C4E21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CBE526D7-BEF4-C444-0725-4BC5EF74B73E}"/>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Scritture di rettifica – assestamento e chiusura</a:t>
            </a:r>
          </a:p>
        </p:txBody>
      </p:sp>
      <p:cxnSp>
        <p:nvCxnSpPr>
          <p:cNvPr id="12" name="Connettore diritto 11">
            <a:extLst>
              <a:ext uri="{FF2B5EF4-FFF2-40B4-BE49-F238E27FC236}">
                <a16:creationId xmlns:a16="http://schemas.microsoft.com/office/drawing/2014/main" id="{3F7B53FA-BDCA-4EF1-B56E-AF37FEBCDA45}"/>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7E1F0D4B-A4CE-00ED-BEF9-FFFE533DFBA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28CB8F1-A3E1-AEAA-0579-3B8BD851A0E8}"/>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EE688A8-AA5A-8D78-9237-80878576402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D9C8F0C3-333C-9BA4-3E8D-075DF35BEBA3}"/>
              </a:ext>
            </a:extLst>
          </p:cNvPr>
          <p:cNvSpPr>
            <a:spLocks noGrp="1"/>
          </p:cNvSpPr>
          <p:nvPr>
            <p:ph type="ftr" sz="quarter" idx="11"/>
          </p:nvPr>
        </p:nvSpPr>
        <p:spPr/>
        <p:txBody>
          <a:bodyPr/>
          <a:lstStyle/>
          <a:p>
            <a:r>
              <a:rPr lang="it-IT" sz="1050" dirty="0">
                <a:solidFill>
                  <a:schemeClr val="bg2">
                    <a:lumMod val="90000"/>
                  </a:schemeClr>
                </a:solidFill>
              </a:rPr>
              <a:t>72</a:t>
            </a:r>
          </a:p>
        </p:txBody>
      </p:sp>
      <p:sp>
        <p:nvSpPr>
          <p:cNvPr id="7" name="CasellaDiTesto 6">
            <a:extLst>
              <a:ext uri="{FF2B5EF4-FFF2-40B4-BE49-F238E27FC236}">
                <a16:creationId xmlns:a16="http://schemas.microsoft.com/office/drawing/2014/main" id="{CF7866FF-A204-C96F-9543-8FCE97581818}"/>
              </a:ext>
            </a:extLst>
          </p:cNvPr>
          <p:cNvSpPr txBox="1"/>
          <p:nvPr/>
        </p:nvSpPr>
        <p:spPr>
          <a:xfrm>
            <a:off x="890153" y="1324238"/>
            <a:ext cx="10510547" cy="4892621"/>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Rilevazione utile netto imposte a conto economico a pareggiare con totale ricavi e a stato patrimoniale a incremento del Patrimonio Netto</a:t>
            </a:r>
          </a:p>
          <a:p>
            <a:pPr marL="342900" marR="0" lvl="0" indent="-342900" algn="just"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endParaRPr lang="it-IT" sz="1600" dirty="0">
              <a:solidFill>
                <a:prstClr val="black"/>
              </a:solidFill>
              <a:latin typeface="Calibri" panose="020F0502020204030204"/>
              <a:sym typeface="Wingdings" panose="05000000000000000000" pitchFamily="2" charset="2"/>
            </a:endParaRPr>
          </a:p>
          <a:p>
            <a:pPr marR="0" lvl="0" algn="just" defTabSz="914400" rtl="0" eaLnBrk="1" fontAlgn="auto" latinLnBrk="0" hangingPunct="1">
              <a:lnSpc>
                <a:spcPct val="150000"/>
              </a:lnSpc>
              <a:spcBef>
                <a:spcPts val="100"/>
              </a:spcBef>
              <a:spcAft>
                <a:spcPts val="0"/>
              </a:spcAft>
              <a:buClrTx/>
              <a:buSzTx/>
              <a:tabLst/>
              <a:defRPr/>
            </a:pPr>
            <a:r>
              <a:rPr kumimoji="0" lang="it-IT" sz="2300"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Ricavi &gt; Costi </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it-IT" sz="2300" b="1"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Utile</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 incremento risorse proprie (P.N.)</a:t>
            </a:r>
          </a:p>
          <a:p>
            <a:pPr marR="0" lvl="0" algn="just" defTabSz="914400" rtl="0" eaLnBrk="1" fontAlgn="auto" latinLnBrk="0" hangingPunct="1">
              <a:lnSpc>
                <a:spcPct val="150000"/>
              </a:lnSpc>
              <a:spcBef>
                <a:spcPts val="100"/>
              </a:spcBef>
              <a:spcAft>
                <a:spcPts val="0"/>
              </a:spcAft>
              <a:buClrTx/>
              <a:buSzTx/>
              <a:tabLst/>
              <a:defRPr/>
            </a:pPr>
            <a:endParaRPr kumimoji="0" lang="it-IT" sz="12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R="0" lvl="0" algn="just" defTabSz="914400" rtl="0" eaLnBrk="1" fontAlgn="auto" latinLnBrk="0" hangingPunct="1">
              <a:lnSpc>
                <a:spcPct val="150000"/>
              </a:lnSpc>
              <a:spcBef>
                <a:spcPts val="100"/>
              </a:spcBef>
              <a:spcAft>
                <a:spcPts val="0"/>
              </a:spcAft>
              <a:buClrTx/>
              <a:buSzTx/>
              <a:tabLst/>
              <a:defRPr/>
            </a:pPr>
            <a:r>
              <a:rPr kumimoji="0" lang="it-IT" sz="2300" i="0" u="none" strike="noStrike" kern="1200" cap="none" spc="0" normalizeH="0" baseline="0" noProof="0" dirty="0">
                <a:ln>
                  <a:noFill/>
                </a:ln>
                <a:solidFill>
                  <a:srgbClr val="FF0000"/>
                </a:solidFill>
                <a:effectLst/>
                <a:uLnTx/>
                <a:uFillTx/>
                <a:latin typeface="Calibri" panose="020F0502020204030204"/>
                <a:ea typeface="+mn-ea"/>
                <a:cs typeface="+mn-cs"/>
                <a:sym typeface="Wingdings" panose="05000000000000000000" pitchFamily="2" charset="2"/>
              </a:rPr>
              <a:t>Ricavi &lt; Costi </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lang="it-IT" sz="2300" b="1" dirty="0">
                <a:solidFill>
                  <a:srgbClr val="FF0000"/>
                </a:solidFill>
                <a:latin typeface="Calibri" panose="020F0502020204030204"/>
                <a:sym typeface="Wingdings" panose="05000000000000000000" pitchFamily="2" charset="2"/>
              </a:rPr>
              <a:t>Perdita</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 erosione risorse proprie (P.N.)</a:t>
            </a:r>
          </a:p>
          <a:p>
            <a:pPr marR="0" lvl="0" algn="just" defTabSz="914400" rtl="0" eaLnBrk="1" fontAlgn="auto" latinLnBrk="0" hangingPunct="1">
              <a:lnSpc>
                <a:spcPct val="150000"/>
              </a:lnSpc>
              <a:spcBef>
                <a:spcPts val="100"/>
              </a:spcBef>
              <a:spcAft>
                <a:spcPts val="0"/>
              </a:spcAft>
              <a:buClrTx/>
              <a:buSzTx/>
              <a:tabLst/>
              <a:defRPr/>
            </a:pPr>
            <a:endParaRPr lang="it-IT" sz="1600" dirty="0">
              <a:solidFill>
                <a:prstClr val="black"/>
              </a:solidFill>
              <a:latin typeface="Calibri" panose="020F0502020204030204"/>
              <a:sym typeface="Wingdings" panose="05000000000000000000" pitchFamily="2" charset="2"/>
            </a:endParaRPr>
          </a:p>
          <a:p>
            <a:pPr marR="0" lvl="0" algn="just" defTabSz="914400" rtl="0" eaLnBrk="1" fontAlgn="auto" latinLnBrk="0" hangingPunct="1">
              <a:lnSpc>
                <a:spcPct val="150000"/>
              </a:lnSpc>
              <a:spcBef>
                <a:spcPts val="100"/>
              </a:spcBef>
              <a:spcAft>
                <a:spcPts val="0"/>
              </a:spcAft>
              <a:buClrTx/>
              <a:buSzTx/>
              <a:tabLst/>
              <a:defRPr/>
            </a:pP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Quando il P.N. arriva a zero, </a:t>
            </a:r>
            <a:r>
              <a:rPr kumimoji="0" lang="it-IT" sz="23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le perdite</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vanno ad </a:t>
            </a:r>
            <a:r>
              <a:rPr kumimoji="0" lang="it-IT" sz="23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erodere le risorse messe a disposizione da terzi </a:t>
            </a:r>
            <a:r>
              <a:rPr kumimoji="0" lang="it-IT" sz="23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(banche, fornitori, erario, dipendenti, altri crediti) che non ne potranno più avere l’attesa restituzione.</a:t>
            </a:r>
          </a:p>
        </p:txBody>
      </p:sp>
      <p:sp>
        <p:nvSpPr>
          <p:cNvPr id="6" name="Freccia in giù 19">
            <a:extLst>
              <a:ext uri="{FF2B5EF4-FFF2-40B4-BE49-F238E27FC236}">
                <a16:creationId xmlns:a16="http://schemas.microsoft.com/office/drawing/2014/main" id="{FEFA4D60-2162-45E2-FC67-4BF14336133D}"/>
              </a:ext>
            </a:extLst>
          </p:cNvPr>
          <p:cNvSpPr/>
          <p:nvPr/>
        </p:nvSpPr>
        <p:spPr>
          <a:xfrm rot="16200000">
            <a:off x="2710103" y="2989007"/>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rgbClr val="002060"/>
              </a:solidFill>
            </a:endParaRPr>
          </a:p>
        </p:txBody>
      </p:sp>
      <p:sp>
        <p:nvSpPr>
          <p:cNvPr id="8" name="Freccia in giù 19">
            <a:extLst>
              <a:ext uri="{FF2B5EF4-FFF2-40B4-BE49-F238E27FC236}">
                <a16:creationId xmlns:a16="http://schemas.microsoft.com/office/drawing/2014/main" id="{F1F9BA4B-EEFA-FCF2-48EA-3AFCC0857DF2}"/>
              </a:ext>
            </a:extLst>
          </p:cNvPr>
          <p:cNvSpPr/>
          <p:nvPr/>
        </p:nvSpPr>
        <p:spPr>
          <a:xfrm rot="16200000">
            <a:off x="2701862" y="3802120"/>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rgbClr val="002060"/>
              </a:solidFill>
            </a:endParaRPr>
          </a:p>
        </p:txBody>
      </p:sp>
      <p:pic>
        <p:nvPicPr>
          <p:cNvPr id="11" name="Immagine 10">
            <a:extLst>
              <a:ext uri="{FF2B5EF4-FFF2-40B4-BE49-F238E27FC236}">
                <a16:creationId xmlns:a16="http://schemas.microsoft.com/office/drawing/2014/main" id="{375DA144-A8A6-A1B4-FB36-E3559240807C}"/>
              </a:ext>
            </a:extLst>
          </p:cNvPr>
          <p:cNvPicPr>
            <a:picLocks noChangeAspect="1"/>
          </p:cNvPicPr>
          <p:nvPr/>
        </p:nvPicPr>
        <p:blipFill>
          <a:blip r:embed="rId2"/>
          <a:stretch>
            <a:fillRect/>
          </a:stretch>
        </p:blipFill>
        <p:spPr>
          <a:xfrm>
            <a:off x="8184311" y="2831704"/>
            <a:ext cx="604967" cy="564248"/>
          </a:xfrm>
          <a:prstGeom prst="rect">
            <a:avLst/>
          </a:prstGeom>
        </p:spPr>
      </p:pic>
      <p:pic>
        <p:nvPicPr>
          <p:cNvPr id="16" name="Immagine 15">
            <a:extLst>
              <a:ext uri="{FF2B5EF4-FFF2-40B4-BE49-F238E27FC236}">
                <a16:creationId xmlns:a16="http://schemas.microsoft.com/office/drawing/2014/main" id="{53487BEB-6F95-0AA3-C11A-2AD0FF69BB97}"/>
              </a:ext>
            </a:extLst>
          </p:cNvPr>
          <p:cNvPicPr>
            <a:picLocks noChangeAspect="1"/>
          </p:cNvPicPr>
          <p:nvPr/>
        </p:nvPicPr>
        <p:blipFill>
          <a:blip r:embed="rId3"/>
          <a:stretch>
            <a:fillRect/>
          </a:stretch>
        </p:blipFill>
        <p:spPr>
          <a:xfrm>
            <a:off x="8184310" y="3647952"/>
            <a:ext cx="604967" cy="557979"/>
          </a:xfrm>
          <a:prstGeom prst="rect">
            <a:avLst/>
          </a:prstGeom>
        </p:spPr>
      </p:pic>
    </p:spTree>
    <p:extLst>
      <p:ext uri="{BB962C8B-B14F-4D97-AF65-F5344CB8AC3E}">
        <p14:creationId xmlns:p14="http://schemas.microsoft.com/office/powerpoint/2010/main" val="41154393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B4BBB-25F8-8301-592D-CEDE0FA468C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9F72C036-E935-0478-7890-25DFC318CAEF}"/>
              </a:ext>
            </a:extLst>
          </p:cNvPr>
          <p:cNvSpPr>
            <a:spLocks noGrp="1"/>
          </p:cNvSpPr>
          <p:nvPr>
            <p:ph type="sldNum" sz="quarter" idx="12"/>
          </p:nvPr>
        </p:nvSpPr>
        <p:spPr/>
        <p:txBody>
          <a:bodyPr/>
          <a:lstStyle/>
          <a:p>
            <a:fld id="{2C20EE39-9E8F-472C-A198-3FCA771E6885}" type="slidenum">
              <a:rPr lang="it-IT" smtClean="0"/>
              <a:t>75</a:t>
            </a:fld>
            <a:endParaRPr lang="it-IT"/>
          </a:p>
        </p:txBody>
      </p:sp>
      <p:sp>
        <p:nvSpPr>
          <p:cNvPr id="3" name="Rettangolo 2">
            <a:extLst>
              <a:ext uri="{FF2B5EF4-FFF2-40B4-BE49-F238E27FC236}">
                <a16:creationId xmlns:a16="http://schemas.microsoft.com/office/drawing/2014/main" id="{901307E4-7C6B-A786-5460-905C5E036B29}"/>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260D171C-ADD8-1A47-3DDF-25C429ED7919}"/>
              </a:ext>
            </a:extLst>
          </p:cNvPr>
          <p:cNvSpPr txBox="1">
            <a:spLocks/>
          </p:cNvSpPr>
          <p:nvPr/>
        </p:nvSpPr>
        <p:spPr>
          <a:xfrm>
            <a:off x="828007" y="104259"/>
            <a:ext cx="1100831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b="1" dirty="0">
                <a:solidFill>
                  <a:srgbClr val="002060"/>
                </a:solidFill>
              </a:rPr>
              <a:t>Dallo schema contabile allo schema del Codice Civile</a:t>
            </a:r>
            <a:endParaRPr lang="it-IT" sz="3600" b="1" dirty="0">
              <a:solidFill>
                <a:srgbClr val="002060"/>
              </a:solidFill>
            </a:endParaRPr>
          </a:p>
        </p:txBody>
      </p:sp>
      <p:sp>
        <p:nvSpPr>
          <p:cNvPr id="10" name="Titolo 1">
            <a:extLst>
              <a:ext uri="{FF2B5EF4-FFF2-40B4-BE49-F238E27FC236}">
                <a16:creationId xmlns:a16="http://schemas.microsoft.com/office/drawing/2014/main" id="{8D2B718F-6E1A-90A1-96CD-06C0534E023B}"/>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4B20F7D1-99F9-4D4D-3503-D296A4999FD1}"/>
              </a:ext>
            </a:extLst>
          </p:cNvPr>
          <p:cNvCxnSpPr/>
          <p:nvPr/>
        </p:nvCxnSpPr>
        <p:spPr>
          <a:xfrm>
            <a:off x="890153" y="54959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3CD43FA2-E552-34EE-D8A1-DE7153997895}"/>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9357B8A4-DE32-7025-670E-981CE3A34C1C}"/>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62B0B98A-A059-9E23-73EC-D669D5C1D69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B7204A35-752A-49FF-F02A-16715806B5D1}"/>
              </a:ext>
            </a:extLst>
          </p:cNvPr>
          <p:cNvSpPr>
            <a:spLocks noGrp="1"/>
          </p:cNvSpPr>
          <p:nvPr>
            <p:ph type="ftr" sz="quarter" idx="11"/>
          </p:nvPr>
        </p:nvSpPr>
        <p:spPr/>
        <p:txBody>
          <a:bodyPr/>
          <a:lstStyle/>
          <a:p>
            <a:r>
              <a:rPr lang="it-IT" sz="1050" dirty="0">
                <a:solidFill>
                  <a:schemeClr val="bg2">
                    <a:lumMod val="90000"/>
                  </a:schemeClr>
                </a:solidFill>
              </a:rPr>
              <a:t>73</a:t>
            </a:r>
          </a:p>
        </p:txBody>
      </p:sp>
      <p:graphicFrame>
        <p:nvGraphicFramePr>
          <p:cNvPr id="8" name="Oggetto 7">
            <a:extLst>
              <a:ext uri="{FF2B5EF4-FFF2-40B4-BE49-F238E27FC236}">
                <a16:creationId xmlns:a16="http://schemas.microsoft.com/office/drawing/2014/main" id="{08B3759D-9406-D5F8-288B-684CF45A310E}"/>
              </a:ext>
            </a:extLst>
          </p:cNvPr>
          <p:cNvGraphicFramePr>
            <a:graphicFrameLocks noChangeAspect="1"/>
          </p:cNvGraphicFramePr>
          <p:nvPr>
            <p:extLst>
              <p:ext uri="{D42A27DB-BD31-4B8C-83A1-F6EECF244321}">
                <p14:modId xmlns:p14="http://schemas.microsoft.com/office/powerpoint/2010/main" val="2472562069"/>
              </p:ext>
            </p:extLst>
          </p:nvPr>
        </p:nvGraphicFramePr>
        <p:xfrm>
          <a:off x="1254405" y="602923"/>
          <a:ext cx="4651375" cy="5614987"/>
        </p:xfrm>
        <a:graphic>
          <a:graphicData uri="http://schemas.openxmlformats.org/presentationml/2006/ole">
            <mc:AlternateContent xmlns:mc="http://schemas.openxmlformats.org/markup-compatibility/2006">
              <mc:Choice xmlns:v="urn:schemas-microsoft-com:vml" Requires="v">
                <p:oleObj name="Worksheet" r:id="rId2" imgW="7353236" imgH="8877144" progId="Excel.Sheet.12">
                  <p:embed/>
                </p:oleObj>
              </mc:Choice>
              <mc:Fallback>
                <p:oleObj name="Worksheet" r:id="rId2" imgW="7353236" imgH="8877144" progId="Excel.Sheet.12">
                  <p:embed/>
                  <p:pic>
                    <p:nvPicPr>
                      <p:cNvPr id="8" name="Oggetto 7">
                        <a:extLst>
                          <a:ext uri="{FF2B5EF4-FFF2-40B4-BE49-F238E27FC236}">
                            <a16:creationId xmlns:a16="http://schemas.microsoft.com/office/drawing/2014/main" id="{BBFBD49E-5290-73D1-134D-E73491ED27DE}"/>
                          </a:ext>
                        </a:extLst>
                      </p:cNvPr>
                      <p:cNvPicPr/>
                      <p:nvPr/>
                    </p:nvPicPr>
                    <p:blipFill>
                      <a:blip r:embed="rId3"/>
                      <a:stretch>
                        <a:fillRect/>
                      </a:stretch>
                    </p:blipFill>
                    <p:spPr>
                      <a:xfrm>
                        <a:off x="1254405" y="602923"/>
                        <a:ext cx="4651375" cy="5614987"/>
                      </a:xfrm>
                      <a:prstGeom prst="rect">
                        <a:avLst/>
                      </a:prstGeom>
                    </p:spPr>
                  </p:pic>
                </p:oleObj>
              </mc:Fallback>
            </mc:AlternateContent>
          </a:graphicData>
        </a:graphic>
      </p:graphicFrame>
      <p:graphicFrame>
        <p:nvGraphicFramePr>
          <p:cNvPr id="13" name="Oggetto 12">
            <a:extLst>
              <a:ext uri="{FF2B5EF4-FFF2-40B4-BE49-F238E27FC236}">
                <a16:creationId xmlns:a16="http://schemas.microsoft.com/office/drawing/2014/main" id="{DDD321B9-4631-D78C-9D9F-AE55BDBE0397}"/>
              </a:ext>
            </a:extLst>
          </p:cNvPr>
          <p:cNvGraphicFramePr>
            <a:graphicFrameLocks noChangeAspect="1"/>
          </p:cNvGraphicFramePr>
          <p:nvPr>
            <p:extLst>
              <p:ext uri="{D42A27DB-BD31-4B8C-83A1-F6EECF244321}">
                <p14:modId xmlns:p14="http://schemas.microsoft.com/office/powerpoint/2010/main" val="1732023176"/>
              </p:ext>
            </p:extLst>
          </p:nvPr>
        </p:nvGraphicFramePr>
        <p:xfrm>
          <a:off x="6654800" y="595313"/>
          <a:ext cx="4646613" cy="5637212"/>
        </p:xfrm>
        <a:graphic>
          <a:graphicData uri="http://schemas.openxmlformats.org/presentationml/2006/ole">
            <mc:AlternateContent xmlns:mc="http://schemas.openxmlformats.org/markup-compatibility/2006">
              <mc:Choice xmlns:v="urn:schemas-microsoft-com:vml" Requires="v">
                <p:oleObj name="Worksheet" r:id="rId4" imgW="7353236" imgH="8924740" progId="Excel.Sheet.12">
                  <p:embed/>
                </p:oleObj>
              </mc:Choice>
              <mc:Fallback>
                <p:oleObj name="Worksheet" r:id="rId4" imgW="7353236" imgH="8924740" progId="Excel.Sheet.12">
                  <p:embed/>
                  <p:pic>
                    <p:nvPicPr>
                      <p:cNvPr id="0" name=""/>
                      <p:cNvPicPr/>
                      <p:nvPr/>
                    </p:nvPicPr>
                    <p:blipFill>
                      <a:blip r:embed="rId5"/>
                      <a:stretch>
                        <a:fillRect/>
                      </a:stretch>
                    </p:blipFill>
                    <p:spPr>
                      <a:xfrm>
                        <a:off x="6654800" y="595313"/>
                        <a:ext cx="4646613" cy="5637212"/>
                      </a:xfrm>
                      <a:prstGeom prst="rect">
                        <a:avLst/>
                      </a:prstGeom>
                    </p:spPr>
                  </p:pic>
                </p:oleObj>
              </mc:Fallback>
            </mc:AlternateContent>
          </a:graphicData>
        </a:graphic>
      </p:graphicFrame>
    </p:spTree>
    <p:extLst>
      <p:ext uri="{BB962C8B-B14F-4D97-AF65-F5344CB8AC3E}">
        <p14:creationId xmlns:p14="http://schemas.microsoft.com/office/powerpoint/2010/main" val="17626119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90BE9-FEDD-C619-6021-3A333FAC186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CA2C7DE-D38F-5C07-064B-4B0A296AB0CD}"/>
              </a:ext>
            </a:extLst>
          </p:cNvPr>
          <p:cNvSpPr>
            <a:spLocks noGrp="1"/>
          </p:cNvSpPr>
          <p:nvPr>
            <p:ph type="sldNum" sz="quarter" idx="12"/>
          </p:nvPr>
        </p:nvSpPr>
        <p:spPr/>
        <p:txBody>
          <a:bodyPr/>
          <a:lstStyle/>
          <a:p>
            <a:fld id="{2C20EE39-9E8F-472C-A198-3FCA771E6885}" type="slidenum">
              <a:rPr lang="it-IT" smtClean="0"/>
              <a:t>76</a:t>
            </a:fld>
            <a:endParaRPr lang="it-IT"/>
          </a:p>
        </p:txBody>
      </p:sp>
      <p:sp>
        <p:nvSpPr>
          <p:cNvPr id="3" name="Rettangolo 2">
            <a:extLst>
              <a:ext uri="{FF2B5EF4-FFF2-40B4-BE49-F238E27FC236}">
                <a16:creationId xmlns:a16="http://schemas.microsoft.com/office/drawing/2014/main" id="{0450DDC7-3C41-DF6A-C488-EBF0A0C4E21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CBE526D7-BEF4-C444-0725-4BC5EF74B73E}"/>
              </a:ext>
            </a:extLst>
          </p:cNvPr>
          <p:cNvSpPr txBox="1">
            <a:spLocks/>
          </p:cNvSpPr>
          <p:nvPr/>
        </p:nvSpPr>
        <p:spPr>
          <a:xfrm>
            <a:off x="989010" y="832234"/>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Dallo schema contabile allo schema del Codice Civile</a:t>
            </a:r>
            <a:endParaRPr lang="it-IT" sz="4000" b="1" dirty="0">
              <a:solidFill>
                <a:srgbClr val="002060"/>
              </a:solidFill>
            </a:endParaRPr>
          </a:p>
        </p:txBody>
      </p:sp>
      <p:cxnSp>
        <p:nvCxnSpPr>
          <p:cNvPr id="12" name="Connettore diritto 11">
            <a:extLst>
              <a:ext uri="{FF2B5EF4-FFF2-40B4-BE49-F238E27FC236}">
                <a16:creationId xmlns:a16="http://schemas.microsoft.com/office/drawing/2014/main" id="{3F7B53FA-BDCA-4EF1-B56E-AF37FEBCDA45}"/>
              </a:ext>
            </a:extLst>
          </p:cNvPr>
          <p:cNvCxnSpPr/>
          <p:nvPr/>
        </p:nvCxnSpPr>
        <p:spPr>
          <a:xfrm>
            <a:off x="890153" y="1357466"/>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7E1F0D4B-A4CE-00ED-BEF9-FFFE533DFBA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28CB8F1-A3E1-AEAA-0579-3B8BD851A0E8}"/>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EE688A8-AA5A-8D78-9237-80878576402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D9C8F0C3-333C-9BA4-3E8D-075DF35BEBA3}"/>
              </a:ext>
            </a:extLst>
          </p:cNvPr>
          <p:cNvSpPr>
            <a:spLocks noGrp="1"/>
          </p:cNvSpPr>
          <p:nvPr>
            <p:ph type="ftr" sz="quarter" idx="11"/>
          </p:nvPr>
        </p:nvSpPr>
        <p:spPr/>
        <p:txBody>
          <a:bodyPr/>
          <a:lstStyle/>
          <a:p>
            <a:r>
              <a:rPr lang="it-IT" sz="1050" dirty="0">
                <a:solidFill>
                  <a:schemeClr val="bg2">
                    <a:lumMod val="90000"/>
                  </a:schemeClr>
                </a:solidFill>
              </a:rPr>
              <a:t>74</a:t>
            </a:r>
          </a:p>
        </p:txBody>
      </p:sp>
      <p:sp>
        <p:nvSpPr>
          <p:cNvPr id="7" name="CasellaDiTesto 6">
            <a:extLst>
              <a:ext uri="{FF2B5EF4-FFF2-40B4-BE49-F238E27FC236}">
                <a16:creationId xmlns:a16="http://schemas.microsoft.com/office/drawing/2014/main" id="{CF7866FF-A204-C96F-9543-8FCE97581818}"/>
              </a:ext>
            </a:extLst>
          </p:cNvPr>
          <p:cNvSpPr txBox="1"/>
          <p:nvPr/>
        </p:nvSpPr>
        <p:spPr>
          <a:xfrm>
            <a:off x="890153" y="1559021"/>
            <a:ext cx="10510547" cy="4323235"/>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Attivo e Passivo non espongono tutte le voci di mastro, ma loro raggruppamenti. I dettagli si trovano nella nota integrativa</a:t>
            </a:r>
          </a:p>
          <a:p>
            <a:pPr marL="342900" marR="0" lvl="0" indent="-342900" algn="just"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i </a:t>
            </a:r>
            <a:r>
              <a:rPr lang="it-IT" sz="2300" b="1" u="sng" dirty="0">
                <a:solidFill>
                  <a:schemeClr val="accent1"/>
                </a:solidFill>
                <a:latin typeface="Calibri" panose="020F0502020204030204"/>
                <a:sym typeface="Wingdings" panose="05000000000000000000" pitchFamily="2" charset="2"/>
              </a:rPr>
              <a:t>fondi ammortamento e i fondi</a:t>
            </a:r>
            <a:r>
              <a:rPr lang="it-IT" sz="2300" u="sng" dirty="0">
                <a:solidFill>
                  <a:prstClr val="black"/>
                </a:solidFill>
                <a:latin typeface="Calibri" panose="020F0502020204030204"/>
                <a:sym typeface="Wingdings" panose="05000000000000000000" pitchFamily="2" charset="2"/>
              </a:rPr>
              <a:t> svalutazioni/rischi/su crediti/partecipazioni</a:t>
            </a:r>
            <a:r>
              <a:rPr lang="it-IT" sz="2300" dirty="0">
                <a:solidFill>
                  <a:prstClr val="black"/>
                </a:solidFill>
                <a:latin typeface="Calibri" panose="020F0502020204030204"/>
                <a:sym typeface="Wingdings" panose="05000000000000000000" pitchFamily="2" charset="2"/>
              </a:rPr>
              <a:t> non sono </a:t>
            </a:r>
            <a:r>
              <a:rPr lang="it-IT" sz="2300" u="sng" dirty="0">
                <a:solidFill>
                  <a:prstClr val="black"/>
                </a:solidFill>
                <a:latin typeface="Calibri" panose="020F0502020204030204"/>
                <a:sym typeface="Wingdings" panose="05000000000000000000" pitchFamily="2" charset="2"/>
              </a:rPr>
              <a:t>esposti</a:t>
            </a:r>
            <a:r>
              <a:rPr lang="it-IT" sz="2300" dirty="0">
                <a:solidFill>
                  <a:prstClr val="black"/>
                </a:solidFill>
                <a:latin typeface="Calibri" panose="020F0502020204030204"/>
                <a:sym typeface="Wingdings" panose="05000000000000000000" pitchFamily="2" charset="2"/>
              </a:rPr>
              <a:t> al passivo dello stato patrimoniale ma </a:t>
            </a:r>
            <a:r>
              <a:rPr lang="it-IT" sz="2300" b="1" u="sng" dirty="0">
                <a:solidFill>
                  <a:schemeClr val="accent1"/>
                </a:solidFill>
                <a:latin typeface="Calibri" panose="020F0502020204030204"/>
                <a:sym typeface="Wingdings" panose="05000000000000000000" pitchFamily="2" charset="2"/>
              </a:rPr>
              <a:t>in diretta riduzione delle voci di attivo cui si riferiscono</a:t>
            </a:r>
            <a:r>
              <a:rPr lang="it-IT" sz="2300" dirty="0">
                <a:solidFill>
                  <a:prstClr val="black"/>
                </a:solidFill>
                <a:latin typeface="Calibri" panose="020F0502020204030204"/>
                <a:sym typeface="Wingdings" panose="05000000000000000000" pitchFamily="2" charset="2"/>
              </a:rPr>
              <a:t>.</a:t>
            </a:r>
            <a:endParaRPr lang="it-IT" sz="1400" dirty="0">
              <a:solidFill>
                <a:prstClr val="black"/>
              </a:solidFill>
              <a:latin typeface="Calibri" panose="020F0502020204030204"/>
              <a:sym typeface="Wingdings" panose="05000000000000000000" pitchFamily="2" charset="2"/>
            </a:endParaRPr>
          </a:p>
          <a:p>
            <a:pPr marR="0" lvl="0" algn="ctr" defTabSz="914400" rtl="0" eaLnBrk="1" fontAlgn="auto" latinLnBrk="0" hangingPunct="1">
              <a:lnSpc>
                <a:spcPct val="150000"/>
              </a:lnSpc>
              <a:spcBef>
                <a:spcPts val="100"/>
              </a:spcBef>
              <a:spcAft>
                <a:spcPts val="0"/>
              </a:spcAft>
              <a:buClrTx/>
              <a:buSzTx/>
              <a:tabLst/>
              <a:defRPr/>
            </a:pPr>
            <a:r>
              <a:rPr lang="it-IT" sz="2400" dirty="0">
                <a:solidFill>
                  <a:prstClr val="black"/>
                </a:solidFill>
                <a:latin typeface="Calibri" panose="020F0502020204030204"/>
                <a:sym typeface="Wingdings" panose="05000000000000000000" pitchFamily="2" charset="2"/>
              </a:rPr>
              <a:t>Dunque:</a:t>
            </a:r>
          </a:p>
          <a:p>
            <a:pPr marL="342900" marR="0" lvl="0" indent="-342900" algn="just"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un immobile costato 500.000 e con quote di ammortamento via via accantonate al fondo ammortamento per 200.000 sarà iscritto a bilancio per 300.000</a:t>
            </a:r>
          </a:p>
        </p:txBody>
      </p:sp>
    </p:spTree>
    <p:extLst>
      <p:ext uri="{BB962C8B-B14F-4D97-AF65-F5344CB8AC3E}">
        <p14:creationId xmlns:p14="http://schemas.microsoft.com/office/powerpoint/2010/main" val="9920882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90BE9-FEDD-C619-6021-3A333FAC1869}"/>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CA2C7DE-D38F-5C07-064B-4B0A296AB0CD}"/>
              </a:ext>
            </a:extLst>
          </p:cNvPr>
          <p:cNvSpPr>
            <a:spLocks noGrp="1"/>
          </p:cNvSpPr>
          <p:nvPr>
            <p:ph type="sldNum" sz="quarter" idx="12"/>
          </p:nvPr>
        </p:nvSpPr>
        <p:spPr/>
        <p:txBody>
          <a:bodyPr/>
          <a:lstStyle/>
          <a:p>
            <a:fld id="{2C20EE39-9E8F-472C-A198-3FCA771E6885}" type="slidenum">
              <a:rPr lang="it-IT" smtClean="0"/>
              <a:t>77</a:t>
            </a:fld>
            <a:endParaRPr lang="it-IT"/>
          </a:p>
        </p:txBody>
      </p:sp>
      <p:sp>
        <p:nvSpPr>
          <p:cNvPr id="3" name="Rettangolo 2">
            <a:extLst>
              <a:ext uri="{FF2B5EF4-FFF2-40B4-BE49-F238E27FC236}">
                <a16:creationId xmlns:a16="http://schemas.microsoft.com/office/drawing/2014/main" id="{0450DDC7-3C41-DF6A-C488-EBF0A0C4E21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CBE526D7-BEF4-C444-0725-4BC5EF74B73E}"/>
              </a:ext>
            </a:extLst>
          </p:cNvPr>
          <p:cNvSpPr txBox="1">
            <a:spLocks/>
          </p:cNvSpPr>
          <p:nvPr/>
        </p:nvSpPr>
        <p:spPr>
          <a:xfrm>
            <a:off x="989010" y="592093"/>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600" b="1" dirty="0">
                <a:solidFill>
                  <a:srgbClr val="002060"/>
                </a:solidFill>
              </a:rPr>
              <a:t>Dallo schema contabile allo schema del Codice Civile</a:t>
            </a:r>
            <a:endParaRPr lang="it-IT" sz="4000" b="1" dirty="0">
              <a:solidFill>
                <a:srgbClr val="002060"/>
              </a:solidFill>
            </a:endParaRPr>
          </a:p>
        </p:txBody>
      </p:sp>
      <p:cxnSp>
        <p:nvCxnSpPr>
          <p:cNvPr id="12" name="Connettore diritto 11">
            <a:extLst>
              <a:ext uri="{FF2B5EF4-FFF2-40B4-BE49-F238E27FC236}">
                <a16:creationId xmlns:a16="http://schemas.microsoft.com/office/drawing/2014/main" id="{3F7B53FA-BDCA-4EF1-B56E-AF37FEBCDA45}"/>
              </a:ext>
            </a:extLst>
          </p:cNvPr>
          <p:cNvCxnSpPr/>
          <p:nvPr/>
        </p:nvCxnSpPr>
        <p:spPr>
          <a:xfrm>
            <a:off x="890153" y="1117325"/>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7E1F0D4B-A4CE-00ED-BEF9-FFFE533DFBA1}"/>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28CB8F1-A3E1-AEAA-0579-3B8BD851A0E8}"/>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EE688A8-AA5A-8D78-9237-80878576402D}"/>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D9C8F0C3-333C-9BA4-3E8D-075DF35BEBA3}"/>
              </a:ext>
            </a:extLst>
          </p:cNvPr>
          <p:cNvSpPr>
            <a:spLocks noGrp="1"/>
          </p:cNvSpPr>
          <p:nvPr>
            <p:ph type="ftr" sz="quarter" idx="11"/>
          </p:nvPr>
        </p:nvSpPr>
        <p:spPr/>
        <p:txBody>
          <a:bodyPr/>
          <a:lstStyle/>
          <a:p>
            <a:r>
              <a:rPr lang="it-IT" sz="1050" dirty="0">
                <a:solidFill>
                  <a:schemeClr val="bg2">
                    <a:lumMod val="90000"/>
                  </a:schemeClr>
                </a:solidFill>
              </a:rPr>
              <a:t>75</a:t>
            </a:r>
          </a:p>
        </p:txBody>
      </p:sp>
      <p:sp>
        <p:nvSpPr>
          <p:cNvPr id="7" name="CasellaDiTesto 6">
            <a:extLst>
              <a:ext uri="{FF2B5EF4-FFF2-40B4-BE49-F238E27FC236}">
                <a16:creationId xmlns:a16="http://schemas.microsoft.com/office/drawing/2014/main" id="{CF7866FF-A204-C96F-9543-8FCE97581818}"/>
              </a:ext>
            </a:extLst>
          </p:cNvPr>
          <p:cNvSpPr txBox="1"/>
          <p:nvPr/>
        </p:nvSpPr>
        <p:spPr>
          <a:xfrm>
            <a:off x="890153" y="1248538"/>
            <a:ext cx="10341265" cy="5111656"/>
          </a:xfrm>
          <a:prstGeom prst="rect">
            <a:avLst/>
          </a:prstGeom>
          <a:noFill/>
        </p:spPr>
        <p:txBody>
          <a:bodyPr wrap="square">
            <a:spAutoFit/>
          </a:bodyPr>
          <a:lstStyle/>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un credito di 100 per il quale è stato fatto un accantonamento rischi/svalutazione di 20 sarà esposto per il netto 80</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le </a:t>
            </a:r>
            <a:r>
              <a:rPr lang="it-IT" sz="2300" b="1" u="sng" dirty="0">
                <a:solidFill>
                  <a:schemeClr val="accent1"/>
                </a:solidFill>
                <a:latin typeface="Calibri" panose="020F0502020204030204"/>
                <a:sym typeface="Wingdings" panose="05000000000000000000" pitchFamily="2" charset="2"/>
              </a:rPr>
              <a:t>voci dell’attivo</a:t>
            </a:r>
            <a:r>
              <a:rPr lang="it-IT" sz="2300" dirty="0">
                <a:solidFill>
                  <a:prstClr val="black"/>
                </a:solidFill>
                <a:latin typeface="Calibri" panose="020F0502020204030204"/>
                <a:sym typeface="Wingdings" panose="05000000000000000000" pitchFamily="2" charset="2"/>
              </a:rPr>
              <a:t> sono </a:t>
            </a:r>
            <a:r>
              <a:rPr lang="it-IT" sz="2300" u="sng" dirty="0">
                <a:latin typeface="Calibri" panose="020F0502020204030204"/>
                <a:sym typeface="Wingdings" panose="05000000000000000000" pitchFamily="2" charset="2"/>
              </a:rPr>
              <a:t>esposte secondo un </a:t>
            </a:r>
            <a:r>
              <a:rPr lang="it-IT" sz="2300" b="1" u="sng" dirty="0">
                <a:solidFill>
                  <a:schemeClr val="accent1"/>
                </a:solidFill>
                <a:latin typeface="Calibri" panose="020F0502020204030204"/>
                <a:sym typeface="Wingdings" panose="05000000000000000000" pitchFamily="2" charset="2"/>
              </a:rPr>
              <a:t>criterio di crescente liquidità </a:t>
            </a:r>
            <a:r>
              <a:rPr lang="it-IT" sz="2300" dirty="0">
                <a:solidFill>
                  <a:prstClr val="black"/>
                </a:solidFill>
                <a:latin typeface="Calibri" panose="020F0502020204030204"/>
                <a:sym typeface="Wingdings" panose="05000000000000000000" pitchFamily="2" charset="2"/>
              </a:rPr>
              <a:t>(immobilizzazioni         attivo circolante)</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le </a:t>
            </a:r>
            <a:r>
              <a:rPr lang="it-IT" sz="2300" b="1" u="sng" dirty="0">
                <a:solidFill>
                  <a:schemeClr val="accent1"/>
                </a:solidFill>
                <a:latin typeface="Calibri" panose="020F0502020204030204"/>
                <a:sym typeface="Wingdings" panose="05000000000000000000" pitchFamily="2" charset="2"/>
              </a:rPr>
              <a:t>voci del passivo</a:t>
            </a:r>
            <a:r>
              <a:rPr lang="it-IT" sz="2300" b="1" dirty="0">
                <a:solidFill>
                  <a:schemeClr val="accent1"/>
                </a:solidFill>
                <a:latin typeface="Calibri" panose="020F0502020204030204"/>
                <a:sym typeface="Wingdings" panose="05000000000000000000" pitchFamily="2" charset="2"/>
              </a:rPr>
              <a:t> </a:t>
            </a:r>
            <a:r>
              <a:rPr lang="it-IT" sz="2300" dirty="0">
                <a:solidFill>
                  <a:prstClr val="black"/>
                </a:solidFill>
                <a:latin typeface="Calibri" panose="020F0502020204030204"/>
                <a:sym typeface="Wingdings" panose="05000000000000000000" pitchFamily="2" charset="2"/>
              </a:rPr>
              <a:t>sono </a:t>
            </a:r>
            <a:r>
              <a:rPr lang="it-IT" sz="2300" b="1" u="sng" dirty="0">
                <a:solidFill>
                  <a:schemeClr val="accent1"/>
                </a:solidFill>
                <a:latin typeface="Calibri" panose="020F0502020204030204"/>
                <a:sym typeface="Wingdings" panose="05000000000000000000" pitchFamily="2" charset="2"/>
              </a:rPr>
              <a:t>distinte tra</a:t>
            </a:r>
            <a:r>
              <a:rPr lang="it-IT" sz="2300" dirty="0">
                <a:solidFill>
                  <a:schemeClr val="accent6"/>
                </a:solidFill>
                <a:latin typeface="Calibri" panose="020F0502020204030204"/>
                <a:sym typeface="Wingdings" panose="05000000000000000000" pitchFamily="2" charset="2"/>
              </a:rPr>
              <a:t> </a:t>
            </a:r>
            <a:r>
              <a:rPr lang="it-IT" sz="2300" b="1" u="sng" dirty="0">
                <a:solidFill>
                  <a:schemeClr val="accent6"/>
                </a:solidFill>
                <a:latin typeface="Calibri" panose="020F0502020204030204"/>
                <a:sym typeface="Wingdings" panose="05000000000000000000" pitchFamily="2" charset="2"/>
              </a:rPr>
              <a:t>patrimonio netto</a:t>
            </a:r>
            <a:r>
              <a:rPr lang="it-IT" sz="2300" b="1" dirty="0">
                <a:solidFill>
                  <a:schemeClr val="accent6"/>
                </a:solidFill>
                <a:latin typeface="Calibri" panose="020F0502020204030204"/>
                <a:sym typeface="Wingdings" panose="05000000000000000000" pitchFamily="2" charset="2"/>
              </a:rPr>
              <a:t> </a:t>
            </a:r>
            <a:r>
              <a:rPr lang="it-IT" sz="2300" dirty="0">
                <a:solidFill>
                  <a:prstClr val="black"/>
                </a:solidFill>
                <a:latin typeface="Calibri" panose="020F0502020204030204"/>
                <a:sym typeface="Wingdings" panose="05000000000000000000" pitchFamily="2" charset="2"/>
              </a:rPr>
              <a:t>(= risorse proprie/stabili/senza obbligo di restituzione e remunerazione) e </a:t>
            </a:r>
            <a:r>
              <a:rPr lang="it-IT" sz="2300" b="1" u="sng" dirty="0">
                <a:solidFill>
                  <a:srgbClr val="FF0000"/>
                </a:solidFill>
                <a:latin typeface="Calibri" panose="020F0502020204030204"/>
                <a:sym typeface="Wingdings" panose="05000000000000000000" pitchFamily="2" charset="2"/>
              </a:rPr>
              <a:t>risorse di terzi</a:t>
            </a:r>
          </a:p>
          <a:p>
            <a:pPr marL="342900" marR="0" lvl="0" indent="-342900" algn="just" defTabSz="914400" rtl="0" eaLnBrk="1" fontAlgn="auto" latinLnBrk="0" hangingPunct="1">
              <a:spcBef>
                <a:spcPts val="100"/>
              </a:spcBef>
              <a:spcAft>
                <a:spcPts val="0"/>
              </a:spcAft>
              <a:buClrTx/>
              <a:buSzTx/>
              <a:buFont typeface="Arial" panose="020B0604020202020204" pitchFamily="34" charset="0"/>
              <a:buChar char="•"/>
              <a:tabLst/>
              <a:defRPr/>
            </a:pPr>
            <a:r>
              <a:rPr lang="it-IT" sz="2300" dirty="0">
                <a:solidFill>
                  <a:prstClr val="black"/>
                </a:solidFill>
                <a:latin typeface="Calibri" panose="020F0502020204030204"/>
                <a:sym typeface="Wingdings" panose="05000000000000000000" pitchFamily="2" charset="2"/>
              </a:rPr>
              <a:t>le voci relative a fonti terze sono esposte dando indicazione se si tratta di debiti da rimborsare entro l’esercizio</a:t>
            </a:r>
          </a:p>
          <a:p>
            <a:pPr marR="0" lvl="0" algn="just" defTabSz="914400" rtl="0" eaLnBrk="1" fontAlgn="auto" latinLnBrk="0" hangingPunct="1">
              <a:spcBef>
                <a:spcPts val="100"/>
              </a:spcBef>
              <a:spcAft>
                <a:spcPts val="0"/>
              </a:spcAft>
              <a:buClrTx/>
              <a:buSzTx/>
              <a:tabLst/>
              <a:defRPr/>
            </a:pPr>
            <a:endParaRPr lang="it-IT" sz="1100" dirty="0">
              <a:solidFill>
                <a:prstClr val="black"/>
              </a:solidFill>
              <a:latin typeface="Calibri" panose="020F0502020204030204"/>
              <a:sym typeface="Wingdings" panose="05000000000000000000" pitchFamily="2" charset="2"/>
            </a:endParaRPr>
          </a:p>
          <a:p>
            <a:pPr marR="0" lvl="0" algn="just" defTabSz="914400" rtl="0" eaLnBrk="1" fontAlgn="auto" latinLnBrk="0" hangingPunct="1">
              <a:spcBef>
                <a:spcPts val="100"/>
              </a:spcBef>
              <a:spcAft>
                <a:spcPts val="0"/>
              </a:spcAft>
              <a:buClrTx/>
              <a:buSzTx/>
              <a:tabLst/>
              <a:defRPr/>
            </a:pPr>
            <a:r>
              <a:rPr lang="it-IT" sz="2300" dirty="0">
                <a:solidFill>
                  <a:prstClr val="black"/>
                </a:solidFill>
                <a:latin typeface="Calibri" panose="020F0502020204030204"/>
                <a:sym typeface="Wingdings" panose="05000000000000000000" pitchFamily="2" charset="2"/>
              </a:rPr>
              <a:t>La  </a:t>
            </a:r>
            <a:r>
              <a:rPr lang="it-IT" sz="2300" b="1" u="sng" dirty="0">
                <a:solidFill>
                  <a:prstClr val="black"/>
                </a:solidFill>
                <a:latin typeface="Calibri" panose="020F0502020204030204"/>
                <a:sym typeface="Wingdings" panose="05000000000000000000" pitchFamily="2" charset="2"/>
              </a:rPr>
              <a:t>nota integrativa</a:t>
            </a:r>
            <a:r>
              <a:rPr lang="it-IT" sz="2300" dirty="0">
                <a:solidFill>
                  <a:prstClr val="black"/>
                </a:solidFill>
                <a:latin typeface="Calibri" panose="020F0502020204030204"/>
                <a:sym typeface="Wingdings" panose="05000000000000000000" pitchFamily="2" charset="2"/>
              </a:rPr>
              <a:t> che è parte integrante del bilancio, fornisce dettagli delle voci di S.P. e di C.E. ed indica la loro variazione tra l’esercizio e il precedente e fornisce informazione sui criteri di valutazione delle singole voci, sulle svalutazioni eseguite, sulla durata di debiti e crediti, sui rischi, sulle garanzie che accompagnano l’indebitamento </a:t>
            </a:r>
            <a:r>
              <a:rPr lang="it-IT" sz="2300" dirty="0" err="1">
                <a:solidFill>
                  <a:prstClr val="black"/>
                </a:solidFill>
                <a:latin typeface="Calibri" panose="020F0502020204030204"/>
                <a:sym typeface="Wingdings" panose="05000000000000000000" pitchFamily="2" charset="2"/>
              </a:rPr>
              <a:t>ecc</a:t>
            </a:r>
            <a:r>
              <a:rPr lang="it-IT" sz="2300" dirty="0">
                <a:solidFill>
                  <a:prstClr val="black"/>
                </a:solidFill>
                <a:latin typeface="Calibri" panose="020F0502020204030204"/>
                <a:sym typeface="Wingdings" panose="05000000000000000000" pitchFamily="2" charset="2"/>
              </a:rPr>
              <a:t>…</a:t>
            </a:r>
          </a:p>
        </p:txBody>
      </p:sp>
      <p:sp>
        <p:nvSpPr>
          <p:cNvPr id="6" name="Freccia in giù 19">
            <a:extLst>
              <a:ext uri="{FF2B5EF4-FFF2-40B4-BE49-F238E27FC236}">
                <a16:creationId xmlns:a16="http://schemas.microsoft.com/office/drawing/2014/main" id="{DF50A0D4-7087-3DC2-7A2E-400BC5D638DF}"/>
              </a:ext>
            </a:extLst>
          </p:cNvPr>
          <p:cNvSpPr/>
          <p:nvPr/>
        </p:nvSpPr>
        <p:spPr>
          <a:xfrm rot="16200000">
            <a:off x="3599127" y="2425318"/>
            <a:ext cx="265995" cy="24964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rgbClr val="002060"/>
              </a:solidFill>
            </a:endParaRPr>
          </a:p>
        </p:txBody>
      </p:sp>
    </p:spTree>
    <p:extLst>
      <p:ext uri="{BB962C8B-B14F-4D97-AF65-F5344CB8AC3E}">
        <p14:creationId xmlns:p14="http://schemas.microsoft.com/office/powerpoint/2010/main" val="15617526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8A6D-4C53-B700-925D-63C852640E9E}"/>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044D356-888B-4B14-E3A5-D1E10CDC465B}"/>
              </a:ext>
            </a:extLst>
          </p:cNvPr>
          <p:cNvSpPr>
            <a:spLocks noGrp="1"/>
          </p:cNvSpPr>
          <p:nvPr>
            <p:ph type="sldNum" sz="quarter" idx="12"/>
          </p:nvPr>
        </p:nvSpPr>
        <p:spPr/>
        <p:txBody>
          <a:bodyPr/>
          <a:lstStyle/>
          <a:p>
            <a:fld id="{2C20EE39-9E8F-472C-A198-3FCA771E6885}" type="slidenum">
              <a:rPr lang="it-IT" smtClean="0"/>
              <a:t>78</a:t>
            </a:fld>
            <a:endParaRPr lang="it-IT"/>
          </a:p>
        </p:txBody>
      </p:sp>
      <p:sp>
        <p:nvSpPr>
          <p:cNvPr id="3" name="Rettangolo 2">
            <a:extLst>
              <a:ext uri="{FF2B5EF4-FFF2-40B4-BE49-F238E27FC236}">
                <a16:creationId xmlns:a16="http://schemas.microsoft.com/office/drawing/2014/main" id="{B08516A6-9834-2DCB-A281-B4082AC67862}"/>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F999175F-EA1D-C12F-38A8-ECE27E090616}"/>
              </a:ext>
            </a:extLst>
          </p:cNvPr>
          <p:cNvSpPr txBox="1">
            <a:spLocks/>
          </p:cNvSpPr>
          <p:nvPr/>
        </p:nvSpPr>
        <p:spPr>
          <a:xfrm>
            <a:off x="890153" y="104259"/>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200" b="1" dirty="0">
                <a:solidFill>
                  <a:srgbClr val="002060"/>
                </a:solidFill>
              </a:rPr>
              <a:t>Dallo schema contabile…</a:t>
            </a:r>
            <a:endParaRPr lang="it-IT" sz="3600" b="1" dirty="0">
              <a:solidFill>
                <a:srgbClr val="002060"/>
              </a:solidFill>
            </a:endParaRPr>
          </a:p>
        </p:txBody>
      </p:sp>
      <p:sp>
        <p:nvSpPr>
          <p:cNvPr id="10" name="Titolo 1">
            <a:extLst>
              <a:ext uri="{FF2B5EF4-FFF2-40B4-BE49-F238E27FC236}">
                <a16:creationId xmlns:a16="http://schemas.microsoft.com/office/drawing/2014/main" id="{D8CBC11E-A6E4-54CA-BE95-8EE3B023A4BD}"/>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73E3AE4E-4D85-2DA6-77D3-78F1AEE02759}"/>
              </a:ext>
            </a:extLst>
          </p:cNvPr>
          <p:cNvCxnSpPr/>
          <p:nvPr/>
        </p:nvCxnSpPr>
        <p:spPr>
          <a:xfrm>
            <a:off x="868219" y="531121"/>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95AF9FA8-FA92-00FB-045C-17B3A5181A98}"/>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629AC1C3-7D7D-109D-BC1C-E5F16E51929E}"/>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2F6FA19D-A015-F6A5-5D80-466D1793CC38}"/>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638CDFF4-4EA2-4576-882E-0231D02E014A}"/>
              </a:ext>
            </a:extLst>
          </p:cNvPr>
          <p:cNvSpPr>
            <a:spLocks noGrp="1"/>
          </p:cNvSpPr>
          <p:nvPr>
            <p:ph type="ftr" sz="quarter" idx="11"/>
          </p:nvPr>
        </p:nvSpPr>
        <p:spPr/>
        <p:txBody>
          <a:bodyPr/>
          <a:lstStyle/>
          <a:p>
            <a:r>
              <a:rPr lang="it-IT" sz="1050" dirty="0">
                <a:solidFill>
                  <a:schemeClr val="bg2">
                    <a:lumMod val="90000"/>
                  </a:schemeClr>
                </a:solidFill>
              </a:rPr>
              <a:t>76</a:t>
            </a:r>
          </a:p>
        </p:txBody>
      </p:sp>
      <p:graphicFrame>
        <p:nvGraphicFramePr>
          <p:cNvPr id="8" name="Oggetto 7">
            <a:extLst>
              <a:ext uri="{FF2B5EF4-FFF2-40B4-BE49-F238E27FC236}">
                <a16:creationId xmlns:a16="http://schemas.microsoft.com/office/drawing/2014/main" id="{735BD5F9-7EF5-B662-B6FC-E6296D8D01AE}"/>
              </a:ext>
            </a:extLst>
          </p:cNvPr>
          <p:cNvGraphicFramePr>
            <a:graphicFrameLocks noChangeAspect="1"/>
          </p:cNvGraphicFramePr>
          <p:nvPr>
            <p:extLst>
              <p:ext uri="{D42A27DB-BD31-4B8C-83A1-F6EECF244321}">
                <p14:modId xmlns:p14="http://schemas.microsoft.com/office/powerpoint/2010/main" val="3106900529"/>
              </p:ext>
            </p:extLst>
          </p:nvPr>
        </p:nvGraphicFramePr>
        <p:xfrm>
          <a:off x="952615" y="625622"/>
          <a:ext cx="5064125" cy="5418137"/>
        </p:xfrm>
        <a:graphic>
          <a:graphicData uri="http://schemas.openxmlformats.org/presentationml/2006/ole">
            <mc:AlternateContent xmlns:mc="http://schemas.openxmlformats.org/markup-compatibility/2006">
              <mc:Choice xmlns:v="urn:schemas-microsoft-com:vml" Requires="v">
                <p:oleObj name="Worksheet" r:id="rId2" imgW="7486554" imgH="8010425" progId="Excel.Sheet.12">
                  <p:embed/>
                </p:oleObj>
              </mc:Choice>
              <mc:Fallback>
                <p:oleObj name="Worksheet" r:id="rId2" imgW="7486554" imgH="8010425" progId="Excel.Sheet.12">
                  <p:embed/>
                  <p:pic>
                    <p:nvPicPr>
                      <p:cNvPr id="8" name="Oggetto 7">
                        <a:extLst>
                          <a:ext uri="{FF2B5EF4-FFF2-40B4-BE49-F238E27FC236}">
                            <a16:creationId xmlns:a16="http://schemas.microsoft.com/office/drawing/2014/main" id="{A961259D-DF50-8B34-C277-9DBE58F97C40}"/>
                          </a:ext>
                        </a:extLst>
                      </p:cNvPr>
                      <p:cNvPicPr/>
                      <p:nvPr/>
                    </p:nvPicPr>
                    <p:blipFill>
                      <a:blip r:embed="rId3"/>
                      <a:stretch>
                        <a:fillRect/>
                      </a:stretch>
                    </p:blipFill>
                    <p:spPr>
                      <a:xfrm>
                        <a:off x="952615" y="625622"/>
                        <a:ext cx="5064125" cy="5418137"/>
                      </a:xfrm>
                      <a:prstGeom prst="rect">
                        <a:avLst/>
                      </a:prstGeom>
                    </p:spPr>
                  </p:pic>
                </p:oleObj>
              </mc:Fallback>
            </mc:AlternateContent>
          </a:graphicData>
        </a:graphic>
      </p:graphicFrame>
      <p:graphicFrame>
        <p:nvGraphicFramePr>
          <p:cNvPr id="11" name="Oggetto 10">
            <a:extLst>
              <a:ext uri="{FF2B5EF4-FFF2-40B4-BE49-F238E27FC236}">
                <a16:creationId xmlns:a16="http://schemas.microsoft.com/office/drawing/2014/main" id="{D64757F3-97BF-1A86-1F8E-4166E907730C}"/>
              </a:ext>
            </a:extLst>
          </p:cNvPr>
          <p:cNvGraphicFramePr>
            <a:graphicFrameLocks noChangeAspect="1"/>
          </p:cNvGraphicFramePr>
          <p:nvPr/>
        </p:nvGraphicFramePr>
        <p:xfrm>
          <a:off x="6179125" y="801372"/>
          <a:ext cx="5362575" cy="5405438"/>
        </p:xfrm>
        <a:graphic>
          <a:graphicData uri="http://schemas.openxmlformats.org/presentationml/2006/ole">
            <mc:AlternateContent xmlns:mc="http://schemas.openxmlformats.org/markup-compatibility/2006">
              <mc:Choice xmlns:v="urn:schemas-microsoft-com:vml" Requires="v">
                <p:oleObj name="Worksheet" r:id="rId4" imgW="7486554" imgH="7543672" progId="Excel.Sheet.12">
                  <p:embed/>
                </p:oleObj>
              </mc:Choice>
              <mc:Fallback>
                <p:oleObj name="Worksheet" r:id="rId4" imgW="7486554" imgH="7543672" progId="Excel.Sheet.12">
                  <p:embed/>
                  <p:pic>
                    <p:nvPicPr>
                      <p:cNvPr id="11" name="Oggetto 10">
                        <a:extLst>
                          <a:ext uri="{FF2B5EF4-FFF2-40B4-BE49-F238E27FC236}">
                            <a16:creationId xmlns:a16="http://schemas.microsoft.com/office/drawing/2014/main" id="{96FC336C-0CA9-36B2-C56D-1432A4D767C4}"/>
                          </a:ext>
                        </a:extLst>
                      </p:cNvPr>
                      <p:cNvPicPr/>
                      <p:nvPr/>
                    </p:nvPicPr>
                    <p:blipFill>
                      <a:blip r:embed="rId5"/>
                      <a:stretch>
                        <a:fillRect/>
                      </a:stretch>
                    </p:blipFill>
                    <p:spPr>
                      <a:xfrm>
                        <a:off x="6179125" y="801372"/>
                        <a:ext cx="5362575" cy="5405438"/>
                      </a:xfrm>
                      <a:prstGeom prst="rect">
                        <a:avLst/>
                      </a:prstGeom>
                    </p:spPr>
                  </p:pic>
                </p:oleObj>
              </mc:Fallback>
            </mc:AlternateContent>
          </a:graphicData>
        </a:graphic>
      </p:graphicFrame>
    </p:spTree>
    <p:extLst>
      <p:ext uri="{BB962C8B-B14F-4D97-AF65-F5344CB8AC3E}">
        <p14:creationId xmlns:p14="http://schemas.microsoft.com/office/powerpoint/2010/main" val="41907088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8ADBE-EA28-3130-F966-C9C992E8255F}"/>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B225617-CA81-B6A7-3A4F-9F581E8B19F5}"/>
              </a:ext>
            </a:extLst>
          </p:cNvPr>
          <p:cNvSpPr>
            <a:spLocks noGrp="1"/>
          </p:cNvSpPr>
          <p:nvPr>
            <p:ph type="sldNum" sz="quarter" idx="12"/>
          </p:nvPr>
        </p:nvSpPr>
        <p:spPr/>
        <p:txBody>
          <a:bodyPr/>
          <a:lstStyle/>
          <a:p>
            <a:fld id="{2C20EE39-9E8F-472C-A198-3FCA771E6885}" type="slidenum">
              <a:rPr lang="it-IT" smtClean="0"/>
              <a:t>79</a:t>
            </a:fld>
            <a:endParaRPr lang="it-IT"/>
          </a:p>
        </p:txBody>
      </p:sp>
      <p:sp>
        <p:nvSpPr>
          <p:cNvPr id="3" name="Rettangolo 2">
            <a:extLst>
              <a:ext uri="{FF2B5EF4-FFF2-40B4-BE49-F238E27FC236}">
                <a16:creationId xmlns:a16="http://schemas.microsoft.com/office/drawing/2014/main" id="{EF4DEBC9-BEC6-CF38-C4E1-5802404493A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F24FF270-612C-2074-ADB3-F580B6F124BA}"/>
              </a:ext>
            </a:extLst>
          </p:cNvPr>
          <p:cNvSpPr txBox="1">
            <a:spLocks/>
          </p:cNvSpPr>
          <p:nvPr/>
        </p:nvSpPr>
        <p:spPr>
          <a:xfrm>
            <a:off x="828007" y="104259"/>
            <a:ext cx="10525793"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200" b="1" dirty="0">
                <a:solidFill>
                  <a:srgbClr val="002060"/>
                </a:solidFill>
              </a:rPr>
              <a:t>… allo schema del Codice Civile</a:t>
            </a:r>
            <a:endParaRPr lang="it-IT" sz="3600" b="1" dirty="0">
              <a:solidFill>
                <a:srgbClr val="002060"/>
              </a:solidFill>
            </a:endParaRPr>
          </a:p>
        </p:txBody>
      </p:sp>
      <p:sp>
        <p:nvSpPr>
          <p:cNvPr id="10" name="Titolo 1">
            <a:extLst>
              <a:ext uri="{FF2B5EF4-FFF2-40B4-BE49-F238E27FC236}">
                <a16:creationId xmlns:a16="http://schemas.microsoft.com/office/drawing/2014/main" id="{2D06E7C8-1DFA-9049-2165-11EA82DFB876}"/>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F83E1BF9-2E28-52C9-7A43-D4318BD26DD0}"/>
              </a:ext>
            </a:extLst>
          </p:cNvPr>
          <p:cNvCxnSpPr/>
          <p:nvPr/>
        </p:nvCxnSpPr>
        <p:spPr>
          <a:xfrm>
            <a:off x="890153" y="549594"/>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DF4A095D-E296-945B-3E03-871E79FFC63D}"/>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409E892-28E4-D795-C2AB-7A5D1D07D13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60A4268-5410-3909-2584-E9F0416BD084}"/>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723EA9C4-EA68-F2C3-7F9A-427279CE7438}"/>
              </a:ext>
            </a:extLst>
          </p:cNvPr>
          <p:cNvSpPr>
            <a:spLocks noGrp="1"/>
          </p:cNvSpPr>
          <p:nvPr>
            <p:ph type="ftr" sz="quarter" idx="11"/>
          </p:nvPr>
        </p:nvSpPr>
        <p:spPr/>
        <p:txBody>
          <a:bodyPr/>
          <a:lstStyle/>
          <a:p>
            <a:r>
              <a:rPr lang="it-IT" sz="1050" dirty="0">
                <a:solidFill>
                  <a:schemeClr val="bg2">
                    <a:lumMod val="90000"/>
                  </a:schemeClr>
                </a:solidFill>
              </a:rPr>
              <a:t>77</a:t>
            </a:r>
          </a:p>
        </p:txBody>
      </p:sp>
      <p:graphicFrame>
        <p:nvGraphicFramePr>
          <p:cNvPr id="17" name="Oggetto 16">
            <a:extLst>
              <a:ext uri="{FF2B5EF4-FFF2-40B4-BE49-F238E27FC236}">
                <a16:creationId xmlns:a16="http://schemas.microsoft.com/office/drawing/2014/main" id="{F6D390F0-0B67-C333-494F-1D28B3DC1DA7}"/>
              </a:ext>
            </a:extLst>
          </p:cNvPr>
          <p:cNvGraphicFramePr>
            <a:graphicFrameLocks noChangeAspect="1"/>
          </p:cNvGraphicFramePr>
          <p:nvPr>
            <p:extLst>
              <p:ext uri="{D42A27DB-BD31-4B8C-83A1-F6EECF244321}">
                <p14:modId xmlns:p14="http://schemas.microsoft.com/office/powerpoint/2010/main" val="755182815"/>
              </p:ext>
            </p:extLst>
          </p:nvPr>
        </p:nvGraphicFramePr>
        <p:xfrm>
          <a:off x="2362200" y="723900"/>
          <a:ext cx="2755900" cy="5418138"/>
        </p:xfrm>
        <a:graphic>
          <a:graphicData uri="http://schemas.openxmlformats.org/presentationml/2006/ole">
            <mc:AlternateContent xmlns:mc="http://schemas.openxmlformats.org/markup-compatibility/2006">
              <mc:Choice xmlns:v="urn:schemas-microsoft-com:vml" Requires="v">
                <p:oleObj name="Worksheet" r:id="rId2" imgW="4086369" imgH="8029618" progId="Excel.Sheet.12">
                  <p:embed/>
                </p:oleObj>
              </mc:Choice>
              <mc:Fallback>
                <p:oleObj name="Worksheet" r:id="rId2" imgW="4086369" imgH="8029618" progId="Excel.Sheet.12">
                  <p:embed/>
                  <p:pic>
                    <p:nvPicPr>
                      <p:cNvPr id="0" name=""/>
                      <p:cNvPicPr/>
                      <p:nvPr/>
                    </p:nvPicPr>
                    <p:blipFill>
                      <a:blip r:embed="rId3"/>
                      <a:stretch>
                        <a:fillRect/>
                      </a:stretch>
                    </p:blipFill>
                    <p:spPr>
                      <a:xfrm>
                        <a:off x="2362200" y="723900"/>
                        <a:ext cx="2755900" cy="5418138"/>
                      </a:xfrm>
                      <a:prstGeom prst="rect">
                        <a:avLst/>
                      </a:prstGeom>
                    </p:spPr>
                  </p:pic>
                </p:oleObj>
              </mc:Fallback>
            </mc:AlternateContent>
          </a:graphicData>
        </a:graphic>
      </p:graphicFrame>
      <p:graphicFrame>
        <p:nvGraphicFramePr>
          <p:cNvPr id="18" name="Oggetto 17">
            <a:extLst>
              <a:ext uri="{FF2B5EF4-FFF2-40B4-BE49-F238E27FC236}">
                <a16:creationId xmlns:a16="http://schemas.microsoft.com/office/drawing/2014/main" id="{6A23ADAE-7BF5-1F81-CDC8-93AA595E92BE}"/>
              </a:ext>
            </a:extLst>
          </p:cNvPr>
          <p:cNvGraphicFramePr>
            <a:graphicFrameLocks noChangeAspect="1"/>
          </p:cNvGraphicFramePr>
          <p:nvPr>
            <p:extLst>
              <p:ext uri="{D42A27DB-BD31-4B8C-83A1-F6EECF244321}">
                <p14:modId xmlns:p14="http://schemas.microsoft.com/office/powerpoint/2010/main" val="2259877169"/>
              </p:ext>
            </p:extLst>
          </p:nvPr>
        </p:nvGraphicFramePr>
        <p:xfrm>
          <a:off x="6473825" y="681038"/>
          <a:ext cx="2921000" cy="5494337"/>
        </p:xfrm>
        <a:graphic>
          <a:graphicData uri="http://schemas.openxmlformats.org/presentationml/2006/ole">
            <mc:AlternateContent xmlns:mc="http://schemas.openxmlformats.org/markup-compatibility/2006">
              <mc:Choice xmlns:v="urn:schemas-microsoft-com:vml" Requires="v">
                <p:oleObj name="Foglio di lavoro" r:id="rId4" imgW="4673600" imgH="8788400" progId="Excel.Sheet.12">
                  <p:embed/>
                </p:oleObj>
              </mc:Choice>
              <mc:Fallback>
                <p:oleObj name="Foglio di lavoro" r:id="rId4" imgW="4673600" imgH="8788400" progId="Excel.Sheet.12">
                  <p:embed/>
                  <p:pic>
                    <p:nvPicPr>
                      <p:cNvPr id="0" name=""/>
                      <p:cNvPicPr/>
                      <p:nvPr/>
                    </p:nvPicPr>
                    <p:blipFill>
                      <a:blip r:embed="rId5"/>
                      <a:stretch>
                        <a:fillRect/>
                      </a:stretch>
                    </p:blipFill>
                    <p:spPr>
                      <a:xfrm>
                        <a:off x="6473825" y="681038"/>
                        <a:ext cx="2921000" cy="5494337"/>
                      </a:xfrm>
                      <a:prstGeom prst="rect">
                        <a:avLst/>
                      </a:prstGeom>
                    </p:spPr>
                  </p:pic>
                </p:oleObj>
              </mc:Fallback>
            </mc:AlternateContent>
          </a:graphicData>
        </a:graphic>
      </p:graphicFrame>
    </p:spTree>
    <p:extLst>
      <p:ext uri="{BB962C8B-B14F-4D97-AF65-F5344CB8AC3E}">
        <p14:creationId xmlns:p14="http://schemas.microsoft.com/office/powerpoint/2010/main" val="40331855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8ADBE-EA28-3130-F966-C9C992E8255F}"/>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B225617-CA81-B6A7-3A4F-9F581E8B19F5}"/>
              </a:ext>
            </a:extLst>
          </p:cNvPr>
          <p:cNvSpPr>
            <a:spLocks noGrp="1"/>
          </p:cNvSpPr>
          <p:nvPr>
            <p:ph type="sldNum" sz="quarter" idx="12"/>
          </p:nvPr>
        </p:nvSpPr>
        <p:spPr/>
        <p:txBody>
          <a:bodyPr/>
          <a:lstStyle/>
          <a:p>
            <a:fld id="{2C20EE39-9E8F-472C-A198-3FCA771E6885}" type="slidenum">
              <a:rPr lang="it-IT" smtClean="0"/>
              <a:t>80</a:t>
            </a:fld>
            <a:endParaRPr lang="it-IT"/>
          </a:p>
        </p:txBody>
      </p:sp>
      <p:sp>
        <p:nvSpPr>
          <p:cNvPr id="3" name="Rettangolo 2">
            <a:extLst>
              <a:ext uri="{FF2B5EF4-FFF2-40B4-BE49-F238E27FC236}">
                <a16:creationId xmlns:a16="http://schemas.microsoft.com/office/drawing/2014/main" id="{EF4DEBC9-BEC6-CF38-C4E1-5802404493A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1">
            <a:extLst>
              <a:ext uri="{FF2B5EF4-FFF2-40B4-BE49-F238E27FC236}">
                <a16:creationId xmlns:a16="http://schemas.microsoft.com/office/drawing/2014/main" id="{F24FF270-612C-2074-ADB3-F580B6F124BA}"/>
              </a:ext>
            </a:extLst>
          </p:cNvPr>
          <p:cNvSpPr txBox="1">
            <a:spLocks/>
          </p:cNvSpPr>
          <p:nvPr/>
        </p:nvSpPr>
        <p:spPr>
          <a:xfrm>
            <a:off x="828007" y="353642"/>
            <a:ext cx="1100831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b="1" dirty="0">
                <a:solidFill>
                  <a:srgbClr val="002060"/>
                </a:solidFill>
              </a:rPr>
              <a:t>Lettura sintetica dello Stato Patrimoniale </a:t>
            </a:r>
            <a:endParaRPr lang="it-IT" sz="3600" b="1" dirty="0">
              <a:solidFill>
                <a:srgbClr val="002060"/>
              </a:solidFill>
            </a:endParaRPr>
          </a:p>
        </p:txBody>
      </p:sp>
      <p:sp>
        <p:nvSpPr>
          <p:cNvPr id="10" name="Titolo 1">
            <a:extLst>
              <a:ext uri="{FF2B5EF4-FFF2-40B4-BE49-F238E27FC236}">
                <a16:creationId xmlns:a16="http://schemas.microsoft.com/office/drawing/2014/main" id="{2D06E7C8-1DFA-9049-2165-11EA82DFB876}"/>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F83E1BF9-2E28-52C9-7A43-D4318BD26DD0}"/>
              </a:ext>
            </a:extLst>
          </p:cNvPr>
          <p:cNvCxnSpPr/>
          <p:nvPr/>
        </p:nvCxnSpPr>
        <p:spPr>
          <a:xfrm>
            <a:off x="890153" y="798977"/>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DF4A095D-E296-945B-3E03-871E79FFC63D}"/>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409E892-28E4-D795-C2AB-7A5D1D07D13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60A4268-5410-3909-2584-E9F0416BD084}"/>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723EA9C4-EA68-F2C3-7F9A-427279CE7438}"/>
              </a:ext>
            </a:extLst>
          </p:cNvPr>
          <p:cNvSpPr>
            <a:spLocks noGrp="1"/>
          </p:cNvSpPr>
          <p:nvPr>
            <p:ph type="ftr" sz="quarter" idx="11"/>
          </p:nvPr>
        </p:nvSpPr>
        <p:spPr/>
        <p:txBody>
          <a:bodyPr/>
          <a:lstStyle/>
          <a:p>
            <a:r>
              <a:rPr lang="it-IT" sz="1050" dirty="0">
                <a:solidFill>
                  <a:schemeClr val="bg2">
                    <a:lumMod val="90000"/>
                  </a:schemeClr>
                </a:solidFill>
              </a:rPr>
              <a:t>78</a:t>
            </a:r>
          </a:p>
        </p:txBody>
      </p:sp>
      <p:sp>
        <p:nvSpPr>
          <p:cNvPr id="6" name="CasellaDiTesto 5">
            <a:extLst>
              <a:ext uri="{FF2B5EF4-FFF2-40B4-BE49-F238E27FC236}">
                <a16:creationId xmlns:a16="http://schemas.microsoft.com/office/drawing/2014/main" id="{F3489710-2263-FF55-9453-C31650DC9B3F}"/>
              </a:ext>
            </a:extLst>
          </p:cNvPr>
          <p:cNvSpPr txBox="1"/>
          <p:nvPr/>
        </p:nvSpPr>
        <p:spPr>
          <a:xfrm>
            <a:off x="6978377" y="1445740"/>
            <a:ext cx="4754077" cy="4154984"/>
          </a:xfrm>
          <a:prstGeom prst="rect">
            <a:avLst/>
          </a:prstGeom>
          <a:noFill/>
        </p:spPr>
        <p:txBody>
          <a:bodyPr wrap="square" rtlCol="0">
            <a:spAutoFit/>
          </a:bodyPr>
          <a:lstStyle/>
          <a:p>
            <a:pPr algn="just"/>
            <a:r>
              <a:rPr lang="it-IT" sz="2200" u="sng" dirty="0"/>
              <a:t>Tutto quanto l’impresa </a:t>
            </a:r>
            <a:r>
              <a:rPr lang="it-IT" sz="2000" u="sng" kern="100" dirty="0">
                <a:effectLst/>
                <a:latin typeface="Calibri" panose="020F0502020204030204" pitchFamily="34" charset="0"/>
                <a:ea typeface="Aptos" panose="020B0004020202020204" pitchFamily="34" charset="0"/>
                <a:cs typeface="Calibri" panose="020F0502020204030204" pitchFamily="34" charset="0"/>
              </a:rPr>
              <a:t>“</a:t>
            </a:r>
            <a:r>
              <a:rPr lang="it-IT" sz="2200" u="sng" dirty="0"/>
              <a:t>investe</a:t>
            </a:r>
            <a:r>
              <a:rPr lang="it-IT" sz="2000" u="sng" kern="100" dirty="0">
                <a:effectLst/>
                <a:latin typeface="Calibri" panose="020F0502020204030204" pitchFamily="34" charset="0"/>
                <a:ea typeface="Aptos" panose="020B0004020202020204" pitchFamily="34" charset="0"/>
                <a:cs typeface="Calibri" panose="020F0502020204030204" pitchFamily="34" charset="0"/>
              </a:rPr>
              <a:t>”</a:t>
            </a:r>
            <a:r>
              <a:rPr lang="it-IT" sz="2200" u="sng" dirty="0"/>
              <a:t>, </a:t>
            </a:r>
            <a:r>
              <a:rPr lang="it-IT" sz="2000" u="sng" kern="100" dirty="0">
                <a:effectLst/>
                <a:ea typeface="Aptos" panose="020B0004020202020204" pitchFamily="34" charset="0"/>
                <a:cs typeface="Times New Roman" panose="02020603050405020304" pitchFamily="18" charset="0"/>
              </a:rPr>
              <a:t>"</a:t>
            </a:r>
            <a:r>
              <a:rPr lang="it-IT" sz="2200" u="sng" dirty="0"/>
              <a:t>impiega</a:t>
            </a:r>
            <a:r>
              <a:rPr lang="it-IT" sz="2000" u="sng" kern="100" dirty="0">
                <a:effectLst/>
                <a:ea typeface="Aptos" panose="020B0004020202020204" pitchFamily="34" charset="0"/>
                <a:cs typeface="Times New Roman" panose="02020603050405020304" pitchFamily="18" charset="0"/>
              </a:rPr>
              <a:t>"</a:t>
            </a:r>
            <a:r>
              <a:rPr lang="it-IT" sz="2000" kern="100" dirty="0">
                <a:effectLst/>
                <a:ea typeface="Aptos" panose="020B0004020202020204" pitchFamily="34" charset="0"/>
                <a:cs typeface="Times New Roman" panose="02020603050405020304" pitchFamily="18" charset="0"/>
              </a:rPr>
              <a:t> </a:t>
            </a:r>
            <a:r>
              <a:rPr lang="it-IT" sz="2200" dirty="0"/>
              <a:t>nella sua attività dotandosi di cespiti per la produzione, di magazzino, dando credito ai clienti </a:t>
            </a:r>
            <a:r>
              <a:rPr lang="it-IT" sz="2200" dirty="0" err="1"/>
              <a:t>ecc</a:t>
            </a:r>
            <a:r>
              <a:rPr lang="it-IT" sz="2200" dirty="0"/>
              <a:t> </a:t>
            </a:r>
            <a:r>
              <a:rPr lang="it-IT" sz="2200" u="sng" dirty="0"/>
              <a:t>deve trovare fonti di finanziamento</a:t>
            </a:r>
            <a:r>
              <a:rPr lang="it-IT" sz="2200" dirty="0"/>
              <a:t>:</a:t>
            </a:r>
          </a:p>
          <a:p>
            <a:pPr marL="285750" indent="-285750" algn="just">
              <a:buFont typeface="Arial" panose="020B0604020202020204" pitchFamily="34" charset="0"/>
              <a:buChar char="•"/>
            </a:pPr>
            <a:r>
              <a:rPr lang="it-IT" sz="2200" dirty="0"/>
              <a:t>nel </a:t>
            </a:r>
            <a:r>
              <a:rPr lang="it-IT" sz="2200" b="1" dirty="0">
                <a:solidFill>
                  <a:schemeClr val="accent6">
                    <a:lumMod val="75000"/>
                  </a:schemeClr>
                </a:solidFill>
              </a:rPr>
              <a:t>capitale proprio </a:t>
            </a:r>
            <a:r>
              <a:rPr lang="it-IT" sz="2200" dirty="0"/>
              <a:t>= </a:t>
            </a:r>
            <a:r>
              <a:rPr lang="it-IT" sz="2200" b="1" dirty="0">
                <a:solidFill>
                  <a:schemeClr val="accent6">
                    <a:lumMod val="75000"/>
                  </a:schemeClr>
                </a:solidFill>
              </a:rPr>
              <a:t>P. N.</a:t>
            </a:r>
          </a:p>
          <a:p>
            <a:pPr marL="285750" indent="-285750" algn="just">
              <a:buFont typeface="Arial" panose="020B0604020202020204" pitchFamily="34" charset="0"/>
              <a:buChar char="•"/>
            </a:pPr>
            <a:r>
              <a:rPr lang="it-IT" sz="2200" dirty="0"/>
              <a:t>nel </a:t>
            </a:r>
            <a:r>
              <a:rPr lang="it-IT" sz="2200" b="1" dirty="0">
                <a:solidFill>
                  <a:srgbClr val="FF0000"/>
                </a:solidFill>
              </a:rPr>
              <a:t>debito</a:t>
            </a:r>
          </a:p>
          <a:p>
            <a:pPr algn="just"/>
            <a:endParaRPr lang="it-IT" sz="1200" b="1" dirty="0">
              <a:solidFill>
                <a:srgbClr val="FF0000"/>
              </a:solidFill>
            </a:endParaRPr>
          </a:p>
          <a:p>
            <a:pPr algn="just"/>
            <a:r>
              <a:rPr lang="it-IT" sz="2200" dirty="0"/>
              <a:t>Se l’attività d’impresa riesce a generare </a:t>
            </a:r>
            <a:r>
              <a:rPr lang="it-IT" sz="2200" b="1" dirty="0">
                <a:solidFill>
                  <a:srgbClr val="0070C0"/>
                </a:solidFill>
              </a:rPr>
              <a:t>utili e flussi di cassa adeguati</a:t>
            </a:r>
            <a:r>
              <a:rPr lang="it-IT" sz="2200" dirty="0"/>
              <a:t>, ci sono i presupposti per remunerare e restituire il debito e per remunerare anche il P.N.</a:t>
            </a:r>
          </a:p>
        </p:txBody>
      </p:sp>
      <p:graphicFrame>
        <p:nvGraphicFramePr>
          <p:cNvPr id="11" name="Tabella 10">
            <a:extLst>
              <a:ext uri="{FF2B5EF4-FFF2-40B4-BE49-F238E27FC236}">
                <a16:creationId xmlns:a16="http://schemas.microsoft.com/office/drawing/2014/main" id="{74507D3B-2112-960F-CC53-61B74229B3BC}"/>
              </a:ext>
            </a:extLst>
          </p:cNvPr>
          <p:cNvGraphicFramePr>
            <a:graphicFrameLocks noGrp="1"/>
          </p:cNvGraphicFramePr>
          <p:nvPr>
            <p:extLst>
              <p:ext uri="{D42A27DB-BD31-4B8C-83A1-F6EECF244321}">
                <p14:modId xmlns:p14="http://schemas.microsoft.com/office/powerpoint/2010/main" val="742937234"/>
              </p:ext>
            </p:extLst>
          </p:nvPr>
        </p:nvGraphicFramePr>
        <p:xfrm>
          <a:off x="663145" y="1163811"/>
          <a:ext cx="5432856" cy="4178257"/>
        </p:xfrm>
        <a:graphic>
          <a:graphicData uri="http://schemas.openxmlformats.org/drawingml/2006/table">
            <a:tbl>
              <a:tblPr/>
              <a:tblGrid>
                <a:gridCol w="2716428">
                  <a:extLst>
                    <a:ext uri="{9D8B030D-6E8A-4147-A177-3AD203B41FA5}">
                      <a16:colId xmlns:a16="http://schemas.microsoft.com/office/drawing/2014/main" val="2203564452"/>
                    </a:ext>
                  </a:extLst>
                </a:gridCol>
                <a:gridCol w="2716428">
                  <a:extLst>
                    <a:ext uri="{9D8B030D-6E8A-4147-A177-3AD203B41FA5}">
                      <a16:colId xmlns:a16="http://schemas.microsoft.com/office/drawing/2014/main" val="3057113164"/>
                    </a:ext>
                  </a:extLst>
                </a:gridCol>
              </a:tblGrid>
              <a:tr h="590848">
                <a:tc>
                  <a:txBody>
                    <a:bodyPr/>
                    <a:lstStyle/>
                    <a:p>
                      <a:pPr algn="ctr" fontAlgn="ctr"/>
                      <a:r>
                        <a:rPr lang="it-IT" sz="2200" b="1" i="0" u="none" strike="noStrike" dirty="0">
                          <a:solidFill>
                            <a:srgbClr val="000000"/>
                          </a:solidFill>
                          <a:effectLst/>
                          <a:latin typeface="Calibri" panose="020F0502020204030204" pitchFamily="34" charset="0"/>
                        </a:rPr>
                        <a:t>ATTIVO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it-IT" sz="2200" b="1" i="0" u="none" strike="noStrike" dirty="0">
                          <a:solidFill>
                            <a:srgbClr val="000000"/>
                          </a:solidFill>
                          <a:effectLst/>
                          <a:latin typeface="Calibri" panose="020F0502020204030204" pitchFamily="34" charset="0"/>
                        </a:rPr>
                        <a:t>PASSIVO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720915505"/>
                  </a:ext>
                </a:extLst>
              </a:tr>
              <a:tr h="1089869">
                <a:tc>
                  <a:txBody>
                    <a:bodyPr/>
                    <a:lstStyle/>
                    <a:p>
                      <a:pPr algn="ctr" fontAlgn="ctr"/>
                      <a:r>
                        <a:rPr lang="it-IT" sz="2200" b="0" i="0" u="none" strike="noStrike" dirty="0">
                          <a:solidFill>
                            <a:srgbClr val="000000"/>
                          </a:solidFill>
                          <a:effectLst/>
                          <a:latin typeface="Calibri" panose="020F0502020204030204" pitchFamily="34" charset="0"/>
                        </a:rPr>
                        <a:t>Attivo Immobilizzato</a:t>
                      </a:r>
                    </a:p>
                    <a:p>
                      <a:pPr algn="ctr" fontAlgn="ctr"/>
                      <a:endParaRPr lang="it-IT" sz="2200" b="0" i="0" u="none" strike="noStrike" dirty="0">
                        <a:solidFill>
                          <a:srgbClr val="000000"/>
                        </a:solidFill>
                        <a:effectLst/>
                        <a:latin typeface="Calibri" panose="020F0502020204030204" pitchFamily="34" charset="0"/>
                      </a:endParaRPr>
                    </a:p>
                    <a:p>
                      <a:pPr algn="ctr" fontAlgn="ctr"/>
                      <a:endParaRPr lang="it-IT" sz="22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2200" b="0" i="0" u="none" strike="noStrike" dirty="0">
                          <a:solidFill>
                            <a:srgbClr val="000000"/>
                          </a:solidFill>
                          <a:effectLst/>
                          <a:latin typeface="Calibri" panose="020F0502020204030204" pitchFamily="34" charset="0"/>
                        </a:rPr>
                        <a:t>Patrimonio Netto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938179820"/>
                  </a:ext>
                </a:extLst>
              </a:tr>
              <a:tr h="222630">
                <a:tc rowSpan="2">
                  <a:txBody>
                    <a:bodyPr/>
                    <a:lstStyle/>
                    <a:p>
                      <a:pPr algn="ctr" fontAlgn="ctr"/>
                      <a:r>
                        <a:rPr lang="it-IT" sz="2200" b="0" i="0" u="none" strike="noStrike" dirty="0">
                          <a:solidFill>
                            <a:srgbClr val="000000"/>
                          </a:solidFill>
                          <a:effectLst/>
                          <a:latin typeface="Calibri" panose="020F0502020204030204" pitchFamily="34" charset="0"/>
                        </a:rPr>
                        <a:t>Attivo Circolante</a:t>
                      </a:r>
                      <a:br>
                        <a:rPr lang="it-IT" sz="2200" b="0" i="0" u="none" strike="noStrike" dirty="0">
                          <a:solidFill>
                            <a:srgbClr val="000000"/>
                          </a:solidFill>
                          <a:effectLst/>
                          <a:latin typeface="Calibri" panose="020F0502020204030204" pitchFamily="34" charset="0"/>
                        </a:rPr>
                      </a:br>
                      <a:r>
                        <a:rPr lang="it-IT" sz="2200" b="0" i="0" u="none" strike="noStrike" dirty="0">
                          <a:solidFill>
                            <a:srgbClr val="000000"/>
                          </a:solidFill>
                          <a:effectLst/>
                          <a:latin typeface="Calibri" panose="020F0502020204030204" pitchFamily="34" charset="0"/>
                        </a:rPr>
                        <a:t>(Rimanenze, crediti vari e liquidità)</a:t>
                      </a:r>
                    </a:p>
                    <a:p>
                      <a:pPr algn="ctr" fontAlgn="ctr"/>
                      <a:endParaRPr lang="it-IT" sz="2200" b="0" i="0" u="none" strike="noStrike" dirty="0">
                        <a:solidFill>
                          <a:srgbClr val="000000"/>
                        </a:solidFill>
                        <a:effectLst/>
                        <a:latin typeface="Calibri" panose="020F0502020204030204" pitchFamily="34" charset="0"/>
                      </a:endParaRPr>
                    </a:p>
                    <a:p>
                      <a:pPr algn="ctr" fontAlgn="ctr"/>
                      <a:endParaRPr lang="it-IT" sz="22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it-IT" dirty="0"/>
                    </a:p>
                  </a:txBody>
                  <a:tcPr/>
                </a:tc>
                <a:extLst>
                  <a:ext uri="{0D108BD9-81ED-4DB2-BD59-A6C34878D82A}">
                    <a16:rowId xmlns:a16="http://schemas.microsoft.com/office/drawing/2014/main" val="2231953048"/>
                  </a:ext>
                </a:extLst>
              </a:tr>
              <a:tr h="2274910">
                <a:tc vMerge="1">
                  <a:txBody>
                    <a:bodyPr/>
                    <a:lstStyle/>
                    <a:p>
                      <a:endParaRPr lang="it-IT"/>
                    </a:p>
                  </a:txBody>
                  <a:tcPr/>
                </a:tc>
                <a:tc>
                  <a:txBody>
                    <a:bodyPr/>
                    <a:lstStyle/>
                    <a:p>
                      <a:pPr algn="ctr" fontAlgn="ctr"/>
                      <a:r>
                        <a:rPr lang="it-IT" sz="2200" b="0" i="0" u="none" strike="noStrike" dirty="0">
                          <a:solidFill>
                            <a:srgbClr val="000000"/>
                          </a:solidFill>
                          <a:effectLst/>
                          <a:latin typeface="Calibri" panose="020F0502020204030204" pitchFamily="34" charset="0"/>
                        </a:rPr>
                        <a:t>Debiti</a:t>
                      </a:r>
                    </a:p>
                  </a:txBody>
                  <a:tcPr marL="9525" marR="9525" marT="952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5858"/>
                    </a:solidFill>
                  </a:tcPr>
                </a:tc>
                <a:extLst>
                  <a:ext uri="{0D108BD9-81ED-4DB2-BD59-A6C34878D82A}">
                    <a16:rowId xmlns:a16="http://schemas.microsoft.com/office/drawing/2014/main" val="291467584"/>
                  </a:ext>
                </a:extLst>
              </a:tr>
            </a:tbl>
          </a:graphicData>
        </a:graphic>
      </p:graphicFrame>
      <p:pic>
        <p:nvPicPr>
          <p:cNvPr id="7" name="Immagine 6">
            <a:extLst>
              <a:ext uri="{FF2B5EF4-FFF2-40B4-BE49-F238E27FC236}">
                <a16:creationId xmlns:a16="http://schemas.microsoft.com/office/drawing/2014/main" id="{05B1B09A-E02F-5921-DB8E-0ECD76B6D65D}"/>
              </a:ext>
            </a:extLst>
          </p:cNvPr>
          <p:cNvPicPr>
            <a:picLocks noChangeAspect="1"/>
          </p:cNvPicPr>
          <p:nvPr/>
        </p:nvPicPr>
        <p:blipFill>
          <a:blip r:embed="rId2"/>
          <a:srcRect t="9994" b="10045"/>
          <a:stretch/>
        </p:blipFill>
        <p:spPr>
          <a:xfrm>
            <a:off x="1609610" y="2164001"/>
            <a:ext cx="810756" cy="556263"/>
          </a:xfrm>
          <a:prstGeom prst="rect">
            <a:avLst/>
          </a:prstGeom>
        </p:spPr>
      </p:pic>
      <p:pic>
        <p:nvPicPr>
          <p:cNvPr id="8" name="Immagine 7">
            <a:extLst>
              <a:ext uri="{FF2B5EF4-FFF2-40B4-BE49-F238E27FC236}">
                <a16:creationId xmlns:a16="http://schemas.microsoft.com/office/drawing/2014/main" id="{2737D81B-3924-935C-D506-EE3B35664F85}"/>
              </a:ext>
            </a:extLst>
          </p:cNvPr>
          <p:cNvPicPr>
            <a:picLocks noChangeAspect="1"/>
          </p:cNvPicPr>
          <p:nvPr/>
        </p:nvPicPr>
        <p:blipFill>
          <a:blip r:embed="rId3"/>
          <a:stretch>
            <a:fillRect/>
          </a:stretch>
        </p:blipFill>
        <p:spPr>
          <a:xfrm>
            <a:off x="1779846" y="4396062"/>
            <a:ext cx="470284" cy="463049"/>
          </a:xfrm>
          <a:prstGeom prst="rect">
            <a:avLst/>
          </a:prstGeom>
        </p:spPr>
      </p:pic>
    </p:spTree>
    <p:extLst>
      <p:ext uri="{BB962C8B-B14F-4D97-AF65-F5344CB8AC3E}">
        <p14:creationId xmlns:p14="http://schemas.microsoft.com/office/powerpoint/2010/main" val="40536130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8ADBE-EA28-3130-F966-C9C992E8255F}"/>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B225617-CA81-B6A7-3A4F-9F581E8B19F5}"/>
              </a:ext>
            </a:extLst>
          </p:cNvPr>
          <p:cNvSpPr>
            <a:spLocks noGrp="1"/>
          </p:cNvSpPr>
          <p:nvPr>
            <p:ph type="sldNum" sz="quarter" idx="12"/>
          </p:nvPr>
        </p:nvSpPr>
        <p:spPr/>
        <p:txBody>
          <a:bodyPr/>
          <a:lstStyle/>
          <a:p>
            <a:fld id="{2C20EE39-9E8F-472C-A198-3FCA771E6885}" type="slidenum">
              <a:rPr lang="it-IT" smtClean="0"/>
              <a:t>81</a:t>
            </a:fld>
            <a:endParaRPr lang="it-IT"/>
          </a:p>
        </p:txBody>
      </p:sp>
      <p:sp>
        <p:nvSpPr>
          <p:cNvPr id="3" name="Rettangolo 2">
            <a:extLst>
              <a:ext uri="{FF2B5EF4-FFF2-40B4-BE49-F238E27FC236}">
                <a16:creationId xmlns:a16="http://schemas.microsoft.com/office/drawing/2014/main" id="{EF4DEBC9-BEC6-CF38-C4E1-5802404493A1}"/>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Titolo 1">
            <a:extLst>
              <a:ext uri="{FF2B5EF4-FFF2-40B4-BE49-F238E27FC236}">
                <a16:creationId xmlns:a16="http://schemas.microsoft.com/office/drawing/2014/main" id="{F24FF270-612C-2074-ADB3-F580B6F124BA}"/>
              </a:ext>
            </a:extLst>
          </p:cNvPr>
          <p:cNvSpPr txBox="1">
            <a:spLocks/>
          </p:cNvSpPr>
          <p:nvPr/>
        </p:nvSpPr>
        <p:spPr>
          <a:xfrm>
            <a:off x="828007" y="187383"/>
            <a:ext cx="1100831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b="1" dirty="0">
                <a:solidFill>
                  <a:srgbClr val="002060"/>
                </a:solidFill>
              </a:rPr>
              <a:t>Lettura sintetica dello Stato Patrimoniale </a:t>
            </a:r>
            <a:endParaRPr lang="it-IT" sz="3600" b="1" dirty="0">
              <a:solidFill>
                <a:srgbClr val="002060"/>
              </a:solidFill>
            </a:endParaRPr>
          </a:p>
        </p:txBody>
      </p:sp>
      <p:sp>
        <p:nvSpPr>
          <p:cNvPr id="10" name="Titolo 1">
            <a:extLst>
              <a:ext uri="{FF2B5EF4-FFF2-40B4-BE49-F238E27FC236}">
                <a16:creationId xmlns:a16="http://schemas.microsoft.com/office/drawing/2014/main" id="{2D06E7C8-1DFA-9049-2165-11EA82DFB876}"/>
              </a:ext>
            </a:extLst>
          </p:cNvPr>
          <p:cNvSpPr txBox="1">
            <a:spLocks/>
          </p:cNvSpPr>
          <p:nvPr/>
        </p:nvSpPr>
        <p:spPr>
          <a:xfrm>
            <a:off x="1519385" y="3302658"/>
            <a:ext cx="7772400" cy="201828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dirty="0">
              <a:solidFill>
                <a:srgbClr val="002060"/>
              </a:solidFill>
            </a:endParaRPr>
          </a:p>
        </p:txBody>
      </p:sp>
      <p:cxnSp>
        <p:nvCxnSpPr>
          <p:cNvPr id="12" name="Connettore diritto 11">
            <a:extLst>
              <a:ext uri="{FF2B5EF4-FFF2-40B4-BE49-F238E27FC236}">
                <a16:creationId xmlns:a16="http://schemas.microsoft.com/office/drawing/2014/main" id="{F83E1BF9-2E28-52C9-7A43-D4318BD26DD0}"/>
              </a:ext>
            </a:extLst>
          </p:cNvPr>
          <p:cNvCxnSpPr/>
          <p:nvPr/>
        </p:nvCxnSpPr>
        <p:spPr>
          <a:xfrm>
            <a:off x="890153" y="632718"/>
            <a:ext cx="1041169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DF4A095D-E296-945B-3E03-871E79FFC63D}"/>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4409E892-28E4-D795-C2AB-7A5D1D07D132}"/>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560A4268-5410-3909-2584-E9F0416BD084}"/>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sp>
        <p:nvSpPr>
          <p:cNvPr id="5" name="Segnaposto piè di pagina 4">
            <a:extLst>
              <a:ext uri="{FF2B5EF4-FFF2-40B4-BE49-F238E27FC236}">
                <a16:creationId xmlns:a16="http://schemas.microsoft.com/office/drawing/2014/main" id="{723EA9C4-EA68-F2C3-7F9A-427279CE7438}"/>
              </a:ext>
            </a:extLst>
          </p:cNvPr>
          <p:cNvSpPr>
            <a:spLocks noGrp="1"/>
          </p:cNvSpPr>
          <p:nvPr>
            <p:ph type="ftr" sz="quarter" idx="11"/>
          </p:nvPr>
        </p:nvSpPr>
        <p:spPr/>
        <p:txBody>
          <a:bodyPr/>
          <a:lstStyle/>
          <a:p>
            <a:r>
              <a:rPr lang="it-IT" sz="1050" dirty="0">
                <a:solidFill>
                  <a:schemeClr val="bg2">
                    <a:lumMod val="90000"/>
                  </a:schemeClr>
                </a:solidFill>
              </a:rPr>
              <a:t>79</a:t>
            </a:r>
          </a:p>
        </p:txBody>
      </p:sp>
      <p:graphicFrame>
        <p:nvGraphicFramePr>
          <p:cNvPr id="11" name="Tabella 10">
            <a:extLst>
              <a:ext uri="{FF2B5EF4-FFF2-40B4-BE49-F238E27FC236}">
                <a16:creationId xmlns:a16="http://schemas.microsoft.com/office/drawing/2014/main" id="{74507D3B-2112-960F-CC53-61B74229B3BC}"/>
              </a:ext>
            </a:extLst>
          </p:cNvPr>
          <p:cNvGraphicFramePr>
            <a:graphicFrameLocks noGrp="1"/>
          </p:cNvGraphicFramePr>
          <p:nvPr>
            <p:extLst>
              <p:ext uri="{D42A27DB-BD31-4B8C-83A1-F6EECF244321}">
                <p14:modId xmlns:p14="http://schemas.microsoft.com/office/powerpoint/2010/main" val="2766934511"/>
              </p:ext>
            </p:extLst>
          </p:nvPr>
        </p:nvGraphicFramePr>
        <p:xfrm>
          <a:off x="574843" y="801601"/>
          <a:ext cx="2572921" cy="2614499"/>
        </p:xfrm>
        <a:graphic>
          <a:graphicData uri="http://schemas.openxmlformats.org/drawingml/2006/table">
            <a:tbl>
              <a:tblPr/>
              <a:tblGrid>
                <a:gridCol w="1306883">
                  <a:extLst>
                    <a:ext uri="{9D8B030D-6E8A-4147-A177-3AD203B41FA5}">
                      <a16:colId xmlns:a16="http://schemas.microsoft.com/office/drawing/2014/main" val="2203564452"/>
                    </a:ext>
                  </a:extLst>
                </a:gridCol>
                <a:gridCol w="1266038">
                  <a:extLst>
                    <a:ext uri="{9D8B030D-6E8A-4147-A177-3AD203B41FA5}">
                      <a16:colId xmlns:a16="http://schemas.microsoft.com/office/drawing/2014/main" val="3057113164"/>
                    </a:ext>
                  </a:extLst>
                </a:gridCol>
              </a:tblGrid>
              <a:tr h="248563">
                <a:tc>
                  <a:txBody>
                    <a:bodyPr/>
                    <a:lstStyle/>
                    <a:p>
                      <a:pPr algn="ctr" fontAlgn="ctr"/>
                      <a:r>
                        <a:rPr lang="it-IT" sz="1800" b="0" i="0" u="none" strike="noStrike" dirty="0">
                          <a:solidFill>
                            <a:srgbClr val="000000"/>
                          </a:solidFill>
                          <a:effectLst/>
                          <a:latin typeface="Calibri" panose="020F0502020204030204" pitchFamily="34" charset="0"/>
                        </a:rPr>
                        <a:t>ATTIVO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it-IT" sz="1800" b="0" i="0" u="none" strike="noStrike" dirty="0">
                          <a:solidFill>
                            <a:srgbClr val="000000"/>
                          </a:solidFill>
                          <a:effectLst/>
                          <a:latin typeface="Calibri" panose="020F0502020204030204" pitchFamily="34" charset="0"/>
                        </a:rPr>
                        <a:t>PASSIVO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720915505"/>
                  </a:ext>
                </a:extLst>
              </a:tr>
              <a:tr h="729007">
                <a:tc>
                  <a:txBody>
                    <a:bodyPr/>
                    <a:lstStyle/>
                    <a:p>
                      <a:pPr algn="ctr" fontAlgn="ctr"/>
                      <a:r>
                        <a:rPr lang="it-IT" sz="1800" b="0" i="0" u="none" strike="noStrike" dirty="0">
                          <a:solidFill>
                            <a:srgbClr val="000000"/>
                          </a:solidFill>
                          <a:effectLst/>
                          <a:latin typeface="Calibri" panose="020F0502020204030204" pitchFamily="34" charset="0"/>
                        </a:rPr>
                        <a:t>Immobilizzaz.</a:t>
                      </a:r>
                    </a:p>
                    <a:p>
                      <a:pPr algn="ctr" fontAlgn="ctr"/>
                      <a:endParaRPr lang="it-IT" sz="1800" b="0" i="0" u="none" strike="noStrike" dirty="0">
                        <a:solidFill>
                          <a:srgbClr val="000000"/>
                        </a:solidFill>
                        <a:effectLst/>
                        <a:latin typeface="Calibri" panose="020F0502020204030204" pitchFamily="34" charset="0"/>
                      </a:endParaRPr>
                    </a:p>
                    <a:p>
                      <a:pPr algn="ctr" fontAlgn="ct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it-IT" sz="1800" b="0" i="0" u="none" strike="noStrike" dirty="0">
                        <a:solidFill>
                          <a:srgbClr val="000000"/>
                        </a:solidFill>
                        <a:effectLst/>
                        <a:latin typeface="Calibri" panose="020F050202020403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800" b="0" i="0" u="none" strike="noStrike" dirty="0">
                        <a:solidFill>
                          <a:srgbClr val="000000"/>
                        </a:solidFill>
                        <a:effectLst/>
                        <a:latin typeface="Calibri" panose="020F050202020403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0" i="0" u="none" strike="noStrike" dirty="0">
                          <a:solidFill>
                            <a:srgbClr val="000000"/>
                          </a:solidFill>
                          <a:effectLst/>
                          <a:latin typeface="Calibri" panose="020F0502020204030204" pitchFamily="34" charset="0"/>
                        </a:rPr>
                        <a:t>P.N.</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800" b="0" i="0" u="none" strike="noStrike" dirty="0">
                        <a:solidFill>
                          <a:srgbClr val="000000"/>
                        </a:solidFill>
                        <a:effectLst/>
                        <a:latin typeface="Calibri" panose="020F050202020403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38179820"/>
                  </a:ext>
                </a:extLst>
              </a:tr>
              <a:tr h="480444">
                <a:tc rowSpan="2">
                  <a:txBody>
                    <a:bodyPr/>
                    <a:lstStyle/>
                    <a:p>
                      <a:pPr algn="ctr" fontAlgn="ctr"/>
                      <a:r>
                        <a:rPr lang="it-IT" sz="1800" b="0" i="0" u="none" strike="noStrike" dirty="0">
                          <a:solidFill>
                            <a:srgbClr val="000000"/>
                          </a:solidFill>
                          <a:effectLst/>
                          <a:latin typeface="Calibri" panose="020F0502020204030204" pitchFamily="34" charset="0"/>
                        </a:rPr>
                        <a:t>Attivo Circolante</a:t>
                      </a:r>
                    </a:p>
                    <a:p>
                      <a:pPr algn="ctr" fontAlgn="ct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it-IT" dirty="0"/>
                    </a:p>
                  </a:txBody>
                  <a:tcPr/>
                </a:tc>
                <a:extLst>
                  <a:ext uri="{0D108BD9-81ED-4DB2-BD59-A6C34878D82A}">
                    <a16:rowId xmlns:a16="http://schemas.microsoft.com/office/drawing/2014/main" val="2231953048"/>
                  </a:ext>
                </a:extLst>
              </a:tr>
              <a:tr h="949529">
                <a:tc vMerge="1">
                  <a:txBody>
                    <a:bodyPr/>
                    <a:lstStyle/>
                    <a:p>
                      <a:endParaRPr lang="it-IT"/>
                    </a:p>
                  </a:txBody>
                  <a:tcPr/>
                </a:tc>
                <a:tc>
                  <a:txBody>
                    <a:bodyPr/>
                    <a:lstStyle/>
                    <a:p>
                      <a:pPr algn="ctr" fontAlgn="ctr"/>
                      <a:r>
                        <a:rPr lang="it-IT" sz="1800" b="0" i="0" u="none" strike="noStrike" dirty="0">
                          <a:solidFill>
                            <a:srgbClr val="000000"/>
                          </a:solidFill>
                          <a:effectLst/>
                          <a:latin typeface="Calibri" panose="020F0502020204030204" pitchFamily="34" charset="0"/>
                        </a:rPr>
                        <a:t>Debito</a:t>
                      </a:r>
                    </a:p>
                  </a:txBody>
                  <a:tcPr marL="9525" marR="9525" marT="952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5858"/>
                    </a:solidFill>
                  </a:tcPr>
                </a:tc>
                <a:extLst>
                  <a:ext uri="{0D108BD9-81ED-4DB2-BD59-A6C34878D82A}">
                    <a16:rowId xmlns:a16="http://schemas.microsoft.com/office/drawing/2014/main" val="291467584"/>
                  </a:ext>
                </a:extLst>
              </a:tr>
            </a:tbl>
          </a:graphicData>
        </a:graphic>
      </p:graphicFrame>
      <p:graphicFrame>
        <p:nvGraphicFramePr>
          <p:cNvPr id="7" name="Tabella 6">
            <a:extLst>
              <a:ext uri="{FF2B5EF4-FFF2-40B4-BE49-F238E27FC236}">
                <a16:creationId xmlns:a16="http://schemas.microsoft.com/office/drawing/2014/main" id="{8D2D1792-C4F7-EB87-0D2C-7DC71E087BCF}"/>
              </a:ext>
            </a:extLst>
          </p:cNvPr>
          <p:cNvGraphicFramePr>
            <a:graphicFrameLocks noGrp="1"/>
          </p:cNvGraphicFramePr>
          <p:nvPr>
            <p:extLst>
              <p:ext uri="{D42A27DB-BD31-4B8C-83A1-F6EECF244321}">
                <p14:modId xmlns:p14="http://schemas.microsoft.com/office/powerpoint/2010/main" val="1563479518"/>
              </p:ext>
            </p:extLst>
          </p:nvPr>
        </p:nvGraphicFramePr>
        <p:xfrm>
          <a:off x="4714281" y="785138"/>
          <a:ext cx="2620874" cy="2713973"/>
        </p:xfrm>
        <a:graphic>
          <a:graphicData uri="http://schemas.openxmlformats.org/drawingml/2006/table">
            <a:tbl>
              <a:tblPr/>
              <a:tblGrid>
                <a:gridCol w="1354836">
                  <a:extLst>
                    <a:ext uri="{9D8B030D-6E8A-4147-A177-3AD203B41FA5}">
                      <a16:colId xmlns:a16="http://schemas.microsoft.com/office/drawing/2014/main" val="2203564452"/>
                    </a:ext>
                  </a:extLst>
                </a:gridCol>
                <a:gridCol w="1266038">
                  <a:extLst>
                    <a:ext uri="{9D8B030D-6E8A-4147-A177-3AD203B41FA5}">
                      <a16:colId xmlns:a16="http://schemas.microsoft.com/office/drawing/2014/main" val="3057113164"/>
                    </a:ext>
                  </a:extLst>
                </a:gridCol>
              </a:tblGrid>
              <a:tr h="338697">
                <a:tc>
                  <a:txBody>
                    <a:bodyPr/>
                    <a:lstStyle/>
                    <a:p>
                      <a:pPr algn="ctr" fontAlgn="ctr"/>
                      <a:r>
                        <a:rPr lang="it-IT" sz="1800" b="0" i="0" u="none" strike="noStrike" dirty="0">
                          <a:solidFill>
                            <a:srgbClr val="000000"/>
                          </a:solidFill>
                          <a:effectLst/>
                          <a:latin typeface="Calibri" panose="020F0502020204030204" pitchFamily="34" charset="0"/>
                        </a:rPr>
                        <a:t>ATTIVO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it-IT" sz="1800" b="0" i="0" u="none" strike="noStrike" dirty="0">
                          <a:solidFill>
                            <a:srgbClr val="000000"/>
                          </a:solidFill>
                          <a:effectLst/>
                          <a:latin typeface="Calibri" panose="020F0502020204030204" pitchFamily="34" charset="0"/>
                        </a:rPr>
                        <a:t>PASSIVO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720915505"/>
                  </a:ext>
                </a:extLst>
              </a:tr>
              <a:tr h="305581">
                <a:tc rowSpan="2">
                  <a:txBody>
                    <a:bodyPr/>
                    <a:lstStyle/>
                    <a:p>
                      <a:pPr algn="ctr" fontAlgn="ctr"/>
                      <a:r>
                        <a:rPr lang="it-IT" sz="1800" b="0" i="0" u="none" strike="noStrike" dirty="0">
                          <a:solidFill>
                            <a:srgbClr val="000000"/>
                          </a:solidFill>
                          <a:effectLst/>
                          <a:latin typeface="Calibri" panose="020F0502020204030204" pitchFamily="34" charset="0"/>
                        </a:rPr>
                        <a:t>Immobilizzaz.</a:t>
                      </a:r>
                    </a:p>
                    <a:p>
                      <a:pPr algn="ctr" fontAlgn="ctr"/>
                      <a:endParaRPr lang="it-IT" sz="1800" b="0" i="0" u="none" strike="noStrike" dirty="0">
                        <a:solidFill>
                          <a:srgbClr val="000000"/>
                        </a:solidFill>
                        <a:effectLst/>
                        <a:latin typeface="Calibri" panose="020F0502020204030204" pitchFamily="34" charset="0"/>
                      </a:endParaRPr>
                    </a:p>
                    <a:p>
                      <a:pPr algn="ctr" fontAlgn="ct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0" i="0" u="none" strike="noStrike" dirty="0">
                          <a:solidFill>
                            <a:srgbClr val="000000"/>
                          </a:solidFill>
                          <a:effectLst/>
                          <a:latin typeface="Calibri" panose="020F0502020204030204" pitchFamily="34" charset="0"/>
                        </a:rPr>
                        <a:t>P. 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38179820"/>
                  </a:ext>
                </a:extLst>
              </a:tr>
              <a:tr h="207364">
                <a:tc vMerge="1">
                  <a:txBody>
                    <a:bodyPr/>
                    <a:lstStyle/>
                    <a:p>
                      <a:pPr algn="ctr" fontAlgn="ct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a:endParaRPr lang="it-IT" sz="1800" b="0" i="0" u="none" strike="noStrike" dirty="0">
                        <a:solidFill>
                          <a:srgbClr val="000000"/>
                        </a:solidFill>
                        <a:effectLst/>
                        <a:latin typeface="Calibri" panose="020F0502020204030204" pitchFamily="34" charset="0"/>
                      </a:endParaRPr>
                    </a:p>
                    <a:p>
                      <a:pPr algn="ctr"/>
                      <a:r>
                        <a:rPr lang="it-IT" sz="1800" b="0" i="0" u="none" strike="noStrike" dirty="0">
                          <a:solidFill>
                            <a:srgbClr val="000000"/>
                          </a:solidFill>
                          <a:effectLst/>
                          <a:latin typeface="Calibri" panose="020F0502020204030204" pitchFamily="34" charset="0"/>
                        </a:rPr>
                        <a:t>Debito </a:t>
                      </a:r>
                    </a:p>
                    <a:p>
                      <a:pPr algn="ctr"/>
                      <a:r>
                        <a:rPr lang="it-IT" sz="1800" b="0" i="0" u="none" strike="noStrike" dirty="0">
                          <a:solidFill>
                            <a:srgbClr val="000000"/>
                          </a:solidFill>
                          <a:effectLst/>
                          <a:latin typeface="Calibri" panose="020F0502020204030204" pitchFamily="34" charset="0"/>
                        </a:rPr>
                        <a:t>a breve</a:t>
                      </a:r>
                      <a:endParaRPr lang="it-IT" dirty="0"/>
                    </a:p>
                  </a:txBody>
                  <a:tcPr marL="9525" marR="9525" marT="952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5858"/>
                    </a:solidFill>
                  </a:tcPr>
                </a:tc>
                <a:extLst>
                  <a:ext uri="{0D108BD9-81ED-4DB2-BD59-A6C34878D82A}">
                    <a16:rowId xmlns:a16="http://schemas.microsoft.com/office/drawing/2014/main" val="4104098043"/>
                  </a:ext>
                </a:extLst>
              </a:tr>
              <a:tr h="1542791">
                <a:tc>
                  <a:txBody>
                    <a:bodyPr/>
                    <a:lstStyle/>
                    <a:p>
                      <a:pPr algn="ctr" fontAlgn="ctr"/>
                      <a:r>
                        <a:rPr lang="it-IT" sz="1800" b="0" i="0" u="none" strike="noStrike" dirty="0">
                          <a:solidFill>
                            <a:srgbClr val="000000"/>
                          </a:solidFill>
                          <a:effectLst/>
                          <a:latin typeface="Calibri" panose="020F0502020204030204" pitchFamily="34" charset="0"/>
                        </a:rPr>
                        <a:t>Attivo Circolante</a:t>
                      </a:r>
                    </a:p>
                    <a:p>
                      <a:pPr algn="ctr" fontAlgn="ct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it-IT" dirty="0"/>
                    </a:p>
                  </a:txBody>
                  <a:tcPr/>
                </a:tc>
                <a:extLst>
                  <a:ext uri="{0D108BD9-81ED-4DB2-BD59-A6C34878D82A}">
                    <a16:rowId xmlns:a16="http://schemas.microsoft.com/office/drawing/2014/main" val="2231953048"/>
                  </a:ext>
                </a:extLst>
              </a:tr>
            </a:tbl>
          </a:graphicData>
        </a:graphic>
      </p:graphicFrame>
      <p:graphicFrame>
        <p:nvGraphicFramePr>
          <p:cNvPr id="8" name="Tabella 7">
            <a:extLst>
              <a:ext uri="{FF2B5EF4-FFF2-40B4-BE49-F238E27FC236}">
                <a16:creationId xmlns:a16="http://schemas.microsoft.com/office/drawing/2014/main" id="{4A130700-2CC7-D741-7F78-C5E3A655BB23}"/>
              </a:ext>
            </a:extLst>
          </p:cNvPr>
          <p:cNvGraphicFramePr>
            <a:graphicFrameLocks noGrp="1"/>
          </p:cNvGraphicFramePr>
          <p:nvPr>
            <p:extLst>
              <p:ext uri="{D42A27DB-BD31-4B8C-83A1-F6EECF244321}">
                <p14:modId xmlns:p14="http://schemas.microsoft.com/office/powerpoint/2010/main" val="509132189"/>
              </p:ext>
            </p:extLst>
          </p:nvPr>
        </p:nvGraphicFramePr>
        <p:xfrm>
          <a:off x="8663040" y="810784"/>
          <a:ext cx="2690760" cy="2408403"/>
        </p:xfrm>
        <a:graphic>
          <a:graphicData uri="http://schemas.openxmlformats.org/drawingml/2006/table">
            <a:tbl>
              <a:tblPr/>
              <a:tblGrid>
                <a:gridCol w="1372500">
                  <a:extLst>
                    <a:ext uri="{9D8B030D-6E8A-4147-A177-3AD203B41FA5}">
                      <a16:colId xmlns:a16="http://schemas.microsoft.com/office/drawing/2014/main" val="2203564452"/>
                    </a:ext>
                  </a:extLst>
                </a:gridCol>
                <a:gridCol w="1318260">
                  <a:extLst>
                    <a:ext uri="{9D8B030D-6E8A-4147-A177-3AD203B41FA5}">
                      <a16:colId xmlns:a16="http://schemas.microsoft.com/office/drawing/2014/main" val="3057113164"/>
                    </a:ext>
                  </a:extLst>
                </a:gridCol>
              </a:tblGrid>
              <a:tr h="269875">
                <a:tc>
                  <a:txBody>
                    <a:bodyPr/>
                    <a:lstStyle/>
                    <a:p>
                      <a:pPr algn="ctr" fontAlgn="ctr"/>
                      <a:r>
                        <a:rPr lang="it-IT" sz="1800" b="0" i="0" u="none" strike="noStrike" dirty="0">
                          <a:solidFill>
                            <a:srgbClr val="000000"/>
                          </a:solidFill>
                          <a:effectLst/>
                          <a:latin typeface="Calibri" panose="020F0502020204030204" pitchFamily="34" charset="0"/>
                        </a:rPr>
                        <a:t>ATTIVO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it-IT" sz="1800" b="0" i="0" u="none" strike="noStrike" dirty="0">
                          <a:solidFill>
                            <a:srgbClr val="000000"/>
                          </a:solidFill>
                          <a:effectLst/>
                          <a:latin typeface="Calibri" panose="020F0502020204030204" pitchFamily="34" charset="0"/>
                        </a:rPr>
                        <a:t>PASSIVO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20915505"/>
                  </a:ext>
                </a:extLst>
              </a:tr>
              <a:tr h="895256">
                <a:tc>
                  <a:txBody>
                    <a:bodyPr/>
                    <a:lstStyle/>
                    <a:p>
                      <a:pPr algn="ctr" fontAlgn="ctr"/>
                      <a:r>
                        <a:rPr lang="it-IT" sz="1800" b="0" i="0" u="none" strike="noStrike" dirty="0">
                          <a:solidFill>
                            <a:srgbClr val="000000"/>
                          </a:solidFill>
                          <a:effectLst/>
                          <a:latin typeface="Calibri" panose="020F0502020204030204" pitchFamily="34" charset="0"/>
                        </a:rPr>
                        <a:t>Immobilizzaz.</a:t>
                      </a:r>
                    </a:p>
                    <a:p>
                      <a:pPr algn="ctr" fontAlgn="ctr"/>
                      <a:endParaRPr lang="it-IT" sz="1800" b="0" i="0" u="none" strike="noStrike" dirty="0">
                        <a:solidFill>
                          <a:srgbClr val="000000"/>
                        </a:solidFill>
                        <a:effectLst/>
                        <a:latin typeface="Calibri" panose="020F0502020204030204" pitchFamily="34" charset="0"/>
                      </a:endParaRPr>
                    </a:p>
                    <a:p>
                      <a:pPr algn="ctr" fontAlgn="ct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8179820"/>
                  </a:ext>
                </a:extLst>
              </a:tr>
              <a:tr h="1229302">
                <a:tc>
                  <a:txBody>
                    <a:bodyPr/>
                    <a:lstStyle/>
                    <a:p>
                      <a:pPr algn="ctr" fontAlgn="ctr"/>
                      <a:r>
                        <a:rPr lang="it-IT" sz="1800" b="0" i="0" u="none" strike="noStrike" dirty="0">
                          <a:solidFill>
                            <a:srgbClr val="000000"/>
                          </a:solidFill>
                          <a:effectLst/>
                          <a:latin typeface="Calibri" panose="020F0502020204030204" pitchFamily="34" charset="0"/>
                        </a:rPr>
                        <a:t>Attivo Circolante</a:t>
                      </a:r>
                    </a:p>
                    <a:p>
                      <a:pPr algn="ctr" fontAlgn="ctr"/>
                      <a:endParaRPr lang="it-IT" sz="18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it-IT" sz="1800" b="0" i="0" u="none" strike="noStrike" dirty="0">
                          <a:solidFill>
                            <a:srgbClr val="000000"/>
                          </a:solidFill>
                          <a:effectLst/>
                          <a:latin typeface="Calibri" panose="020F0502020204030204" pitchFamily="34" charset="0"/>
                        </a:rPr>
                        <a:t>Debiti/Fondi</a:t>
                      </a:r>
                      <a:endParaRPr lang="it-IT" dirty="0"/>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953048"/>
                  </a:ext>
                </a:extLst>
              </a:tr>
            </a:tbl>
          </a:graphicData>
        </a:graphic>
      </p:graphicFrame>
      <p:sp>
        <p:nvSpPr>
          <p:cNvPr id="18" name="CasellaDiTesto 17">
            <a:extLst>
              <a:ext uri="{FF2B5EF4-FFF2-40B4-BE49-F238E27FC236}">
                <a16:creationId xmlns:a16="http://schemas.microsoft.com/office/drawing/2014/main" id="{AE4A5989-CAF2-1D5B-CAE9-0DA02E871C0C}"/>
              </a:ext>
            </a:extLst>
          </p:cNvPr>
          <p:cNvSpPr txBox="1"/>
          <p:nvPr/>
        </p:nvSpPr>
        <p:spPr>
          <a:xfrm>
            <a:off x="6069970" y="1420660"/>
            <a:ext cx="1269199" cy="754053"/>
          </a:xfrm>
          <a:prstGeom prst="rect">
            <a:avLst/>
          </a:prstGeom>
          <a:solidFill>
            <a:schemeClr val="accent6">
              <a:lumMod val="60000"/>
              <a:lumOff val="40000"/>
            </a:schemeClr>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it-IT" sz="1200" dirty="0"/>
          </a:p>
          <a:p>
            <a:pPr algn="ctr"/>
            <a:r>
              <a:rPr lang="it-IT" dirty="0"/>
              <a:t>Deb. m.l.t</a:t>
            </a:r>
          </a:p>
          <a:p>
            <a:pPr algn="ctr"/>
            <a:endParaRPr lang="it-IT" sz="1200" dirty="0"/>
          </a:p>
          <a:p>
            <a:pPr algn="ctr"/>
            <a:endParaRPr lang="it-IT" sz="100" dirty="0"/>
          </a:p>
        </p:txBody>
      </p:sp>
      <p:grpSp>
        <p:nvGrpSpPr>
          <p:cNvPr id="25" name="Gruppo 24">
            <a:extLst>
              <a:ext uri="{FF2B5EF4-FFF2-40B4-BE49-F238E27FC236}">
                <a16:creationId xmlns:a16="http://schemas.microsoft.com/office/drawing/2014/main" id="{47D5159E-93D3-6E53-5018-4BC08FE03A6D}"/>
              </a:ext>
            </a:extLst>
          </p:cNvPr>
          <p:cNvGrpSpPr/>
          <p:nvPr/>
        </p:nvGrpSpPr>
        <p:grpSpPr>
          <a:xfrm>
            <a:off x="10034269" y="1087656"/>
            <a:ext cx="1318260" cy="2129902"/>
            <a:chOff x="9613126" y="1187136"/>
            <a:chExt cx="1450933" cy="2533623"/>
          </a:xfrm>
        </p:grpSpPr>
        <p:sp>
          <p:nvSpPr>
            <p:cNvPr id="19" name="CasellaDiTesto 18">
              <a:extLst>
                <a:ext uri="{FF2B5EF4-FFF2-40B4-BE49-F238E27FC236}">
                  <a16:creationId xmlns:a16="http://schemas.microsoft.com/office/drawing/2014/main" id="{BC9FA76D-B9B6-BB5F-B4C5-97C4CBEB9F24}"/>
                </a:ext>
              </a:extLst>
            </p:cNvPr>
            <p:cNvSpPr txBox="1"/>
            <p:nvPr/>
          </p:nvSpPr>
          <p:spPr>
            <a:xfrm>
              <a:off x="9613259" y="1187136"/>
              <a:ext cx="1450800" cy="396000"/>
            </a:xfrm>
            <a:prstGeom prst="rect">
              <a:avLst/>
            </a:prstGeom>
            <a:solidFill>
              <a:schemeClr val="accent6">
                <a:lumMod val="20000"/>
                <a:lumOff val="80000"/>
              </a:schemeClr>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0" i="0" u="none" strike="noStrike" dirty="0">
                  <a:solidFill>
                    <a:srgbClr val="000000"/>
                  </a:solidFill>
                  <a:effectLst/>
                  <a:latin typeface="Calibri" panose="020F0502020204030204" pitchFamily="34" charset="0"/>
                </a:rPr>
                <a:t>P. N.</a:t>
              </a:r>
            </a:p>
          </p:txBody>
        </p:sp>
        <p:sp>
          <p:nvSpPr>
            <p:cNvPr id="20" name="CasellaDiTesto 19">
              <a:extLst>
                <a:ext uri="{FF2B5EF4-FFF2-40B4-BE49-F238E27FC236}">
                  <a16:creationId xmlns:a16="http://schemas.microsoft.com/office/drawing/2014/main" id="{D08F3005-75A8-E8CA-A1A9-6DC9D38394F6}"/>
                </a:ext>
              </a:extLst>
            </p:cNvPr>
            <p:cNvSpPr txBox="1"/>
            <p:nvPr/>
          </p:nvSpPr>
          <p:spPr>
            <a:xfrm>
              <a:off x="9613171" y="1541313"/>
              <a:ext cx="1450800" cy="369331"/>
            </a:xfrm>
            <a:prstGeom prst="rect">
              <a:avLst/>
            </a:prstGeom>
            <a:solidFill>
              <a:schemeClr val="accent6">
                <a:lumMod val="60000"/>
                <a:lumOff val="40000"/>
              </a:schemeClr>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it-IT" dirty="0"/>
                <a:t>Deb. </a:t>
              </a:r>
              <a:r>
                <a:rPr lang="it-IT" dirty="0" err="1"/>
                <a:t>m.l.t</a:t>
              </a:r>
              <a:endParaRPr lang="it-IT" dirty="0"/>
            </a:p>
          </p:txBody>
        </p:sp>
        <p:sp>
          <p:nvSpPr>
            <p:cNvPr id="21" name="CasellaDiTesto 20">
              <a:extLst>
                <a:ext uri="{FF2B5EF4-FFF2-40B4-BE49-F238E27FC236}">
                  <a16:creationId xmlns:a16="http://schemas.microsoft.com/office/drawing/2014/main" id="{86D748A5-65AA-DE15-1D23-3FA14EA7BEF3}"/>
                </a:ext>
              </a:extLst>
            </p:cNvPr>
            <p:cNvSpPr txBox="1"/>
            <p:nvPr/>
          </p:nvSpPr>
          <p:spPr>
            <a:xfrm>
              <a:off x="9613126" y="1914678"/>
              <a:ext cx="1450756" cy="1806081"/>
            </a:xfrm>
            <a:prstGeom prst="rect">
              <a:avLst/>
            </a:prstGeom>
            <a:solidFill>
              <a:srgbClr val="FE5858"/>
            </a:solidFill>
            <a:ln>
              <a:solidFill>
                <a:schemeClr val="tx1">
                  <a:lumMod val="50000"/>
                  <a:lumOff val="50000"/>
                  <a:alpha val="1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it-IT" sz="1800" b="0" i="0" u="none" strike="noStrike" dirty="0">
                <a:solidFill>
                  <a:srgbClr val="000000"/>
                </a:solidFill>
                <a:effectLst/>
                <a:latin typeface="Calibri" panose="020F0502020204030204" pitchFamily="34" charset="0"/>
              </a:endParaRPr>
            </a:p>
            <a:p>
              <a:pPr algn="ctr"/>
              <a:endParaRPr lang="it-IT" dirty="0">
                <a:solidFill>
                  <a:srgbClr val="000000"/>
                </a:solidFill>
                <a:latin typeface="Calibri" panose="020F0502020204030204" pitchFamily="34" charset="0"/>
              </a:endParaRPr>
            </a:p>
            <a:p>
              <a:pPr algn="ctr"/>
              <a:r>
                <a:rPr lang="it-IT" sz="1800" b="0" i="0" u="none" strike="noStrike" dirty="0">
                  <a:solidFill>
                    <a:srgbClr val="000000"/>
                  </a:solidFill>
                  <a:effectLst/>
                  <a:latin typeface="Calibri" panose="020F0502020204030204" pitchFamily="34" charset="0"/>
                </a:rPr>
                <a:t>Debito </a:t>
              </a:r>
            </a:p>
            <a:p>
              <a:pPr algn="ctr"/>
              <a:r>
                <a:rPr lang="it-IT" sz="1800" b="0" i="0" u="none" strike="noStrike" dirty="0">
                  <a:solidFill>
                    <a:srgbClr val="000000"/>
                  </a:solidFill>
                  <a:effectLst/>
                  <a:latin typeface="Calibri" panose="020F0502020204030204" pitchFamily="34" charset="0"/>
                </a:rPr>
                <a:t>a breve</a:t>
              </a:r>
              <a:endParaRPr lang="it-IT" dirty="0"/>
            </a:p>
            <a:p>
              <a:pPr algn="ctr"/>
              <a:endParaRPr lang="it-IT" sz="1800" b="0" i="0" u="none" strike="noStrike" dirty="0">
                <a:solidFill>
                  <a:srgbClr val="000000"/>
                </a:solidFill>
                <a:effectLst/>
                <a:latin typeface="Calibri" panose="020F0502020204030204" pitchFamily="34" charset="0"/>
              </a:endParaRPr>
            </a:p>
            <a:p>
              <a:pPr algn="ctr"/>
              <a:endParaRPr lang="it-IT" dirty="0">
                <a:solidFill>
                  <a:srgbClr val="000000"/>
                </a:solidFill>
                <a:latin typeface="Calibri" panose="020F0502020204030204" pitchFamily="34" charset="0"/>
              </a:endParaRPr>
            </a:p>
          </p:txBody>
        </p:sp>
      </p:grpSp>
      <p:sp>
        <p:nvSpPr>
          <p:cNvPr id="24" name="CasellaDiTesto 23">
            <a:extLst>
              <a:ext uri="{FF2B5EF4-FFF2-40B4-BE49-F238E27FC236}">
                <a16:creationId xmlns:a16="http://schemas.microsoft.com/office/drawing/2014/main" id="{6DBEEA14-0C3A-935F-0E0D-A25551F2621F}"/>
              </a:ext>
            </a:extLst>
          </p:cNvPr>
          <p:cNvSpPr txBox="1"/>
          <p:nvPr/>
        </p:nvSpPr>
        <p:spPr>
          <a:xfrm>
            <a:off x="206610" y="3568545"/>
            <a:ext cx="3461132" cy="2400657"/>
          </a:xfrm>
          <a:prstGeom prst="rect">
            <a:avLst/>
          </a:prstGeom>
          <a:noFill/>
          <a:ln>
            <a:solidFill>
              <a:srgbClr val="002060"/>
            </a:solidFill>
          </a:ln>
        </p:spPr>
        <p:txBody>
          <a:bodyPr wrap="square" rtlCol="0">
            <a:spAutoFit/>
          </a:bodyPr>
          <a:lstStyle/>
          <a:p>
            <a:pPr marL="285750" indent="-285750" algn="just">
              <a:buFont typeface="Arial" panose="020B0604020202020204" pitchFamily="34" charset="0"/>
              <a:buChar char="•"/>
            </a:pPr>
            <a:r>
              <a:rPr lang="it-IT" dirty="0"/>
              <a:t>Il capitale proprio e stabile copre totalmente l’impiego  nelle immobilizzazioni</a:t>
            </a:r>
          </a:p>
          <a:p>
            <a:pPr marL="285750" indent="-285750" algn="just">
              <a:buFont typeface="Arial" panose="020B0604020202020204" pitchFamily="34" charset="0"/>
              <a:buChar char="•"/>
            </a:pPr>
            <a:r>
              <a:rPr lang="it-IT" dirty="0"/>
              <a:t>la copertura del debito a m.l.t. o a breve, è garantita dal rientro delle voci di attivo circolante</a:t>
            </a:r>
          </a:p>
          <a:p>
            <a:pPr algn="just"/>
            <a:endParaRPr lang="it-IT" sz="600" dirty="0"/>
          </a:p>
          <a:p>
            <a:pPr algn="just"/>
            <a:r>
              <a:rPr lang="it-IT" dirty="0"/>
              <a:t>Situazione di </a:t>
            </a:r>
            <a:r>
              <a:rPr lang="it-IT" dirty="0">
                <a:solidFill>
                  <a:srgbClr val="00B050"/>
                </a:solidFill>
              </a:rPr>
              <a:t>equilibrio</a:t>
            </a:r>
            <a:r>
              <a:rPr lang="it-IT" dirty="0"/>
              <a:t>, </a:t>
            </a:r>
            <a:r>
              <a:rPr lang="it-IT" dirty="0">
                <a:solidFill>
                  <a:srgbClr val="00B050"/>
                </a:solidFill>
              </a:rPr>
              <a:t>no carenza liquidità</a:t>
            </a:r>
            <a:r>
              <a:rPr lang="it-IT" dirty="0"/>
              <a:t>.</a:t>
            </a:r>
          </a:p>
        </p:txBody>
      </p:sp>
      <p:sp>
        <p:nvSpPr>
          <p:cNvPr id="26" name="CasellaDiTesto 25">
            <a:extLst>
              <a:ext uri="{FF2B5EF4-FFF2-40B4-BE49-F238E27FC236}">
                <a16:creationId xmlns:a16="http://schemas.microsoft.com/office/drawing/2014/main" id="{B2F3BDB1-64C6-3774-B041-3C4B6BFD880C}"/>
              </a:ext>
            </a:extLst>
          </p:cNvPr>
          <p:cNvSpPr txBox="1"/>
          <p:nvPr/>
        </p:nvSpPr>
        <p:spPr>
          <a:xfrm>
            <a:off x="4333912" y="3582752"/>
            <a:ext cx="3381280" cy="2431435"/>
          </a:xfrm>
          <a:prstGeom prst="rect">
            <a:avLst/>
          </a:prstGeom>
          <a:noFill/>
          <a:ln>
            <a:solidFill>
              <a:srgbClr val="002060"/>
            </a:solidFill>
          </a:ln>
        </p:spPr>
        <p:txBody>
          <a:bodyPr wrap="square" rtlCol="0">
            <a:spAutoFit/>
          </a:bodyPr>
          <a:lstStyle/>
          <a:p>
            <a:pPr marL="285750" indent="-285750" algn="just">
              <a:buFont typeface="Arial" panose="020B0604020202020204" pitchFamily="34" charset="0"/>
              <a:buChar char="•"/>
            </a:pPr>
            <a:r>
              <a:rPr lang="it-IT" dirty="0"/>
              <a:t>Il capitale stabile e parte del debito a m.l.t. coprono totalmente l’impiego nelle immobilizzazioni</a:t>
            </a:r>
          </a:p>
          <a:p>
            <a:pPr marL="285750" indent="-285750" algn="just">
              <a:buFont typeface="Arial" panose="020B0604020202020204" pitchFamily="34" charset="0"/>
              <a:buChar char="•"/>
            </a:pPr>
            <a:r>
              <a:rPr lang="it-IT" dirty="0"/>
              <a:t>l’attivo circolante copre non solo tutto il debito a breve ma anche parte del debito a m.l.t.</a:t>
            </a:r>
          </a:p>
          <a:p>
            <a:pPr algn="just"/>
            <a:endParaRPr lang="it-IT" sz="600" dirty="0"/>
          </a:p>
          <a:p>
            <a:pPr algn="just"/>
            <a:r>
              <a:rPr lang="it-IT" dirty="0"/>
              <a:t>Situazione ancora di </a:t>
            </a:r>
            <a:r>
              <a:rPr lang="it-IT" dirty="0">
                <a:solidFill>
                  <a:srgbClr val="00B050"/>
                </a:solidFill>
              </a:rPr>
              <a:t>equilibrio</a:t>
            </a:r>
            <a:r>
              <a:rPr lang="it-IT" dirty="0"/>
              <a:t>.</a:t>
            </a:r>
          </a:p>
        </p:txBody>
      </p:sp>
      <p:sp>
        <p:nvSpPr>
          <p:cNvPr id="27" name="CasellaDiTesto 26">
            <a:extLst>
              <a:ext uri="{FF2B5EF4-FFF2-40B4-BE49-F238E27FC236}">
                <a16:creationId xmlns:a16="http://schemas.microsoft.com/office/drawing/2014/main" id="{0580487B-1D24-3F62-9EAA-895BF111444D}"/>
              </a:ext>
            </a:extLst>
          </p:cNvPr>
          <p:cNvSpPr txBox="1"/>
          <p:nvPr/>
        </p:nvSpPr>
        <p:spPr>
          <a:xfrm>
            <a:off x="8303703" y="3561416"/>
            <a:ext cx="3461132" cy="2400657"/>
          </a:xfrm>
          <a:prstGeom prst="rect">
            <a:avLst/>
          </a:prstGeom>
          <a:noFill/>
          <a:ln>
            <a:solidFill>
              <a:srgbClr val="002060"/>
            </a:solidFill>
          </a:ln>
        </p:spPr>
        <p:txBody>
          <a:bodyPr wrap="square" rtlCol="0">
            <a:spAutoFit/>
          </a:bodyPr>
          <a:lstStyle/>
          <a:p>
            <a:pPr marL="285750" indent="-285750" algn="just">
              <a:buFont typeface="Arial" panose="020B0604020202020204" pitchFamily="34" charset="0"/>
              <a:buChar char="•"/>
            </a:pPr>
            <a:r>
              <a:rPr lang="it-IT" dirty="0"/>
              <a:t>Parte del debito che deve essere rimborsato a breve finanzia anche una quota delle immobilizzazioni</a:t>
            </a:r>
          </a:p>
          <a:p>
            <a:pPr marL="285750" indent="-285750" algn="just">
              <a:buFont typeface="Arial" panose="020B0604020202020204" pitchFamily="34" charset="0"/>
              <a:buChar char="•"/>
            </a:pPr>
            <a:r>
              <a:rPr lang="it-IT" dirty="0"/>
              <a:t>sul totale delle fonti, la quota di debito è rilevante </a:t>
            </a:r>
          </a:p>
          <a:p>
            <a:pPr algn="just"/>
            <a:endParaRPr lang="it-IT" sz="600" dirty="0"/>
          </a:p>
          <a:p>
            <a:pPr algn="just"/>
            <a:r>
              <a:rPr lang="it-IT" dirty="0"/>
              <a:t>La</a:t>
            </a:r>
            <a:r>
              <a:rPr lang="it-IT" dirty="0">
                <a:solidFill>
                  <a:srgbClr val="002060"/>
                </a:solidFill>
              </a:rPr>
              <a:t> </a:t>
            </a:r>
            <a:r>
              <a:rPr lang="it-IT" dirty="0">
                <a:solidFill>
                  <a:srgbClr val="FF0000"/>
                </a:solidFill>
              </a:rPr>
              <a:t>dipendenza dai finanziatori</a:t>
            </a:r>
            <a:r>
              <a:rPr lang="it-IT" dirty="0">
                <a:solidFill>
                  <a:srgbClr val="002060"/>
                </a:solidFill>
              </a:rPr>
              <a:t> </a:t>
            </a:r>
            <a:r>
              <a:rPr lang="it-IT" dirty="0"/>
              <a:t>è</a:t>
            </a:r>
            <a:r>
              <a:rPr lang="it-IT" dirty="0">
                <a:solidFill>
                  <a:srgbClr val="002060"/>
                </a:solidFill>
              </a:rPr>
              <a:t> </a:t>
            </a:r>
            <a:r>
              <a:rPr lang="it-IT" dirty="0">
                <a:solidFill>
                  <a:srgbClr val="FF0000"/>
                </a:solidFill>
              </a:rPr>
              <a:t>forte</a:t>
            </a:r>
            <a:r>
              <a:rPr lang="it-IT" dirty="0"/>
              <a:t>.</a:t>
            </a:r>
          </a:p>
        </p:txBody>
      </p:sp>
      <p:pic>
        <p:nvPicPr>
          <p:cNvPr id="13" name="Immagine 12">
            <a:extLst>
              <a:ext uri="{FF2B5EF4-FFF2-40B4-BE49-F238E27FC236}">
                <a16:creationId xmlns:a16="http://schemas.microsoft.com/office/drawing/2014/main" id="{8CF07E5D-6EDE-CD64-356E-B5CFB4AE924D}"/>
              </a:ext>
            </a:extLst>
          </p:cNvPr>
          <p:cNvPicPr>
            <a:picLocks noChangeAspect="1"/>
          </p:cNvPicPr>
          <p:nvPr/>
        </p:nvPicPr>
        <p:blipFill>
          <a:blip r:embed="rId2"/>
          <a:stretch>
            <a:fillRect/>
          </a:stretch>
        </p:blipFill>
        <p:spPr>
          <a:xfrm>
            <a:off x="9113513" y="2752102"/>
            <a:ext cx="470284" cy="463049"/>
          </a:xfrm>
          <a:prstGeom prst="rect">
            <a:avLst/>
          </a:prstGeom>
        </p:spPr>
      </p:pic>
      <p:pic>
        <p:nvPicPr>
          <p:cNvPr id="16" name="Immagine 15">
            <a:extLst>
              <a:ext uri="{FF2B5EF4-FFF2-40B4-BE49-F238E27FC236}">
                <a16:creationId xmlns:a16="http://schemas.microsoft.com/office/drawing/2014/main" id="{D8AAC884-1464-D66C-139F-F7F60D6C1816}"/>
              </a:ext>
            </a:extLst>
          </p:cNvPr>
          <p:cNvPicPr>
            <a:picLocks noChangeAspect="1"/>
          </p:cNvPicPr>
          <p:nvPr/>
        </p:nvPicPr>
        <p:blipFill>
          <a:blip r:embed="rId2"/>
          <a:stretch>
            <a:fillRect/>
          </a:stretch>
        </p:blipFill>
        <p:spPr>
          <a:xfrm>
            <a:off x="5163203" y="2916057"/>
            <a:ext cx="470284" cy="463049"/>
          </a:xfrm>
          <a:prstGeom prst="rect">
            <a:avLst/>
          </a:prstGeom>
        </p:spPr>
      </p:pic>
      <p:pic>
        <p:nvPicPr>
          <p:cNvPr id="23" name="Immagine 22">
            <a:extLst>
              <a:ext uri="{FF2B5EF4-FFF2-40B4-BE49-F238E27FC236}">
                <a16:creationId xmlns:a16="http://schemas.microsoft.com/office/drawing/2014/main" id="{EA12293A-C94C-7890-E02F-66E9113A815A}"/>
              </a:ext>
            </a:extLst>
          </p:cNvPr>
          <p:cNvPicPr>
            <a:picLocks noChangeAspect="1"/>
          </p:cNvPicPr>
          <p:nvPr/>
        </p:nvPicPr>
        <p:blipFill>
          <a:blip r:embed="rId3"/>
          <a:stretch>
            <a:fillRect/>
          </a:stretch>
        </p:blipFill>
        <p:spPr>
          <a:xfrm>
            <a:off x="9000393" y="1369412"/>
            <a:ext cx="727881" cy="602384"/>
          </a:xfrm>
          <a:prstGeom prst="rect">
            <a:avLst/>
          </a:prstGeom>
        </p:spPr>
      </p:pic>
      <p:grpSp>
        <p:nvGrpSpPr>
          <p:cNvPr id="31" name="Gruppo 30">
            <a:extLst>
              <a:ext uri="{FF2B5EF4-FFF2-40B4-BE49-F238E27FC236}">
                <a16:creationId xmlns:a16="http://schemas.microsoft.com/office/drawing/2014/main" id="{F0164A21-B2D9-9EE7-15FD-B980510AABE9}"/>
              </a:ext>
            </a:extLst>
          </p:cNvPr>
          <p:cNvGrpSpPr/>
          <p:nvPr/>
        </p:nvGrpSpPr>
        <p:grpSpPr>
          <a:xfrm>
            <a:off x="831469" y="1329507"/>
            <a:ext cx="810756" cy="1981848"/>
            <a:chOff x="557375" y="1348296"/>
            <a:chExt cx="810756" cy="1981848"/>
          </a:xfrm>
        </p:grpSpPr>
        <p:pic>
          <p:nvPicPr>
            <p:cNvPr id="17" name="Immagine 16">
              <a:extLst>
                <a:ext uri="{FF2B5EF4-FFF2-40B4-BE49-F238E27FC236}">
                  <a16:creationId xmlns:a16="http://schemas.microsoft.com/office/drawing/2014/main" id="{32080881-B40F-685A-F1C3-1A2EF79064AF}"/>
                </a:ext>
              </a:extLst>
            </p:cNvPr>
            <p:cNvPicPr>
              <a:picLocks noChangeAspect="1"/>
            </p:cNvPicPr>
            <p:nvPr/>
          </p:nvPicPr>
          <p:blipFill>
            <a:blip r:embed="rId2"/>
            <a:stretch>
              <a:fillRect/>
            </a:stretch>
          </p:blipFill>
          <p:spPr>
            <a:xfrm>
              <a:off x="720117" y="2867095"/>
              <a:ext cx="470284" cy="463049"/>
            </a:xfrm>
            <a:prstGeom prst="rect">
              <a:avLst/>
            </a:prstGeom>
          </p:spPr>
        </p:pic>
        <p:pic>
          <p:nvPicPr>
            <p:cNvPr id="28" name="Immagine 27">
              <a:extLst>
                <a:ext uri="{FF2B5EF4-FFF2-40B4-BE49-F238E27FC236}">
                  <a16:creationId xmlns:a16="http://schemas.microsoft.com/office/drawing/2014/main" id="{FAFCEDE4-FB9A-7FB1-BB0E-FD6B8F53C379}"/>
                </a:ext>
              </a:extLst>
            </p:cNvPr>
            <p:cNvPicPr>
              <a:picLocks noChangeAspect="1"/>
            </p:cNvPicPr>
            <p:nvPr/>
          </p:nvPicPr>
          <p:blipFill>
            <a:blip r:embed="rId3"/>
            <a:srcRect t="9994" b="10045"/>
            <a:stretch/>
          </p:blipFill>
          <p:spPr>
            <a:xfrm>
              <a:off x="557375" y="1348296"/>
              <a:ext cx="810756" cy="556263"/>
            </a:xfrm>
            <a:prstGeom prst="rect">
              <a:avLst/>
            </a:prstGeom>
          </p:spPr>
        </p:pic>
      </p:grpSp>
      <p:pic>
        <p:nvPicPr>
          <p:cNvPr id="30" name="Immagine 29">
            <a:extLst>
              <a:ext uri="{FF2B5EF4-FFF2-40B4-BE49-F238E27FC236}">
                <a16:creationId xmlns:a16="http://schemas.microsoft.com/office/drawing/2014/main" id="{D195B8F0-D4CD-CC18-B741-792887744DB4}"/>
              </a:ext>
            </a:extLst>
          </p:cNvPr>
          <p:cNvPicPr>
            <a:picLocks noChangeAspect="1"/>
          </p:cNvPicPr>
          <p:nvPr/>
        </p:nvPicPr>
        <p:blipFill>
          <a:blip r:embed="rId3"/>
          <a:srcRect t="9994" b="10045"/>
          <a:stretch/>
        </p:blipFill>
        <p:spPr>
          <a:xfrm>
            <a:off x="4934701" y="1364025"/>
            <a:ext cx="810756" cy="556263"/>
          </a:xfrm>
          <a:prstGeom prst="rect">
            <a:avLst/>
          </a:prstGeom>
        </p:spPr>
      </p:pic>
    </p:spTree>
    <p:extLst>
      <p:ext uri="{BB962C8B-B14F-4D97-AF65-F5344CB8AC3E}">
        <p14:creationId xmlns:p14="http://schemas.microsoft.com/office/powerpoint/2010/main" val="25169485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180-D666-C055-04CD-7C1965F1FE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419DDD-7ACE-17CE-291D-1047C23FF10B}"/>
              </a:ext>
            </a:extLst>
          </p:cNvPr>
          <p:cNvSpPr>
            <a:spLocks noGrp="1"/>
          </p:cNvSpPr>
          <p:nvPr>
            <p:ph type="sldNum" sz="quarter" idx="12"/>
          </p:nvPr>
        </p:nvSpPr>
        <p:spPr/>
        <p:txBody>
          <a:bodyPr/>
          <a:lstStyle/>
          <a:p>
            <a:fld id="{2C20EE39-9E8F-472C-A198-3FCA771E6885}" type="slidenum">
              <a:rPr lang="it-IT" smtClean="0"/>
              <a:t>82</a:t>
            </a:fld>
            <a:endParaRPr lang="it-IT"/>
          </a:p>
        </p:txBody>
      </p:sp>
      <p:sp>
        <p:nvSpPr>
          <p:cNvPr id="3" name="Rettangolo 2">
            <a:extLst>
              <a:ext uri="{FF2B5EF4-FFF2-40B4-BE49-F238E27FC236}">
                <a16:creationId xmlns:a16="http://schemas.microsoft.com/office/drawing/2014/main" id="{F9B9F8E0-6E23-EAC3-EA66-6D90DD6D1DC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15" name="Gruppo 14">
            <a:extLst>
              <a:ext uri="{FF2B5EF4-FFF2-40B4-BE49-F238E27FC236}">
                <a16:creationId xmlns:a16="http://schemas.microsoft.com/office/drawing/2014/main" id="{0EFA2BA5-5054-7FE9-EE24-B2A01EC7982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5016EB6-FF33-F950-0BE0-A94286AF424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A3FA641-A95C-3DBD-9371-FED6305EFE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pSp>
        <p:nvGrpSpPr>
          <p:cNvPr id="50" name="Gruppo 49">
            <a:extLst>
              <a:ext uri="{FF2B5EF4-FFF2-40B4-BE49-F238E27FC236}">
                <a16:creationId xmlns:a16="http://schemas.microsoft.com/office/drawing/2014/main" id="{27DEEA23-3AA5-704D-9A56-07C6D2B527EB}"/>
              </a:ext>
            </a:extLst>
          </p:cNvPr>
          <p:cNvGrpSpPr/>
          <p:nvPr/>
        </p:nvGrpSpPr>
        <p:grpSpPr>
          <a:xfrm>
            <a:off x="-790952" y="829740"/>
            <a:ext cx="12092795" cy="614218"/>
            <a:chOff x="-790952" y="735611"/>
            <a:chExt cx="12092795" cy="614218"/>
          </a:xfrm>
        </p:grpSpPr>
        <p:sp>
          <p:nvSpPr>
            <p:cNvPr id="9" name="Titolo 1">
              <a:extLst>
                <a:ext uri="{FF2B5EF4-FFF2-40B4-BE49-F238E27FC236}">
                  <a16:creationId xmlns:a16="http://schemas.microsoft.com/office/drawing/2014/main" id="{E751480E-015C-C50D-E029-37FC0770F20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Rapporti significativi = indici di bilancio</a:t>
              </a:r>
            </a:p>
          </p:txBody>
        </p:sp>
        <p:sp>
          <p:nvSpPr>
            <p:cNvPr id="48" name="Segno di sottrazione 47">
              <a:extLst>
                <a:ext uri="{FF2B5EF4-FFF2-40B4-BE49-F238E27FC236}">
                  <a16:creationId xmlns:a16="http://schemas.microsoft.com/office/drawing/2014/main" id="{7DC2B9F8-FF43-1D2F-AE94-7432BFA40584}"/>
                </a:ext>
              </a:extLst>
            </p:cNvPr>
            <p:cNvSpPr/>
            <p:nvPr/>
          </p:nvSpPr>
          <p:spPr>
            <a:xfrm>
              <a:off x="-790952" y="1236937"/>
              <a:ext cx="11844000" cy="108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0" name="Segnaposto piè di pagina 59">
            <a:extLst>
              <a:ext uri="{FF2B5EF4-FFF2-40B4-BE49-F238E27FC236}">
                <a16:creationId xmlns:a16="http://schemas.microsoft.com/office/drawing/2014/main" id="{8685A6FC-9C99-62F7-259C-5605A42E45A9}"/>
              </a:ext>
            </a:extLst>
          </p:cNvPr>
          <p:cNvSpPr>
            <a:spLocks noGrp="1"/>
          </p:cNvSpPr>
          <p:nvPr>
            <p:ph type="ftr" sz="quarter" idx="11"/>
          </p:nvPr>
        </p:nvSpPr>
        <p:spPr/>
        <p:txBody>
          <a:bodyPr/>
          <a:lstStyle/>
          <a:p>
            <a:r>
              <a:rPr lang="it-IT" sz="1050" dirty="0">
                <a:solidFill>
                  <a:schemeClr val="bg2">
                    <a:lumMod val="90000"/>
                  </a:schemeClr>
                </a:solidFill>
              </a:rPr>
              <a:t>80</a:t>
            </a:r>
          </a:p>
        </p:txBody>
      </p:sp>
      <p:grpSp>
        <p:nvGrpSpPr>
          <p:cNvPr id="12" name="Gruppo 11">
            <a:extLst>
              <a:ext uri="{FF2B5EF4-FFF2-40B4-BE49-F238E27FC236}">
                <a16:creationId xmlns:a16="http://schemas.microsoft.com/office/drawing/2014/main" id="{37306216-78F8-9B26-F97C-9DA192BBAB85}"/>
              </a:ext>
            </a:extLst>
          </p:cNvPr>
          <p:cNvGrpSpPr/>
          <p:nvPr/>
        </p:nvGrpSpPr>
        <p:grpSpPr>
          <a:xfrm>
            <a:off x="985911" y="1808146"/>
            <a:ext cx="8527734" cy="935137"/>
            <a:chOff x="985911" y="1667467"/>
            <a:chExt cx="8527734" cy="935137"/>
          </a:xfrm>
        </p:grpSpPr>
        <p:sp>
          <p:nvSpPr>
            <p:cNvPr id="6" name="CasellaDiTesto 5">
              <a:extLst>
                <a:ext uri="{FF2B5EF4-FFF2-40B4-BE49-F238E27FC236}">
                  <a16:creationId xmlns:a16="http://schemas.microsoft.com/office/drawing/2014/main" id="{A1B080AD-6275-6420-51C9-201F53B54E80}"/>
                </a:ext>
              </a:extLst>
            </p:cNvPr>
            <p:cNvSpPr txBox="1"/>
            <p:nvPr/>
          </p:nvSpPr>
          <p:spPr>
            <a:xfrm>
              <a:off x="985911" y="1802385"/>
              <a:ext cx="2657621" cy="800219"/>
            </a:xfrm>
            <a:prstGeom prst="rect">
              <a:avLst/>
            </a:prstGeom>
            <a:noFill/>
          </p:spPr>
          <p:txBody>
            <a:bodyPr wrap="square">
              <a:spAutoFit/>
            </a:bodyPr>
            <a:lstStyle/>
            <a:p>
              <a:r>
                <a:rPr lang="it-IT" sz="2300" b="1" dirty="0">
                  <a:solidFill>
                    <a:srgbClr val="002060"/>
                  </a:solidFill>
                  <a:latin typeface="Calibri" panose="020F0502020204030204"/>
                  <a:sym typeface="Wingdings" panose="05000000000000000000" pitchFamily="2" charset="2"/>
                </a:rPr>
                <a:t>Indice di liquidità  =</a:t>
              </a:r>
              <a:r>
                <a:rPr lang="it-IT" sz="2300" dirty="0">
                  <a:solidFill>
                    <a:prstClr val="black"/>
                  </a:solidFill>
                  <a:latin typeface="Calibri" panose="020F0502020204030204"/>
                  <a:sym typeface="Wingdings" panose="05000000000000000000" pitchFamily="2" charset="2"/>
                </a:rPr>
                <a:t>	</a:t>
              </a:r>
              <a:endParaRPr lang="it-IT" sz="2300" dirty="0"/>
            </a:p>
          </p:txBody>
        </p:sp>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710A488A-4BC7-87D4-0512-7C8AB4E4CB96}"/>
                    </a:ext>
                  </a:extLst>
                </p:cNvPr>
                <p:cNvSpPr txBox="1"/>
                <p:nvPr/>
              </p:nvSpPr>
              <p:spPr>
                <a:xfrm>
                  <a:off x="3640833" y="1667467"/>
                  <a:ext cx="2269439" cy="6429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sz="2200" b="0" i="1" smtClean="0">
                                <a:latin typeface="Cambria Math" panose="02040503050406030204" pitchFamily="18" charset="0"/>
                              </a:rPr>
                            </m:ctrlPr>
                          </m:fPr>
                          <m:num>
                            <m:r>
                              <m:rPr>
                                <m:sty m:val="p"/>
                              </m:rPr>
                              <a:rPr lang="it-IT" sz="2200" b="0" i="0" smtClean="0">
                                <a:latin typeface="Cambria Math" panose="02040503050406030204" pitchFamily="18" charset="0"/>
                              </a:rPr>
                              <m:t>Attivo</m:t>
                            </m:r>
                            <m:r>
                              <a:rPr lang="it-IT" sz="2200" b="0" i="0" smtClean="0">
                                <a:latin typeface="Cambria Math" panose="02040503050406030204" pitchFamily="18" charset="0"/>
                              </a:rPr>
                              <m:t> </m:t>
                            </m:r>
                            <m:r>
                              <m:rPr>
                                <m:sty m:val="p"/>
                              </m:rPr>
                              <a:rPr lang="it-IT" sz="2200" b="0" i="0" smtClean="0">
                                <a:latin typeface="Cambria Math" panose="02040503050406030204" pitchFamily="18" charset="0"/>
                              </a:rPr>
                              <m:t>circolante</m:t>
                            </m:r>
                          </m:num>
                          <m:den>
                            <m:r>
                              <m:rPr>
                                <m:sty m:val="p"/>
                              </m:rPr>
                              <a:rPr lang="it-IT" sz="2200" b="0" i="0" smtClean="0">
                                <a:latin typeface="Cambria Math" panose="02040503050406030204" pitchFamily="18" charset="0"/>
                              </a:rPr>
                              <m:t>Passivo</m:t>
                            </m:r>
                            <m:r>
                              <a:rPr lang="it-IT" sz="2200" b="0" i="0" smtClean="0">
                                <a:latin typeface="Cambria Math" panose="02040503050406030204" pitchFamily="18" charset="0"/>
                              </a:rPr>
                              <m:t> </m:t>
                            </m:r>
                            <m:r>
                              <m:rPr>
                                <m:sty m:val="p"/>
                              </m:rPr>
                              <a:rPr lang="it-IT" sz="2200" b="0" i="0" smtClean="0">
                                <a:latin typeface="Cambria Math" panose="02040503050406030204" pitchFamily="18" charset="0"/>
                              </a:rPr>
                              <m:t>corrente</m:t>
                            </m:r>
                          </m:den>
                        </m:f>
                      </m:oMath>
                    </m:oMathPara>
                  </a14:m>
                  <a:endParaRPr lang="it-IT" sz="2200" dirty="0">
                    <a:latin typeface="Calibri" panose="020F0502020204030204" pitchFamily="34" charset="0"/>
                    <a:cs typeface="Calibri" panose="020F0502020204030204" pitchFamily="34" charset="0"/>
                  </a:endParaRPr>
                </a:p>
              </p:txBody>
            </p:sp>
          </mc:Choice>
          <mc:Fallback xmlns="">
            <p:sp>
              <p:nvSpPr>
                <p:cNvPr id="7" name="CasellaDiTesto 6">
                  <a:extLst>
                    <a:ext uri="{FF2B5EF4-FFF2-40B4-BE49-F238E27FC236}">
                      <a16:creationId xmlns:a16="http://schemas.microsoft.com/office/drawing/2014/main" id="{710A488A-4BC7-87D4-0512-7C8AB4E4CB96}"/>
                    </a:ext>
                  </a:extLst>
                </p:cNvPr>
                <p:cNvSpPr txBox="1">
                  <a:spLocks noRot="1" noChangeAspect="1" noMove="1" noResize="1" noEditPoints="1" noAdjustHandles="1" noChangeArrowheads="1" noChangeShapeType="1" noTextEdit="1"/>
                </p:cNvSpPr>
                <p:nvPr/>
              </p:nvSpPr>
              <p:spPr>
                <a:xfrm>
                  <a:off x="3640833" y="1667467"/>
                  <a:ext cx="2269439" cy="642933"/>
                </a:xfrm>
                <a:prstGeom prst="rect">
                  <a:avLst/>
                </a:prstGeom>
                <a:blipFill>
                  <a:blip r:embed="rId2"/>
                  <a:stretch>
                    <a:fillRect t="-9804" b="-31373"/>
                  </a:stretch>
                </a:blipFill>
              </p:spPr>
              <p:txBody>
                <a:bodyPr/>
                <a:lstStyle/>
                <a:p>
                  <a:r>
                    <a:rPr lang="it-IT">
                      <a:noFill/>
                    </a:rPr>
                    <a:t> </a:t>
                  </a:r>
                </a:p>
              </p:txBody>
            </p:sp>
          </mc:Fallback>
        </mc:AlternateContent>
        <p:sp>
          <p:nvSpPr>
            <p:cNvPr id="10" name="CasellaDiTesto 9">
              <a:extLst>
                <a:ext uri="{FF2B5EF4-FFF2-40B4-BE49-F238E27FC236}">
                  <a16:creationId xmlns:a16="http://schemas.microsoft.com/office/drawing/2014/main" id="{698775FD-4E6C-BE8E-98E8-E5B126FBB2D9}"/>
                </a:ext>
              </a:extLst>
            </p:cNvPr>
            <p:cNvSpPr txBox="1"/>
            <p:nvPr/>
          </p:nvSpPr>
          <p:spPr>
            <a:xfrm>
              <a:off x="6095997" y="1773489"/>
              <a:ext cx="3417648" cy="430887"/>
            </a:xfrm>
            <a:prstGeom prst="rect">
              <a:avLst/>
            </a:prstGeom>
            <a:noFill/>
          </p:spPr>
          <p:txBody>
            <a:bodyPr wrap="square" rtlCol="0">
              <a:spAutoFit/>
            </a:bodyPr>
            <a:lstStyle/>
            <a:p>
              <a:r>
                <a:rPr lang="it-IT" sz="2200" dirty="0"/>
                <a:t>deve tendere a </a:t>
              </a:r>
              <a:r>
                <a:rPr lang="it-IT" sz="2200" b="1" dirty="0">
                  <a:solidFill>
                    <a:srgbClr val="0070C0"/>
                  </a:solidFill>
                </a:rPr>
                <a:t>1,5/2</a:t>
              </a:r>
            </a:p>
          </p:txBody>
        </p:sp>
      </p:grpSp>
      <p:grpSp>
        <p:nvGrpSpPr>
          <p:cNvPr id="13" name="Gruppo 12">
            <a:extLst>
              <a:ext uri="{FF2B5EF4-FFF2-40B4-BE49-F238E27FC236}">
                <a16:creationId xmlns:a16="http://schemas.microsoft.com/office/drawing/2014/main" id="{4760D110-8354-964C-71BE-2D4FC8F822A9}"/>
              </a:ext>
            </a:extLst>
          </p:cNvPr>
          <p:cNvGrpSpPr/>
          <p:nvPr/>
        </p:nvGrpSpPr>
        <p:grpSpPr>
          <a:xfrm>
            <a:off x="997632" y="3150682"/>
            <a:ext cx="9716767" cy="642933"/>
            <a:chOff x="985911" y="1704056"/>
            <a:chExt cx="9716767" cy="642933"/>
          </a:xfrm>
        </p:grpSpPr>
        <p:sp>
          <p:nvSpPr>
            <p:cNvPr id="17" name="CasellaDiTesto 16">
              <a:extLst>
                <a:ext uri="{FF2B5EF4-FFF2-40B4-BE49-F238E27FC236}">
                  <a16:creationId xmlns:a16="http://schemas.microsoft.com/office/drawing/2014/main" id="{B939CBAC-1000-EB31-D970-E39C2A6D957B}"/>
                </a:ext>
              </a:extLst>
            </p:cNvPr>
            <p:cNvSpPr txBox="1"/>
            <p:nvPr/>
          </p:nvSpPr>
          <p:spPr>
            <a:xfrm>
              <a:off x="985911" y="1802385"/>
              <a:ext cx="2657621" cy="446276"/>
            </a:xfrm>
            <a:prstGeom prst="rect">
              <a:avLst/>
            </a:prstGeom>
            <a:noFill/>
          </p:spPr>
          <p:txBody>
            <a:bodyPr wrap="square">
              <a:spAutoFit/>
            </a:bodyPr>
            <a:lstStyle/>
            <a:p>
              <a:r>
                <a:rPr lang="it-IT" sz="2300" b="1" dirty="0">
                  <a:solidFill>
                    <a:srgbClr val="002060"/>
                  </a:solidFill>
                  <a:latin typeface="Calibri" panose="020F0502020204030204"/>
                  <a:sym typeface="Wingdings" panose="05000000000000000000" pitchFamily="2" charset="2"/>
                </a:rPr>
                <a:t>Acid test   =</a:t>
              </a:r>
              <a:r>
                <a:rPr lang="it-IT" sz="2300" dirty="0">
                  <a:solidFill>
                    <a:prstClr val="black"/>
                  </a:solidFill>
                  <a:latin typeface="Calibri" panose="020F0502020204030204"/>
                  <a:sym typeface="Wingdings" panose="05000000000000000000" pitchFamily="2" charset="2"/>
                </a:rPr>
                <a:t>	</a:t>
              </a:r>
              <a:endParaRPr lang="it-IT" sz="2300" dirty="0"/>
            </a:p>
          </p:txBody>
        </p:sp>
        <mc:AlternateContent xmlns:mc="http://schemas.openxmlformats.org/markup-compatibility/2006" xmlns:a14="http://schemas.microsoft.com/office/drawing/2010/main">
          <mc:Choice Requires="a14">
            <p:sp>
              <p:nvSpPr>
                <p:cNvPr id="18" name="CasellaDiTesto 17">
                  <a:extLst>
                    <a:ext uri="{FF2B5EF4-FFF2-40B4-BE49-F238E27FC236}">
                      <a16:creationId xmlns:a16="http://schemas.microsoft.com/office/drawing/2014/main" id="{56249E28-1C70-06FF-C7AE-D34C5D0FB601}"/>
                    </a:ext>
                  </a:extLst>
                </p:cNvPr>
                <p:cNvSpPr txBox="1"/>
                <p:nvPr/>
              </p:nvSpPr>
              <p:spPr>
                <a:xfrm>
                  <a:off x="3078125" y="1704056"/>
                  <a:ext cx="2269439" cy="6429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sz="2200" b="0" i="1" smtClean="0">
                                <a:latin typeface="Cambria Math" panose="02040503050406030204" pitchFamily="18" charset="0"/>
                              </a:rPr>
                            </m:ctrlPr>
                          </m:fPr>
                          <m:num>
                            <m:r>
                              <m:rPr>
                                <m:sty m:val="p"/>
                              </m:rPr>
                              <a:rPr lang="it-IT" sz="2200" b="0" i="0" smtClean="0">
                                <a:latin typeface="Cambria Math" panose="02040503050406030204" pitchFamily="18" charset="0"/>
                              </a:rPr>
                              <m:t>Attivo</m:t>
                            </m:r>
                            <m:r>
                              <a:rPr lang="it-IT" sz="2200" b="0" i="0" smtClean="0">
                                <a:latin typeface="Cambria Math" panose="02040503050406030204" pitchFamily="18" charset="0"/>
                              </a:rPr>
                              <m:t> </m:t>
                            </m:r>
                            <m:r>
                              <m:rPr>
                                <m:sty m:val="p"/>
                              </m:rPr>
                              <a:rPr lang="it-IT" sz="2200" b="0" i="0" smtClean="0">
                                <a:latin typeface="Cambria Math" panose="02040503050406030204" pitchFamily="18" charset="0"/>
                              </a:rPr>
                              <m:t>circolante</m:t>
                            </m:r>
                            <m:r>
                              <a:rPr lang="it-IT" sz="2200" b="0" i="0" smtClean="0">
                                <a:latin typeface="Cambria Math" panose="02040503050406030204" pitchFamily="18" charset="0"/>
                              </a:rPr>
                              <m:t>−</m:t>
                            </m:r>
                            <m:r>
                              <m:rPr>
                                <m:sty m:val="p"/>
                              </m:rPr>
                              <a:rPr lang="it-IT" sz="2200" b="0" i="0" smtClean="0">
                                <a:latin typeface="Cambria Math" panose="02040503050406030204" pitchFamily="18" charset="0"/>
                              </a:rPr>
                              <m:t>Rimanenze</m:t>
                            </m:r>
                          </m:num>
                          <m:den>
                            <m:r>
                              <m:rPr>
                                <m:sty m:val="p"/>
                              </m:rPr>
                              <a:rPr lang="it-IT" sz="2200" b="0" i="0" smtClean="0">
                                <a:latin typeface="Cambria Math" panose="02040503050406030204" pitchFamily="18" charset="0"/>
                              </a:rPr>
                              <m:t>Passivo</m:t>
                            </m:r>
                            <m:r>
                              <a:rPr lang="it-IT" sz="2200" b="0" i="0" smtClean="0">
                                <a:latin typeface="Cambria Math" panose="02040503050406030204" pitchFamily="18" charset="0"/>
                              </a:rPr>
                              <m:t> </m:t>
                            </m:r>
                            <m:r>
                              <m:rPr>
                                <m:sty m:val="p"/>
                              </m:rPr>
                              <a:rPr lang="it-IT" sz="2200" b="0" i="0" smtClean="0">
                                <a:latin typeface="Cambria Math" panose="02040503050406030204" pitchFamily="18" charset="0"/>
                              </a:rPr>
                              <m:t>corrente</m:t>
                            </m:r>
                          </m:den>
                        </m:f>
                      </m:oMath>
                    </m:oMathPara>
                  </a14:m>
                  <a:endParaRPr lang="it-IT" sz="2200" dirty="0">
                    <a:latin typeface="Calibri" panose="020F0502020204030204" pitchFamily="34" charset="0"/>
                    <a:cs typeface="Calibri" panose="020F0502020204030204" pitchFamily="34" charset="0"/>
                  </a:endParaRPr>
                </a:p>
              </p:txBody>
            </p:sp>
          </mc:Choice>
          <mc:Fallback xmlns="">
            <p:sp>
              <p:nvSpPr>
                <p:cNvPr id="18" name="CasellaDiTesto 17">
                  <a:extLst>
                    <a:ext uri="{FF2B5EF4-FFF2-40B4-BE49-F238E27FC236}">
                      <a16:creationId xmlns:a16="http://schemas.microsoft.com/office/drawing/2014/main" id="{56249E28-1C70-06FF-C7AE-D34C5D0FB601}"/>
                    </a:ext>
                  </a:extLst>
                </p:cNvPr>
                <p:cNvSpPr txBox="1">
                  <a:spLocks noRot="1" noChangeAspect="1" noMove="1" noResize="1" noEditPoints="1" noAdjustHandles="1" noChangeArrowheads="1" noChangeShapeType="1" noTextEdit="1"/>
                </p:cNvSpPr>
                <p:nvPr/>
              </p:nvSpPr>
              <p:spPr>
                <a:xfrm>
                  <a:off x="3078125" y="1704056"/>
                  <a:ext cx="2269439" cy="642933"/>
                </a:xfrm>
                <a:prstGeom prst="rect">
                  <a:avLst/>
                </a:prstGeom>
                <a:blipFill>
                  <a:blip r:embed="rId3"/>
                  <a:stretch>
                    <a:fillRect l="-4469" t="-9804" r="-64246" b="-29412"/>
                  </a:stretch>
                </a:blipFill>
              </p:spPr>
              <p:txBody>
                <a:bodyPr/>
                <a:lstStyle/>
                <a:p>
                  <a:r>
                    <a:rPr lang="it-IT">
                      <a:noFill/>
                    </a:rPr>
                    <a:t> </a:t>
                  </a:r>
                </a:p>
              </p:txBody>
            </p:sp>
          </mc:Fallback>
        </mc:AlternateContent>
        <p:sp>
          <p:nvSpPr>
            <p:cNvPr id="20" name="CasellaDiTesto 19">
              <a:extLst>
                <a:ext uri="{FF2B5EF4-FFF2-40B4-BE49-F238E27FC236}">
                  <a16:creationId xmlns:a16="http://schemas.microsoft.com/office/drawing/2014/main" id="{1E0461A9-524A-16D4-1441-2D281024A786}"/>
                </a:ext>
              </a:extLst>
            </p:cNvPr>
            <p:cNvSpPr txBox="1"/>
            <p:nvPr/>
          </p:nvSpPr>
          <p:spPr>
            <a:xfrm>
              <a:off x="7285030" y="1704056"/>
              <a:ext cx="3417648" cy="430887"/>
            </a:xfrm>
            <a:prstGeom prst="rect">
              <a:avLst/>
            </a:prstGeom>
            <a:noFill/>
          </p:spPr>
          <p:txBody>
            <a:bodyPr wrap="square" rtlCol="0">
              <a:spAutoFit/>
            </a:bodyPr>
            <a:lstStyle/>
            <a:p>
              <a:r>
                <a:rPr lang="it-IT" sz="2200" dirty="0"/>
                <a:t>deve tendere a </a:t>
              </a:r>
              <a:r>
                <a:rPr lang="it-IT" sz="2200" b="1" dirty="0">
                  <a:solidFill>
                    <a:srgbClr val="0070C0"/>
                  </a:solidFill>
                </a:rPr>
                <a:t>1,0</a:t>
              </a:r>
            </a:p>
          </p:txBody>
        </p:sp>
      </p:grpSp>
      <p:grpSp>
        <p:nvGrpSpPr>
          <p:cNvPr id="21" name="Gruppo 20">
            <a:extLst>
              <a:ext uri="{FF2B5EF4-FFF2-40B4-BE49-F238E27FC236}">
                <a16:creationId xmlns:a16="http://schemas.microsoft.com/office/drawing/2014/main" id="{89A8ACAB-CB66-E8C3-8C03-0D192B44769A}"/>
              </a:ext>
            </a:extLst>
          </p:cNvPr>
          <p:cNvGrpSpPr/>
          <p:nvPr/>
        </p:nvGrpSpPr>
        <p:grpSpPr>
          <a:xfrm>
            <a:off x="983564" y="4361450"/>
            <a:ext cx="11208436" cy="1107996"/>
            <a:chOff x="985911" y="1522119"/>
            <a:chExt cx="11208436" cy="1107996"/>
          </a:xfrm>
        </p:grpSpPr>
        <p:sp>
          <p:nvSpPr>
            <p:cNvPr id="22" name="CasellaDiTesto 21">
              <a:extLst>
                <a:ext uri="{FF2B5EF4-FFF2-40B4-BE49-F238E27FC236}">
                  <a16:creationId xmlns:a16="http://schemas.microsoft.com/office/drawing/2014/main" id="{504BB6BF-6DAF-3B73-6D93-3B9E03744A10}"/>
                </a:ext>
              </a:extLst>
            </p:cNvPr>
            <p:cNvSpPr txBox="1"/>
            <p:nvPr/>
          </p:nvSpPr>
          <p:spPr>
            <a:xfrm>
              <a:off x="985911" y="1802385"/>
              <a:ext cx="4587242" cy="800219"/>
            </a:xfrm>
            <a:prstGeom prst="rect">
              <a:avLst/>
            </a:prstGeom>
            <a:noFill/>
          </p:spPr>
          <p:txBody>
            <a:bodyPr wrap="square">
              <a:spAutoFit/>
            </a:bodyPr>
            <a:lstStyle/>
            <a:p>
              <a:r>
                <a:rPr lang="it-IT" sz="2300" b="1" dirty="0">
                  <a:solidFill>
                    <a:srgbClr val="002060"/>
                  </a:solidFill>
                  <a:latin typeface="Calibri" panose="020F0502020204030204"/>
                  <a:sym typeface="Wingdings" panose="05000000000000000000" pitchFamily="2" charset="2"/>
                </a:rPr>
                <a:t>Indice di indipendenza finanziaria  =</a:t>
              </a:r>
              <a:r>
                <a:rPr lang="it-IT" sz="2300" dirty="0">
                  <a:solidFill>
                    <a:prstClr val="black"/>
                  </a:solidFill>
                  <a:latin typeface="Calibri" panose="020F0502020204030204"/>
                  <a:sym typeface="Wingdings" panose="05000000000000000000" pitchFamily="2" charset="2"/>
                </a:rPr>
                <a:t>	</a:t>
              </a:r>
              <a:endParaRPr lang="it-IT" sz="2300" dirty="0"/>
            </a:p>
          </p:txBody>
        </p:sp>
        <mc:AlternateContent xmlns:mc="http://schemas.openxmlformats.org/markup-compatibility/2006" xmlns:a14="http://schemas.microsoft.com/office/drawing/2010/main">
          <mc:Choice Requires="a14">
            <p:sp>
              <p:nvSpPr>
                <p:cNvPr id="23" name="CasellaDiTesto 22">
                  <a:extLst>
                    <a:ext uri="{FF2B5EF4-FFF2-40B4-BE49-F238E27FC236}">
                      <a16:creationId xmlns:a16="http://schemas.microsoft.com/office/drawing/2014/main" id="{F56DD566-55A8-DECE-1D9C-711344B4F681}"/>
                    </a:ext>
                  </a:extLst>
                </p:cNvPr>
                <p:cNvSpPr txBox="1"/>
                <p:nvPr/>
              </p:nvSpPr>
              <p:spPr>
                <a:xfrm>
                  <a:off x="5696262" y="1656417"/>
                  <a:ext cx="2269439" cy="6429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sz="2200" b="0" i="1" smtClean="0">
                                <a:latin typeface="Cambria Math" panose="02040503050406030204" pitchFamily="18" charset="0"/>
                              </a:rPr>
                            </m:ctrlPr>
                          </m:fPr>
                          <m:num>
                            <m:r>
                              <m:rPr>
                                <m:sty m:val="p"/>
                              </m:rPr>
                              <a:rPr lang="it-IT" sz="2200" b="0" i="0" smtClean="0">
                                <a:latin typeface="Cambria Math" panose="02040503050406030204" pitchFamily="18" charset="0"/>
                              </a:rPr>
                              <m:t>P</m:t>
                            </m:r>
                            <m:r>
                              <a:rPr lang="it-IT" sz="2200" b="0" i="0" smtClean="0">
                                <a:latin typeface="Cambria Math" panose="02040503050406030204" pitchFamily="18" charset="0"/>
                              </a:rPr>
                              <m:t>.</m:t>
                            </m:r>
                            <m:r>
                              <m:rPr>
                                <m:sty m:val="p"/>
                              </m:rPr>
                              <a:rPr lang="it-IT" sz="2200" b="0" i="0" smtClean="0">
                                <a:latin typeface="Cambria Math" panose="02040503050406030204" pitchFamily="18" charset="0"/>
                              </a:rPr>
                              <m:t>N</m:t>
                            </m:r>
                            <m:r>
                              <a:rPr lang="it-IT" sz="2200" b="0" i="0" smtClean="0">
                                <a:latin typeface="Cambria Math" panose="02040503050406030204" pitchFamily="18" charset="0"/>
                              </a:rPr>
                              <m:t>.</m:t>
                            </m:r>
                          </m:num>
                          <m:den>
                            <m:r>
                              <m:rPr>
                                <m:sty m:val="p"/>
                              </m:rPr>
                              <a:rPr lang="it-IT" sz="2200" b="0" i="0" smtClean="0">
                                <a:latin typeface="Cambria Math" panose="02040503050406030204" pitchFamily="18" charset="0"/>
                              </a:rPr>
                              <m:t>Tot</m:t>
                            </m:r>
                            <m:r>
                              <a:rPr lang="it-IT" sz="2200" b="0" i="0" smtClean="0">
                                <a:latin typeface="Cambria Math" panose="02040503050406030204" pitchFamily="18" charset="0"/>
                              </a:rPr>
                              <m:t> </m:t>
                            </m:r>
                            <m:r>
                              <m:rPr>
                                <m:sty m:val="p"/>
                              </m:rPr>
                              <a:rPr lang="it-IT" sz="2200" b="0" i="0" smtClean="0">
                                <a:latin typeface="Cambria Math" panose="02040503050406030204" pitchFamily="18" charset="0"/>
                              </a:rPr>
                              <m:t>Passivo</m:t>
                            </m:r>
                          </m:den>
                        </m:f>
                      </m:oMath>
                    </m:oMathPara>
                  </a14:m>
                  <a:endParaRPr lang="it-IT" sz="2200" dirty="0">
                    <a:latin typeface="Calibri" panose="020F0502020204030204" pitchFamily="34" charset="0"/>
                    <a:cs typeface="Calibri" panose="020F0502020204030204" pitchFamily="34" charset="0"/>
                  </a:endParaRPr>
                </a:p>
              </p:txBody>
            </p:sp>
          </mc:Choice>
          <mc:Fallback xmlns="">
            <p:sp>
              <p:nvSpPr>
                <p:cNvPr id="23" name="CasellaDiTesto 22">
                  <a:extLst>
                    <a:ext uri="{FF2B5EF4-FFF2-40B4-BE49-F238E27FC236}">
                      <a16:creationId xmlns:a16="http://schemas.microsoft.com/office/drawing/2014/main" id="{F56DD566-55A8-DECE-1D9C-711344B4F681}"/>
                    </a:ext>
                  </a:extLst>
                </p:cNvPr>
                <p:cNvSpPr txBox="1">
                  <a:spLocks noRot="1" noChangeAspect="1" noMove="1" noResize="1" noEditPoints="1" noAdjustHandles="1" noChangeArrowheads="1" noChangeShapeType="1" noTextEdit="1"/>
                </p:cNvSpPr>
                <p:nvPr/>
              </p:nvSpPr>
              <p:spPr>
                <a:xfrm>
                  <a:off x="5696262" y="1656417"/>
                  <a:ext cx="2269439" cy="642933"/>
                </a:xfrm>
                <a:prstGeom prst="rect">
                  <a:avLst/>
                </a:prstGeom>
                <a:blipFill>
                  <a:blip r:embed="rId4"/>
                  <a:stretch>
                    <a:fillRect b="-30769"/>
                  </a:stretch>
                </a:blipFill>
              </p:spPr>
              <p:txBody>
                <a:bodyPr/>
                <a:lstStyle/>
                <a:p>
                  <a:r>
                    <a:rPr lang="it-IT">
                      <a:noFill/>
                    </a:rPr>
                    <a:t> </a:t>
                  </a:r>
                </a:p>
              </p:txBody>
            </p:sp>
          </mc:Fallback>
        </mc:AlternateContent>
        <p:sp>
          <p:nvSpPr>
            <p:cNvPr id="24" name="CasellaDiTesto 23">
              <a:extLst>
                <a:ext uri="{FF2B5EF4-FFF2-40B4-BE49-F238E27FC236}">
                  <a16:creationId xmlns:a16="http://schemas.microsoft.com/office/drawing/2014/main" id="{3E3A97AC-3050-9D4F-A05D-8A75F5A641E9}"/>
                </a:ext>
              </a:extLst>
            </p:cNvPr>
            <p:cNvSpPr txBox="1"/>
            <p:nvPr/>
          </p:nvSpPr>
          <p:spPr>
            <a:xfrm>
              <a:off x="8088810" y="1522119"/>
              <a:ext cx="4105537" cy="1107996"/>
            </a:xfrm>
            <a:prstGeom prst="rect">
              <a:avLst/>
            </a:prstGeom>
            <a:noFill/>
          </p:spPr>
          <p:txBody>
            <a:bodyPr wrap="square" rtlCol="0">
              <a:spAutoFit/>
            </a:bodyPr>
            <a:lstStyle/>
            <a:p>
              <a:r>
                <a:rPr lang="it-IT" sz="2200" dirty="0"/>
                <a:t>a</a:t>
              </a:r>
              <a:r>
                <a:rPr lang="it-IT" sz="2200" b="1" dirty="0">
                  <a:solidFill>
                    <a:srgbClr val="0070C0"/>
                  </a:solidFill>
                </a:rPr>
                <a:t> maggiori valori</a:t>
              </a:r>
              <a:r>
                <a:rPr lang="it-IT" sz="2200" b="1" dirty="0"/>
                <a:t> </a:t>
              </a:r>
              <a:r>
                <a:rPr lang="it-IT" sz="2200" dirty="0"/>
                <a:t>corrisponde </a:t>
              </a:r>
              <a:r>
                <a:rPr lang="it-IT" sz="2200" b="1" dirty="0">
                  <a:solidFill>
                    <a:srgbClr val="0070C0"/>
                  </a:solidFill>
                </a:rPr>
                <a:t>maggiore </a:t>
              </a:r>
              <a:r>
                <a:rPr lang="it-IT" sz="2200" b="1" u="sng" dirty="0">
                  <a:solidFill>
                    <a:srgbClr val="0070C0"/>
                  </a:solidFill>
                </a:rPr>
                <a:t>indipendenza e solidità finanziaria</a:t>
              </a:r>
            </a:p>
          </p:txBody>
        </p:sp>
      </p:grpSp>
      <p:pic>
        <p:nvPicPr>
          <p:cNvPr id="8" name="Immagine 7">
            <a:extLst>
              <a:ext uri="{FF2B5EF4-FFF2-40B4-BE49-F238E27FC236}">
                <a16:creationId xmlns:a16="http://schemas.microsoft.com/office/drawing/2014/main" id="{D6027F92-E05D-BB44-6552-25069C6C1BAA}"/>
              </a:ext>
            </a:extLst>
          </p:cNvPr>
          <p:cNvPicPr>
            <a:picLocks noChangeAspect="1"/>
          </p:cNvPicPr>
          <p:nvPr/>
        </p:nvPicPr>
        <p:blipFill>
          <a:blip r:embed="rId5"/>
          <a:stretch>
            <a:fillRect/>
          </a:stretch>
        </p:blipFill>
        <p:spPr>
          <a:xfrm>
            <a:off x="8610600" y="1907079"/>
            <a:ext cx="437837" cy="430887"/>
          </a:xfrm>
          <a:prstGeom prst="rect">
            <a:avLst/>
          </a:prstGeom>
        </p:spPr>
      </p:pic>
      <p:pic>
        <p:nvPicPr>
          <p:cNvPr id="11" name="Immagine 10">
            <a:extLst>
              <a:ext uri="{FF2B5EF4-FFF2-40B4-BE49-F238E27FC236}">
                <a16:creationId xmlns:a16="http://schemas.microsoft.com/office/drawing/2014/main" id="{FCC05AF1-BA1A-0728-5820-2D875CB76BB7}"/>
              </a:ext>
            </a:extLst>
          </p:cNvPr>
          <p:cNvPicPr>
            <a:picLocks noChangeAspect="1"/>
          </p:cNvPicPr>
          <p:nvPr/>
        </p:nvPicPr>
        <p:blipFill>
          <a:blip r:embed="rId5"/>
          <a:stretch>
            <a:fillRect/>
          </a:stretch>
        </p:blipFill>
        <p:spPr>
          <a:xfrm>
            <a:off x="9532117" y="3141702"/>
            <a:ext cx="437837" cy="430887"/>
          </a:xfrm>
          <a:prstGeom prst="rect">
            <a:avLst/>
          </a:prstGeom>
        </p:spPr>
      </p:pic>
    </p:spTree>
    <p:extLst>
      <p:ext uri="{BB962C8B-B14F-4D97-AF65-F5344CB8AC3E}">
        <p14:creationId xmlns:p14="http://schemas.microsoft.com/office/powerpoint/2010/main" val="9225397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180-D666-C055-04CD-7C1965F1FE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419DDD-7ACE-17CE-291D-1047C23FF10B}"/>
              </a:ext>
            </a:extLst>
          </p:cNvPr>
          <p:cNvSpPr>
            <a:spLocks noGrp="1"/>
          </p:cNvSpPr>
          <p:nvPr>
            <p:ph type="sldNum" sz="quarter" idx="12"/>
          </p:nvPr>
        </p:nvSpPr>
        <p:spPr/>
        <p:txBody>
          <a:bodyPr/>
          <a:lstStyle/>
          <a:p>
            <a:fld id="{2C20EE39-9E8F-472C-A198-3FCA771E6885}" type="slidenum">
              <a:rPr lang="it-IT" smtClean="0"/>
              <a:t>83</a:t>
            </a:fld>
            <a:endParaRPr lang="it-IT"/>
          </a:p>
        </p:txBody>
      </p:sp>
      <p:sp>
        <p:nvSpPr>
          <p:cNvPr id="3" name="Rettangolo 2">
            <a:extLst>
              <a:ext uri="{FF2B5EF4-FFF2-40B4-BE49-F238E27FC236}">
                <a16:creationId xmlns:a16="http://schemas.microsoft.com/office/drawing/2014/main" id="{F9B9F8E0-6E23-EAC3-EA66-6D90DD6D1DC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0EFA2BA5-5054-7FE9-EE24-B2A01EC7982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5016EB6-FF33-F950-0BE0-A94286AF424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A3FA641-A95C-3DBD-9371-FED6305EFE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pSp>
        <p:nvGrpSpPr>
          <p:cNvPr id="50" name="Gruppo 49">
            <a:extLst>
              <a:ext uri="{FF2B5EF4-FFF2-40B4-BE49-F238E27FC236}">
                <a16:creationId xmlns:a16="http://schemas.microsoft.com/office/drawing/2014/main" id="{27DEEA23-3AA5-704D-9A56-07C6D2B527EB}"/>
              </a:ext>
            </a:extLst>
          </p:cNvPr>
          <p:cNvGrpSpPr/>
          <p:nvPr/>
        </p:nvGrpSpPr>
        <p:grpSpPr>
          <a:xfrm>
            <a:off x="-790952" y="829740"/>
            <a:ext cx="12092795" cy="614218"/>
            <a:chOff x="-790952" y="735611"/>
            <a:chExt cx="12092795" cy="614218"/>
          </a:xfrm>
        </p:grpSpPr>
        <p:sp>
          <p:nvSpPr>
            <p:cNvPr id="9" name="Titolo 1">
              <a:extLst>
                <a:ext uri="{FF2B5EF4-FFF2-40B4-BE49-F238E27FC236}">
                  <a16:creationId xmlns:a16="http://schemas.microsoft.com/office/drawing/2014/main" id="{E751480E-015C-C50D-E029-37FC0770F20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La determinazione del risultato d’esercizio</a:t>
              </a:r>
            </a:p>
          </p:txBody>
        </p:sp>
        <p:sp>
          <p:nvSpPr>
            <p:cNvPr id="48" name="Segno di sottrazione 47">
              <a:extLst>
                <a:ext uri="{FF2B5EF4-FFF2-40B4-BE49-F238E27FC236}">
                  <a16:creationId xmlns:a16="http://schemas.microsoft.com/office/drawing/2014/main" id="{7DC2B9F8-FF43-1D2F-AE94-7432BFA40584}"/>
                </a:ext>
              </a:extLst>
            </p:cNvPr>
            <p:cNvSpPr/>
            <p:nvPr/>
          </p:nvSpPr>
          <p:spPr>
            <a:xfrm>
              <a:off x="-790952" y="1236937"/>
              <a:ext cx="11844000" cy="108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0" name="Segnaposto piè di pagina 59">
            <a:extLst>
              <a:ext uri="{FF2B5EF4-FFF2-40B4-BE49-F238E27FC236}">
                <a16:creationId xmlns:a16="http://schemas.microsoft.com/office/drawing/2014/main" id="{8685A6FC-9C99-62F7-259C-5605A42E45A9}"/>
              </a:ext>
            </a:extLst>
          </p:cNvPr>
          <p:cNvSpPr>
            <a:spLocks noGrp="1"/>
          </p:cNvSpPr>
          <p:nvPr>
            <p:ph type="ftr" sz="quarter" idx="11"/>
          </p:nvPr>
        </p:nvSpPr>
        <p:spPr/>
        <p:txBody>
          <a:bodyPr/>
          <a:lstStyle/>
          <a:p>
            <a:r>
              <a:rPr lang="it-IT" sz="1050" dirty="0">
                <a:solidFill>
                  <a:schemeClr val="bg2">
                    <a:lumMod val="90000"/>
                  </a:schemeClr>
                </a:solidFill>
              </a:rPr>
              <a:t>81</a:t>
            </a:r>
          </a:p>
        </p:txBody>
      </p:sp>
      <p:sp>
        <p:nvSpPr>
          <p:cNvPr id="5" name="CasellaDiTesto 4">
            <a:extLst>
              <a:ext uri="{FF2B5EF4-FFF2-40B4-BE49-F238E27FC236}">
                <a16:creationId xmlns:a16="http://schemas.microsoft.com/office/drawing/2014/main" id="{5AF17947-EC90-B46F-60F4-A7CB8754CD30}"/>
              </a:ext>
            </a:extLst>
          </p:cNvPr>
          <p:cNvSpPr txBox="1"/>
          <p:nvPr/>
        </p:nvSpPr>
        <p:spPr>
          <a:xfrm>
            <a:off x="890153" y="1853704"/>
            <a:ext cx="10842302" cy="3769237"/>
          </a:xfrm>
          <a:prstGeom prst="rect">
            <a:avLst/>
          </a:prstGeom>
          <a:noFill/>
        </p:spPr>
        <p:txBody>
          <a:bodyPr wrap="square" rtlCol="0">
            <a:spAutoFit/>
          </a:bodyPr>
          <a:lstStyle/>
          <a:p>
            <a:pPr algn="just"/>
            <a:r>
              <a:rPr lang="it-IT" sz="2400" dirty="0"/>
              <a:t>La forma scalare mostra come viene a generarsi il risultato d’esercizio a livello di:</a:t>
            </a:r>
          </a:p>
          <a:p>
            <a:pPr marL="342900" indent="-342900" algn="just">
              <a:buFont typeface="Arial" panose="020B0604020202020204" pitchFamily="34" charset="0"/>
              <a:buChar char="•"/>
            </a:pPr>
            <a:r>
              <a:rPr lang="it-IT" sz="2300" dirty="0"/>
              <a:t> differenza  tra ricavi/valore della produzione </a:t>
            </a:r>
            <a:r>
              <a:rPr lang="it-IT" sz="2300" b="1" dirty="0">
                <a:solidFill>
                  <a:srgbClr val="00B050"/>
                </a:solidFill>
              </a:rPr>
              <a:t>A</a:t>
            </a:r>
            <a:r>
              <a:rPr lang="it-IT" sz="2300" dirty="0"/>
              <a:t> e costi della produzione </a:t>
            </a:r>
            <a:r>
              <a:rPr lang="it-IT" sz="2300" b="1" dirty="0">
                <a:solidFill>
                  <a:srgbClr val="FF0000"/>
                </a:solidFill>
              </a:rPr>
              <a:t>B</a:t>
            </a:r>
          </a:p>
          <a:p>
            <a:pPr algn="ctr"/>
            <a:r>
              <a:rPr lang="it-IT" sz="2300" dirty="0">
                <a:solidFill>
                  <a:schemeClr val="accent6">
                    <a:lumMod val="75000"/>
                  </a:schemeClr>
                </a:solidFill>
              </a:rPr>
              <a:t> </a:t>
            </a:r>
            <a:r>
              <a:rPr lang="it-IT" sz="2300" dirty="0"/>
              <a:t>(</a:t>
            </a:r>
            <a:r>
              <a:rPr lang="it-IT" sz="2300" b="1" dirty="0">
                <a:solidFill>
                  <a:srgbClr val="00B050"/>
                </a:solidFill>
              </a:rPr>
              <a:t>A</a:t>
            </a:r>
            <a:r>
              <a:rPr lang="it-IT" sz="2300" dirty="0"/>
              <a:t>-</a:t>
            </a:r>
            <a:r>
              <a:rPr lang="it-IT" sz="2300" b="1" dirty="0">
                <a:solidFill>
                  <a:srgbClr val="FF0000"/>
                </a:solidFill>
              </a:rPr>
              <a:t>B</a:t>
            </a:r>
            <a:r>
              <a:rPr lang="it-IT" sz="2300" dirty="0"/>
              <a:t>)</a:t>
            </a:r>
            <a:r>
              <a:rPr lang="it-IT" sz="2300" b="1" dirty="0">
                <a:solidFill>
                  <a:schemeClr val="accent6">
                    <a:lumMod val="75000"/>
                  </a:schemeClr>
                </a:solidFill>
              </a:rPr>
              <a:t>Gestione caratteristica</a:t>
            </a:r>
          </a:p>
          <a:p>
            <a:pPr marL="342900" indent="-342900" algn="just">
              <a:lnSpc>
                <a:spcPct val="150000"/>
              </a:lnSpc>
              <a:buFont typeface="Arial" panose="020B0604020202020204" pitchFamily="34" charset="0"/>
              <a:buChar char="•"/>
            </a:pPr>
            <a:r>
              <a:rPr lang="it-IT" sz="2300" dirty="0"/>
              <a:t> quindi differenza tra (</a:t>
            </a:r>
            <a:r>
              <a:rPr lang="it-IT" sz="2300" b="1" dirty="0">
                <a:solidFill>
                  <a:srgbClr val="00B050"/>
                </a:solidFill>
              </a:rPr>
              <a:t>A</a:t>
            </a:r>
            <a:r>
              <a:rPr lang="it-IT" sz="2300" dirty="0"/>
              <a:t>-</a:t>
            </a:r>
            <a:r>
              <a:rPr lang="it-IT" sz="2300" b="1" dirty="0">
                <a:solidFill>
                  <a:srgbClr val="FF0000"/>
                </a:solidFill>
              </a:rPr>
              <a:t>B</a:t>
            </a:r>
            <a:r>
              <a:rPr lang="it-IT" sz="2300" dirty="0"/>
              <a:t>)</a:t>
            </a:r>
            <a:r>
              <a:rPr lang="it-IT" sz="2300" dirty="0">
                <a:solidFill>
                  <a:srgbClr val="00B050"/>
                </a:solidFill>
              </a:rPr>
              <a:t> </a:t>
            </a:r>
            <a:r>
              <a:rPr lang="it-IT" sz="2300" dirty="0"/>
              <a:t>e proventi e oneri della Gestione finanziaria </a:t>
            </a:r>
            <a:r>
              <a:rPr lang="it-IT" sz="2300" b="1" dirty="0"/>
              <a:t>C</a:t>
            </a:r>
            <a:endParaRPr lang="it-IT" sz="2300" dirty="0"/>
          </a:p>
          <a:p>
            <a:pPr algn="ctr">
              <a:lnSpc>
                <a:spcPct val="150000"/>
              </a:lnSpc>
            </a:pPr>
            <a:r>
              <a:rPr lang="it-IT" sz="2300" dirty="0"/>
              <a:t>(dipende dalle fonti a cui la società fa ricorso)</a:t>
            </a:r>
          </a:p>
          <a:p>
            <a:pPr marL="342900" indent="-342900" algn="just">
              <a:lnSpc>
                <a:spcPct val="150000"/>
              </a:lnSpc>
              <a:buFont typeface="Arial" panose="020B0604020202020204" pitchFamily="34" charset="0"/>
              <a:buChar char="•"/>
            </a:pPr>
            <a:r>
              <a:rPr lang="it-IT" sz="2300" dirty="0"/>
              <a:t> quindi incidenza di eventuali rettifiche di valore di attività e passività finanziarie</a:t>
            </a:r>
            <a:r>
              <a:rPr lang="it-IT" sz="2300" b="1" dirty="0"/>
              <a:t> D</a:t>
            </a:r>
          </a:p>
          <a:p>
            <a:pPr marL="342900" indent="-342900" algn="just">
              <a:lnSpc>
                <a:spcPct val="150000"/>
              </a:lnSpc>
              <a:buFont typeface="Arial" panose="020B0604020202020204" pitchFamily="34" charset="0"/>
              <a:buChar char="•"/>
            </a:pPr>
            <a:r>
              <a:rPr lang="it-IT" sz="2300" dirty="0"/>
              <a:t> infine incidenza imposte</a:t>
            </a:r>
          </a:p>
          <a:p>
            <a:pPr marL="342900" indent="-342900" algn="just">
              <a:lnSpc>
                <a:spcPct val="150000"/>
              </a:lnSpc>
              <a:buFont typeface="Arial" panose="020B0604020202020204" pitchFamily="34" charset="0"/>
              <a:buChar char="•"/>
            </a:pPr>
            <a:r>
              <a:rPr lang="it-IT" sz="2300" b="1" dirty="0"/>
              <a:t> </a:t>
            </a:r>
            <a:r>
              <a:rPr lang="it-IT" sz="2300" b="1" dirty="0">
                <a:solidFill>
                  <a:schemeClr val="accent6">
                    <a:lumMod val="75000"/>
                  </a:schemeClr>
                </a:solidFill>
              </a:rPr>
              <a:t>utile netto</a:t>
            </a:r>
            <a:r>
              <a:rPr lang="it-IT" sz="2300" b="1" dirty="0"/>
              <a:t> </a:t>
            </a:r>
            <a:r>
              <a:rPr lang="it-IT" sz="2300" dirty="0"/>
              <a:t>(o </a:t>
            </a:r>
            <a:r>
              <a:rPr lang="it-IT" sz="2300" b="1" dirty="0">
                <a:solidFill>
                  <a:srgbClr val="FF0000"/>
                </a:solidFill>
              </a:rPr>
              <a:t>perdita</a:t>
            </a:r>
            <a:r>
              <a:rPr lang="it-IT" sz="2300" dirty="0"/>
              <a:t>)</a:t>
            </a:r>
          </a:p>
        </p:txBody>
      </p:sp>
    </p:spTree>
    <p:extLst>
      <p:ext uri="{BB962C8B-B14F-4D97-AF65-F5344CB8AC3E}">
        <p14:creationId xmlns:p14="http://schemas.microsoft.com/office/powerpoint/2010/main" val="36782468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180-D666-C055-04CD-7C1965F1FE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419DDD-7ACE-17CE-291D-1047C23FF10B}"/>
              </a:ext>
            </a:extLst>
          </p:cNvPr>
          <p:cNvSpPr>
            <a:spLocks noGrp="1"/>
          </p:cNvSpPr>
          <p:nvPr>
            <p:ph type="sldNum" sz="quarter" idx="12"/>
          </p:nvPr>
        </p:nvSpPr>
        <p:spPr/>
        <p:txBody>
          <a:bodyPr/>
          <a:lstStyle/>
          <a:p>
            <a:fld id="{2C20EE39-9E8F-472C-A198-3FCA771E6885}" type="slidenum">
              <a:rPr lang="it-IT" smtClean="0"/>
              <a:t>84</a:t>
            </a:fld>
            <a:endParaRPr lang="it-IT"/>
          </a:p>
        </p:txBody>
      </p:sp>
      <p:sp>
        <p:nvSpPr>
          <p:cNvPr id="3" name="Rettangolo 2">
            <a:extLst>
              <a:ext uri="{FF2B5EF4-FFF2-40B4-BE49-F238E27FC236}">
                <a16:creationId xmlns:a16="http://schemas.microsoft.com/office/drawing/2014/main" id="{F9B9F8E0-6E23-EAC3-EA66-6D90DD6D1DC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0EFA2BA5-5054-7FE9-EE24-B2A01EC7982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5016EB6-FF33-F950-0BE0-A94286AF424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A3FA641-A95C-3DBD-9371-FED6305EFE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pSp>
        <p:nvGrpSpPr>
          <p:cNvPr id="50" name="Gruppo 49">
            <a:extLst>
              <a:ext uri="{FF2B5EF4-FFF2-40B4-BE49-F238E27FC236}">
                <a16:creationId xmlns:a16="http://schemas.microsoft.com/office/drawing/2014/main" id="{27DEEA23-3AA5-704D-9A56-07C6D2B527EB}"/>
              </a:ext>
            </a:extLst>
          </p:cNvPr>
          <p:cNvGrpSpPr/>
          <p:nvPr/>
        </p:nvGrpSpPr>
        <p:grpSpPr>
          <a:xfrm>
            <a:off x="-790952" y="829740"/>
            <a:ext cx="12092795" cy="614218"/>
            <a:chOff x="-790952" y="735611"/>
            <a:chExt cx="12092795" cy="614218"/>
          </a:xfrm>
        </p:grpSpPr>
        <p:sp>
          <p:nvSpPr>
            <p:cNvPr id="9" name="Titolo 1">
              <a:extLst>
                <a:ext uri="{FF2B5EF4-FFF2-40B4-BE49-F238E27FC236}">
                  <a16:creationId xmlns:a16="http://schemas.microsoft.com/office/drawing/2014/main" id="{E751480E-015C-C50D-E029-37FC0770F20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La determinazione del risultato d’esercizio</a:t>
              </a:r>
            </a:p>
          </p:txBody>
        </p:sp>
        <p:sp>
          <p:nvSpPr>
            <p:cNvPr id="48" name="Segno di sottrazione 47">
              <a:extLst>
                <a:ext uri="{FF2B5EF4-FFF2-40B4-BE49-F238E27FC236}">
                  <a16:creationId xmlns:a16="http://schemas.microsoft.com/office/drawing/2014/main" id="{7DC2B9F8-FF43-1D2F-AE94-7432BFA40584}"/>
                </a:ext>
              </a:extLst>
            </p:cNvPr>
            <p:cNvSpPr/>
            <p:nvPr/>
          </p:nvSpPr>
          <p:spPr>
            <a:xfrm>
              <a:off x="-790952" y="1236937"/>
              <a:ext cx="11844000" cy="108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0" name="Segnaposto piè di pagina 59">
            <a:extLst>
              <a:ext uri="{FF2B5EF4-FFF2-40B4-BE49-F238E27FC236}">
                <a16:creationId xmlns:a16="http://schemas.microsoft.com/office/drawing/2014/main" id="{8685A6FC-9C99-62F7-259C-5605A42E45A9}"/>
              </a:ext>
            </a:extLst>
          </p:cNvPr>
          <p:cNvSpPr>
            <a:spLocks noGrp="1"/>
          </p:cNvSpPr>
          <p:nvPr>
            <p:ph type="ftr" sz="quarter" idx="11"/>
          </p:nvPr>
        </p:nvSpPr>
        <p:spPr/>
        <p:txBody>
          <a:bodyPr/>
          <a:lstStyle/>
          <a:p>
            <a:r>
              <a:rPr lang="it-IT" sz="1050" dirty="0">
                <a:solidFill>
                  <a:schemeClr val="bg2">
                    <a:lumMod val="90000"/>
                  </a:schemeClr>
                </a:solidFill>
              </a:rPr>
              <a:t>82</a:t>
            </a:r>
          </a:p>
        </p:txBody>
      </p:sp>
      <p:sp>
        <p:nvSpPr>
          <p:cNvPr id="5" name="CasellaDiTesto 4">
            <a:extLst>
              <a:ext uri="{FF2B5EF4-FFF2-40B4-BE49-F238E27FC236}">
                <a16:creationId xmlns:a16="http://schemas.microsoft.com/office/drawing/2014/main" id="{5AF17947-EC90-B46F-60F4-A7CB8754CD30}"/>
              </a:ext>
            </a:extLst>
          </p:cNvPr>
          <p:cNvSpPr txBox="1"/>
          <p:nvPr/>
        </p:nvSpPr>
        <p:spPr>
          <a:xfrm>
            <a:off x="890153" y="1403535"/>
            <a:ext cx="10842302" cy="4208844"/>
          </a:xfrm>
          <a:prstGeom prst="rect">
            <a:avLst/>
          </a:prstGeom>
          <a:noFill/>
        </p:spPr>
        <p:txBody>
          <a:bodyPr wrap="square" rtlCol="0">
            <a:spAutoFit/>
          </a:bodyPr>
          <a:lstStyle/>
          <a:p>
            <a:pPr algn="just">
              <a:lnSpc>
                <a:spcPct val="150000"/>
              </a:lnSpc>
            </a:pPr>
            <a:r>
              <a:rPr lang="it-IT" sz="2400" dirty="0"/>
              <a:t>Per pervenire ad un risultato positivo, </a:t>
            </a:r>
            <a:r>
              <a:rPr lang="it-IT" sz="2400" b="1" dirty="0">
                <a:solidFill>
                  <a:schemeClr val="accent1"/>
                </a:solidFill>
              </a:rPr>
              <a:t>la gestione deve generare valore</a:t>
            </a:r>
            <a:r>
              <a:rPr lang="it-IT" sz="2400" dirty="0">
                <a:solidFill>
                  <a:schemeClr val="accent1"/>
                </a:solidFill>
              </a:rPr>
              <a:t> </a:t>
            </a:r>
            <a:r>
              <a:rPr lang="it-IT" sz="2400" dirty="0"/>
              <a:t>tale da dare copertura:</a:t>
            </a:r>
          </a:p>
          <a:p>
            <a:pPr marL="342900" indent="-342900" algn="just">
              <a:lnSpc>
                <a:spcPct val="150000"/>
              </a:lnSpc>
              <a:buFont typeface="Arial" panose="020B0604020202020204" pitchFamily="34" charset="0"/>
              <a:buChar char="•"/>
            </a:pPr>
            <a:r>
              <a:rPr lang="it-IT" sz="2300" dirty="0"/>
              <a:t>ai costi di materiali e servizi per la gestione</a:t>
            </a:r>
          </a:p>
          <a:p>
            <a:pPr marL="342900" indent="-342900" algn="just">
              <a:lnSpc>
                <a:spcPct val="150000"/>
              </a:lnSpc>
              <a:buFont typeface="Arial" panose="020B0604020202020204" pitchFamily="34" charset="0"/>
              <a:buChar char="•"/>
            </a:pPr>
            <a:r>
              <a:rPr lang="it-IT" sz="2300" dirty="0"/>
              <a:t>ai costi del personale</a:t>
            </a:r>
          </a:p>
          <a:p>
            <a:pPr marL="342900" indent="-342900" algn="just">
              <a:lnSpc>
                <a:spcPct val="150000"/>
              </a:lnSpc>
              <a:buFont typeface="Arial" panose="020B0604020202020204" pitchFamily="34" charset="0"/>
              <a:buChar char="•"/>
            </a:pPr>
            <a:r>
              <a:rPr lang="it-IT" sz="2300" dirty="0"/>
              <a:t>agli ammortamenti (= costo di utilizzo dei cespiti)</a:t>
            </a:r>
          </a:p>
          <a:p>
            <a:pPr marL="342900" indent="-342900" algn="just">
              <a:lnSpc>
                <a:spcPct val="150000"/>
              </a:lnSpc>
              <a:buFont typeface="Arial" panose="020B0604020202020204" pitchFamily="34" charset="0"/>
              <a:buChar char="•"/>
            </a:pPr>
            <a:r>
              <a:rPr lang="it-IT" sz="2300" dirty="0"/>
              <a:t>alle svalutazioni</a:t>
            </a:r>
          </a:p>
          <a:p>
            <a:pPr marL="342900" indent="-342900" algn="just">
              <a:lnSpc>
                <a:spcPct val="150000"/>
              </a:lnSpc>
              <a:buFont typeface="Arial" panose="020B0604020202020204" pitchFamily="34" charset="0"/>
              <a:buChar char="•"/>
            </a:pPr>
            <a:r>
              <a:rPr lang="it-IT" sz="2300" dirty="0"/>
              <a:t>agli oneri proventi finanziari straordinari</a:t>
            </a:r>
          </a:p>
          <a:p>
            <a:pPr marL="342900" indent="-342900" algn="just">
              <a:buFont typeface="Arial" panose="020B0604020202020204" pitchFamily="34" charset="0"/>
              <a:buChar char="•"/>
            </a:pPr>
            <a:r>
              <a:rPr lang="it-IT" sz="2300" dirty="0"/>
              <a:t>alle imposte</a:t>
            </a:r>
          </a:p>
        </p:txBody>
      </p:sp>
    </p:spTree>
    <p:extLst>
      <p:ext uri="{BB962C8B-B14F-4D97-AF65-F5344CB8AC3E}">
        <p14:creationId xmlns:p14="http://schemas.microsoft.com/office/powerpoint/2010/main" val="22094192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180-D666-C055-04CD-7C1965F1FE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419DDD-7ACE-17CE-291D-1047C23FF10B}"/>
              </a:ext>
            </a:extLst>
          </p:cNvPr>
          <p:cNvSpPr>
            <a:spLocks noGrp="1"/>
          </p:cNvSpPr>
          <p:nvPr>
            <p:ph type="sldNum" sz="quarter" idx="12"/>
          </p:nvPr>
        </p:nvSpPr>
        <p:spPr/>
        <p:txBody>
          <a:bodyPr/>
          <a:lstStyle/>
          <a:p>
            <a:fld id="{2C20EE39-9E8F-472C-A198-3FCA771E6885}" type="slidenum">
              <a:rPr lang="it-IT" smtClean="0"/>
              <a:t>85</a:t>
            </a:fld>
            <a:endParaRPr lang="it-IT"/>
          </a:p>
        </p:txBody>
      </p:sp>
      <p:sp>
        <p:nvSpPr>
          <p:cNvPr id="3" name="Rettangolo 2">
            <a:extLst>
              <a:ext uri="{FF2B5EF4-FFF2-40B4-BE49-F238E27FC236}">
                <a16:creationId xmlns:a16="http://schemas.microsoft.com/office/drawing/2014/main" id="{F9B9F8E0-6E23-EAC3-EA66-6D90DD6D1DC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0EFA2BA5-5054-7FE9-EE24-B2A01EC7982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5016EB6-FF33-F950-0BE0-A94286AF424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A3FA641-A95C-3DBD-9371-FED6305EFE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pSp>
        <p:nvGrpSpPr>
          <p:cNvPr id="50" name="Gruppo 49">
            <a:extLst>
              <a:ext uri="{FF2B5EF4-FFF2-40B4-BE49-F238E27FC236}">
                <a16:creationId xmlns:a16="http://schemas.microsoft.com/office/drawing/2014/main" id="{27DEEA23-3AA5-704D-9A56-07C6D2B527EB}"/>
              </a:ext>
            </a:extLst>
          </p:cNvPr>
          <p:cNvGrpSpPr/>
          <p:nvPr/>
        </p:nvGrpSpPr>
        <p:grpSpPr>
          <a:xfrm>
            <a:off x="-790952" y="829740"/>
            <a:ext cx="12092795" cy="614218"/>
            <a:chOff x="-790952" y="735611"/>
            <a:chExt cx="12092795" cy="614218"/>
          </a:xfrm>
        </p:grpSpPr>
        <p:sp>
          <p:nvSpPr>
            <p:cNvPr id="9" name="Titolo 1">
              <a:extLst>
                <a:ext uri="{FF2B5EF4-FFF2-40B4-BE49-F238E27FC236}">
                  <a16:creationId xmlns:a16="http://schemas.microsoft.com/office/drawing/2014/main" id="{E751480E-015C-C50D-E029-37FC0770F20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La determinazione del risultato d’esercizio</a:t>
              </a:r>
            </a:p>
          </p:txBody>
        </p:sp>
        <p:sp>
          <p:nvSpPr>
            <p:cNvPr id="48" name="Segno di sottrazione 47">
              <a:extLst>
                <a:ext uri="{FF2B5EF4-FFF2-40B4-BE49-F238E27FC236}">
                  <a16:creationId xmlns:a16="http://schemas.microsoft.com/office/drawing/2014/main" id="{7DC2B9F8-FF43-1D2F-AE94-7432BFA40584}"/>
                </a:ext>
              </a:extLst>
            </p:cNvPr>
            <p:cNvSpPr/>
            <p:nvPr/>
          </p:nvSpPr>
          <p:spPr>
            <a:xfrm>
              <a:off x="-790952" y="1236937"/>
              <a:ext cx="11844000" cy="108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0" name="Segnaposto piè di pagina 59">
            <a:extLst>
              <a:ext uri="{FF2B5EF4-FFF2-40B4-BE49-F238E27FC236}">
                <a16:creationId xmlns:a16="http://schemas.microsoft.com/office/drawing/2014/main" id="{8685A6FC-9C99-62F7-259C-5605A42E45A9}"/>
              </a:ext>
            </a:extLst>
          </p:cNvPr>
          <p:cNvSpPr>
            <a:spLocks noGrp="1"/>
          </p:cNvSpPr>
          <p:nvPr>
            <p:ph type="ftr" sz="quarter" idx="11"/>
          </p:nvPr>
        </p:nvSpPr>
        <p:spPr/>
        <p:txBody>
          <a:bodyPr/>
          <a:lstStyle/>
          <a:p>
            <a:r>
              <a:rPr lang="it-IT" sz="1050" dirty="0">
                <a:solidFill>
                  <a:schemeClr val="bg2">
                    <a:lumMod val="90000"/>
                  </a:schemeClr>
                </a:solidFill>
              </a:rPr>
              <a:t>83</a:t>
            </a:r>
          </a:p>
        </p:txBody>
      </p:sp>
      <p:sp>
        <p:nvSpPr>
          <p:cNvPr id="5" name="CasellaDiTesto 4">
            <a:extLst>
              <a:ext uri="{FF2B5EF4-FFF2-40B4-BE49-F238E27FC236}">
                <a16:creationId xmlns:a16="http://schemas.microsoft.com/office/drawing/2014/main" id="{5AF17947-EC90-B46F-60F4-A7CB8754CD30}"/>
              </a:ext>
            </a:extLst>
          </p:cNvPr>
          <p:cNvSpPr txBox="1"/>
          <p:nvPr/>
        </p:nvSpPr>
        <p:spPr>
          <a:xfrm>
            <a:off x="890153" y="1403535"/>
            <a:ext cx="10842302" cy="4330929"/>
          </a:xfrm>
          <a:prstGeom prst="rect">
            <a:avLst/>
          </a:prstGeom>
          <a:noFill/>
        </p:spPr>
        <p:txBody>
          <a:bodyPr wrap="square" rtlCol="0">
            <a:spAutoFit/>
          </a:bodyPr>
          <a:lstStyle/>
          <a:p>
            <a:pPr algn="just">
              <a:lnSpc>
                <a:spcPct val="150000"/>
              </a:lnSpc>
            </a:pPr>
            <a:r>
              <a:rPr lang="it-IT" sz="2400" b="1" u="sng" dirty="0"/>
              <a:t>Eventi estranei alla pura gestione industriale commerciale</a:t>
            </a:r>
            <a:r>
              <a:rPr lang="it-IT" sz="2400" dirty="0"/>
              <a:t> possono erodere il margine da questa generato:</a:t>
            </a:r>
          </a:p>
          <a:p>
            <a:pPr marL="342900" indent="-342900" algn="just">
              <a:lnSpc>
                <a:spcPct val="150000"/>
              </a:lnSpc>
              <a:buFont typeface="Arial" panose="020B0604020202020204" pitchFamily="34" charset="0"/>
              <a:buChar char="•"/>
            </a:pPr>
            <a:r>
              <a:rPr lang="it-IT" sz="2300" dirty="0"/>
              <a:t>svalutazioni di partecipazioni</a:t>
            </a:r>
          </a:p>
          <a:p>
            <a:pPr marL="342900" indent="-342900" algn="just">
              <a:lnSpc>
                <a:spcPct val="150000"/>
              </a:lnSpc>
              <a:buFont typeface="Arial" panose="020B0604020202020204" pitchFamily="34" charset="0"/>
              <a:buChar char="•"/>
            </a:pPr>
            <a:r>
              <a:rPr lang="it-IT" sz="2300" dirty="0"/>
              <a:t>svalutazioni / perdite su crediti</a:t>
            </a:r>
          </a:p>
          <a:p>
            <a:pPr marL="342900" indent="-342900" algn="just">
              <a:lnSpc>
                <a:spcPct val="150000"/>
              </a:lnSpc>
              <a:buFont typeface="Arial" panose="020B0604020202020204" pitchFamily="34" charset="0"/>
              <a:buChar char="•"/>
            </a:pPr>
            <a:r>
              <a:rPr lang="it-IT" sz="2300" dirty="0"/>
              <a:t>perdita di valore cespiti / brevetti (cambio normativa, ingresso nuovo prodotto che soppianta, … )</a:t>
            </a:r>
          </a:p>
          <a:p>
            <a:pPr marL="342900" indent="-342900" algn="just">
              <a:lnSpc>
                <a:spcPct val="150000"/>
              </a:lnSpc>
              <a:buFont typeface="Arial" panose="020B0604020202020204" pitchFamily="34" charset="0"/>
              <a:buChar char="•"/>
            </a:pPr>
            <a:r>
              <a:rPr lang="it-IT" sz="2300" dirty="0"/>
              <a:t>Covid (struttura costi rigida, elastica)</a:t>
            </a:r>
          </a:p>
          <a:p>
            <a:pPr marL="342900" indent="-342900" algn="just">
              <a:lnSpc>
                <a:spcPct val="150000"/>
              </a:lnSpc>
              <a:buFont typeface="Arial" panose="020B0604020202020204" pitchFamily="34" charset="0"/>
              <a:buChar char="•"/>
            </a:pPr>
            <a:r>
              <a:rPr lang="it-IT" sz="2300" dirty="0"/>
              <a:t>crescita tassi di interesse (qui rileva la struttura finanziaria)</a:t>
            </a:r>
          </a:p>
        </p:txBody>
      </p:sp>
    </p:spTree>
    <p:extLst>
      <p:ext uri="{BB962C8B-B14F-4D97-AF65-F5344CB8AC3E}">
        <p14:creationId xmlns:p14="http://schemas.microsoft.com/office/powerpoint/2010/main" val="5022940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180-D666-C055-04CD-7C1965F1FE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419DDD-7ACE-17CE-291D-1047C23FF10B}"/>
              </a:ext>
            </a:extLst>
          </p:cNvPr>
          <p:cNvSpPr>
            <a:spLocks noGrp="1"/>
          </p:cNvSpPr>
          <p:nvPr>
            <p:ph type="sldNum" sz="quarter" idx="12"/>
          </p:nvPr>
        </p:nvSpPr>
        <p:spPr/>
        <p:txBody>
          <a:bodyPr/>
          <a:lstStyle/>
          <a:p>
            <a:fld id="{2C20EE39-9E8F-472C-A198-3FCA771E6885}" type="slidenum">
              <a:rPr lang="it-IT" smtClean="0"/>
              <a:t>86</a:t>
            </a:fld>
            <a:endParaRPr lang="it-IT"/>
          </a:p>
        </p:txBody>
      </p:sp>
      <p:sp>
        <p:nvSpPr>
          <p:cNvPr id="3" name="Rettangolo 2">
            <a:extLst>
              <a:ext uri="{FF2B5EF4-FFF2-40B4-BE49-F238E27FC236}">
                <a16:creationId xmlns:a16="http://schemas.microsoft.com/office/drawing/2014/main" id="{F9B9F8E0-6E23-EAC3-EA66-6D90DD6D1DC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0EFA2BA5-5054-7FE9-EE24-B2A01EC7982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5016EB6-FF33-F950-0BE0-A94286AF424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A3FA641-A95C-3DBD-9371-FED6305EFE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pSp>
        <p:nvGrpSpPr>
          <p:cNvPr id="50" name="Gruppo 49">
            <a:extLst>
              <a:ext uri="{FF2B5EF4-FFF2-40B4-BE49-F238E27FC236}">
                <a16:creationId xmlns:a16="http://schemas.microsoft.com/office/drawing/2014/main" id="{27DEEA23-3AA5-704D-9A56-07C6D2B527EB}"/>
              </a:ext>
            </a:extLst>
          </p:cNvPr>
          <p:cNvGrpSpPr/>
          <p:nvPr/>
        </p:nvGrpSpPr>
        <p:grpSpPr>
          <a:xfrm>
            <a:off x="-790952" y="829740"/>
            <a:ext cx="12092795" cy="614218"/>
            <a:chOff x="-790952" y="735611"/>
            <a:chExt cx="12092795" cy="614218"/>
          </a:xfrm>
        </p:grpSpPr>
        <p:sp>
          <p:nvSpPr>
            <p:cNvPr id="9" name="Titolo 1">
              <a:extLst>
                <a:ext uri="{FF2B5EF4-FFF2-40B4-BE49-F238E27FC236}">
                  <a16:creationId xmlns:a16="http://schemas.microsoft.com/office/drawing/2014/main" id="{E751480E-015C-C50D-E029-37FC0770F20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Indicatori molto significativi</a:t>
              </a:r>
            </a:p>
          </p:txBody>
        </p:sp>
        <p:sp>
          <p:nvSpPr>
            <p:cNvPr id="48" name="Segno di sottrazione 47">
              <a:extLst>
                <a:ext uri="{FF2B5EF4-FFF2-40B4-BE49-F238E27FC236}">
                  <a16:creationId xmlns:a16="http://schemas.microsoft.com/office/drawing/2014/main" id="{7DC2B9F8-FF43-1D2F-AE94-7432BFA40584}"/>
                </a:ext>
              </a:extLst>
            </p:cNvPr>
            <p:cNvSpPr/>
            <p:nvPr/>
          </p:nvSpPr>
          <p:spPr>
            <a:xfrm>
              <a:off x="-790952" y="1236937"/>
              <a:ext cx="11844000" cy="108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0" name="Segnaposto piè di pagina 59">
            <a:extLst>
              <a:ext uri="{FF2B5EF4-FFF2-40B4-BE49-F238E27FC236}">
                <a16:creationId xmlns:a16="http://schemas.microsoft.com/office/drawing/2014/main" id="{8685A6FC-9C99-62F7-259C-5605A42E45A9}"/>
              </a:ext>
            </a:extLst>
          </p:cNvPr>
          <p:cNvSpPr>
            <a:spLocks noGrp="1"/>
          </p:cNvSpPr>
          <p:nvPr>
            <p:ph type="ftr" sz="quarter" idx="11"/>
          </p:nvPr>
        </p:nvSpPr>
        <p:spPr/>
        <p:txBody>
          <a:bodyPr/>
          <a:lstStyle/>
          <a:p>
            <a:r>
              <a:rPr lang="it-IT" sz="1050" dirty="0">
                <a:solidFill>
                  <a:schemeClr val="bg2">
                    <a:lumMod val="90000"/>
                  </a:schemeClr>
                </a:solidFill>
              </a:rPr>
              <a:t>84</a:t>
            </a:r>
          </a:p>
        </p:txBody>
      </p:sp>
      <p:grpSp>
        <p:nvGrpSpPr>
          <p:cNvPr id="12" name="Gruppo 11">
            <a:extLst>
              <a:ext uri="{FF2B5EF4-FFF2-40B4-BE49-F238E27FC236}">
                <a16:creationId xmlns:a16="http://schemas.microsoft.com/office/drawing/2014/main" id="{37306216-78F8-9B26-F97C-9DA192BBAB85}"/>
              </a:ext>
            </a:extLst>
          </p:cNvPr>
          <p:cNvGrpSpPr/>
          <p:nvPr/>
        </p:nvGrpSpPr>
        <p:grpSpPr>
          <a:xfrm>
            <a:off x="985912" y="1647257"/>
            <a:ext cx="10067136" cy="1107996"/>
            <a:chOff x="985912" y="1689458"/>
            <a:chExt cx="8191699" cy="1107996"/>
          </a:xfrm>
        </p:grpSpPr>
        <p:sp>
          <p:nvSpPr>
            <p:cNvPr id="6" name="CasellaDiTesto 5">
              <a:extLst>
                <a:ext uri="{FF2B5EF4-FFF2-40B4-BE49-F238E27FC236}">
                  <a16:creationId xmlns:a16="http://schemas.microsoft.com/office/drawing/2014/main" id="{A1B080AD-6275-6420-51C9-201F53B54E80}"/>
                </a:ext>
              </a:extLst>
            </p:cNvPr>
            <p:cNvSpPr txBox="1"/>
            <p:nvPr/>
          </p:nvSpPr>
          <p:spPr>
            <a:xfrm>
              <a:off x="985912" y="1802385"/>
              <a:ext cx="1692444" cy="446276"/>
            </a:xfrm>
            <a:prstGeom prst="rect">
              <a:avLst/>
            </a:prstGeom>
            <a:noFill/>
          </p:spPr>
          <p:txBody>
            <a:bodyPr wrap="square">
              <a:spAutoFit/>
            </a:bodyPr>
            <a:lstStyle/>
            <a:p>
              <a:r>
                <a:rPr lang="it-IT" sz="2300" b="1" dirty="0">
                  <a:solidFill>
                    <a:srgbClr val="002060"/>
                  </a:solidFill>
                  <a:latin typeface="Calibri" panose="020F0502020204030204"/>
                  <a:sym typeface="Wingdings" panose="05000000000000000000" pitchFamily="2" charset="2"/>
                </a:rPr>
                <a:t>EBITDA</a:t>
              </a:r>
              <a:r>
                <a:rPr lang="it-IT" sz="2300" dirty="0">
                  <a:solidFill>
                    <a:prstClr val="black"/>
                  </a:solidFill>
                  <a:latin typeface="Calibri" panose="020F0502020204030204"/>
                  <a:sym typeface="Wingdings" panose="05000000000000000000" pitchFamily="2" charset="2"/>
                </a:rPr>
                <a:t>	</a:t>
              </a:r>
              <a:endParaRPr lang="it-IT" sz="2300" dirty="0"/>
            </a:p>
          </p:txBody>
        </p:sp>
        <p:sp>
          <p:nvSpPr>
            <p:cNvPr id="10" name="CasellaDiTesto 9">
              <a:extLst>
                <a:ext uri="{FF2B5EF4-FFF2-40B4-BE49-F238E27FC236}">
                  <a16:creationId xmlns:a16="http://schemas.microsoft.com/office/drawing/2014/main" id="{698775FD-4E6C-BE8E-98E8-E5B126FBB2D9}"/>
                </a:ext>
              </a:extLst>
            </p:cNvPr>
            <p:cNvSpPr txBox="1"/>
            <p:nvPr/>
          </p:nvSpPr>
          <p:spPr>
            <a:xfrm>
              <a:off x="2210218" y="1689458"/>
              <a:ext cx="6967393" cy="1107996"/>
            </a:xfrm>
            <a:prstGeom prst="rect">
              <a:avLst/>
            </a:prstGeom>
            <a:noFill/>
          </p:spPr>
          <p:txBody>
            <a:bodyPr wrap="square" rtlCol="0">
              <a:spAutoFit/>
            </a:bodyPr>
            <a:lstStyle/>
            <a:p>
              <a:r>
                <a:rPr lang="it-IT" sz="2200" dirty="0"/>
                <a:t>(</a:t>
              </a:r>
              <a:r>
                <a:rPr lang="it-IT" sz="2200" dirty="0" err="1"/>
                <a:t>Earnigs</a:t>
              </a:r>
              <a:r>
                <a:rPr lang="it-IT" sz="2200" dirty="0"/>
                <a:t> </a:t>
              </a:r>
              <a:r>
                <a:rPr lang="it-IT" sz="2200" dirty="0" err="1"/>
                <a:t>Before</a:t>
              </a:r>
              <a:r>
                <a:rPr lang="it-IT" sz="2200" dirty="0"/>
                <a:t> </a:t>
              </a:r>
              <a:r>
                <a:rPr lang="it-IT" sz="2200" dirty="0" err="1"/>
                <a:t>Interests</a:t>
              </a:r>
              <a:r>
                <a:rPr lang="it-IT" sz="2200" dirty="0"/>
                <a:t> Taxes </a:t>
              </a:r>
              <a:r>
                <a:rPr lang="it-IT" sz="2200" dirty="0" err="1"/>
                <a:t>Depreciation</a:t>
              </a:r>
              <a:r>
                <a:rPr lang="it-IT" sz="2200" dirty="0"/>
                <a:t> and </a:t>
              </a:r>
              <a:r>
                <a:rPr lang="it-IT" sz="2200" dirty="0" err="1"/>
                <a:t>Amortization</a:t>
              </a:r>
              <a:r>
                <a:rPr lang="it-IT" sz="2200" dirty="0"/>
                <a:t>) = margine operativo lordo (per valutazione flussi di cassa e stato di salute)</a:t>
              </a:r>
            </a:p>
          </p:txBody>
        </p:sp>
      </p:grpSp>
      <p:grpSp>
        <p:nvGrpSpPr>
          <p:cNvPr id="5" name="Gruppo 4">
            <a:extLst>
              <a:ext uri="{FF2B5EF4-FFF2-40B4-BE49-F238E27FC236}">
                <a16:creationId xmlns:a16="http://schemas.microsoft.com/office/drawing/2014/main" id="{FECCD95A-800D-C7AC-3E28-A080B11F8A74}"/>
              </a:ext>
            </a:extLst>
          </p:cNvPr>
          <p:cNvGrpSpPr/>
          <p:nvPr/>
        </p:nvGrpSpPr>
        <p:grpSpPr>
          <a:xfrm>
            <a:off x="997632" y="2940033"/>
            <a:ext cx="8191699" cy="446276"/>
            <a:chOff x="985912" y="1802385"/>
            <a:chExt cx="8191699" cy="446276"/>
          </a:xfrm>
        </p:grpSpPr>
        <p:sp>
          <p:nvSpPr>
            <p:cNvPr id="8" name="CasellaDiTesto 7">
              <a:extLst>
                <a:ext uri="{FF2B5EF4-FFF2-40B4-BE49-F238E27FC236}">
                  <a16:creationId xmlns:a16="http://schemas.microsoft.com/office/drawing/2014/main" id="{ECE95753-206B-E41A-AE28-598F0A3D9593}"/>
                </a:ext>
              </a:extLst>
            </p:cNvPr>
            <p:cNvSpPr txBox="1"/>
            <p:nvPr/>
          </p:nvSpPr>
          <p:spPr>
            <a:xfrm>
              <a:off x="985912" y="1802385"/>
              <a:ext cx="1692444" cy="446276"/>
            </a:xfrm>
            <a:prstGeom prst="rect">
              <a:avLst/>
            </a:prstGeom>
            <a:noFill/>
          </p:spPr>
          <p:txBody>
            <a:bodyPr wrap="square">
              <a:spAutoFit/>
            </a:bodyPr>
            <a:lstStyle/>
            <a:p>
              <a:r>
                <a:rPr lang="it-IT" sz="2300" b="1" dirty="0">
                  <a:solidFill>
                    <a:srgbClr val="002060"/>
                  </a:solidFill>
                  <a:latin typeface="Calibri" panose="020F0502020204030204"/>
                  <a:sym typeface="Wingdings" panose="05000000000000000000" pitchFamily="2" charset="2"/>
                </a:rPr>
                <a:t>EBIT</a:t>
              </a:r>
              <a:r>
                <a:rPr lang="it-IT" sz="2300" dirty="0">
                  <a:solidFill>
                    <a:prstClr val="black"/>
                  </a:solidFill>
                  <a:latin typeface="Calibri" panose="020F0502020204030204"/>
                  <a:sym typeface="Wingdings" panose="05000000000000000000" pitchFamily="2" charset="2"/>
                </a:rPr>
                <a:t>	</a:t>
              </a:r>
              <a:endParaRPr lang="it-IT" sz="2300" dirty="0"/>
            </a:p>
          </p:txBody>
        </p:sp>
        <p:sp>
          <p:nvSpPr>
            <p:cNvPr id="11" name="CasellaDiTesto 10">
              <a:extLst>
                <a:ext uri="{FF2B5EF4-FFF2-40B4-BE49-F238E27FC236}">
                  <a16:creationId xmlns:a16="http://schemas.microsoft.com/office/drawing/2014/main" id="{0DB5BC61-D268-C203-9FEA-BCBF7BBEC072}"/>
                </a:ext>
              </a:extLst>
            </p:cNvPr>
            <p:cNvSpPr txBox="1"/>
            <p:nvPr/>
          </p:nvSpPr>
          <p:spPr>
            <a:xfrm>
              <a:off x="2210218" y="1813748"/>
              <a:ext cx="6967393" cy="430887"/>
            </a:xfrm>
            <a:prstGeom prst="rect">
              <a:avLst/>
            </a:prstGeom>
            <a:noFill/>
          </p:spPr>
          <p:txBody>
            <a:bodyPr wrap="square" rtlCol="0">
              <a:spAutoFit/>
            </a:bodyPr>
            <a:lstStyle/>
            <a:p>
              <a:r>
                <a:rPr lang="it-IT" sz="2200" dirty="0"/>
                <a:t>(</a:t>
              </a:r>
              <a:r>
                <a:rPr lang="it-IT" sz="2200" dirty="0" err="1"/>
                <a:t>Earnigs</a:t>
              </a:r>
              <a:r>
                <a:rPr lang="it-IT" sz="2200" dirty="0"/>
                <a:t> </a:t>
              </a:r>
              <a:r>
                <a:rPr lang="it-IT" sz="2200" dirty="0" err="1"/>
                <a:t>Before</a:t>
              </a:r>
              <a:r>
                <a:rPr lang="it-IT" sz="2200" dirty="0"/>
                <a:t> </a:t>
              </a:r>
              <a:r>
                <a:rPr lang="it-IT" sz="2200" dirty="0" err="1"/>
                <a:t>Interests</a:t>
              </a:r>
              <a:r>
                <a:rPr lang="it-IT" sz="2200" dirty="0"/>
                <a:t> Taxes)</a:t>
              </a:r>
            </a:p>
          </p:txBody>
        </p:sp>
      </p:grpSp>
      <p:sp>
        <p:nvSpPr>
          <p:cNvPr id="16" name="CasellaDiTesto 15">
            <a:extLst>
              <a:ext uri="{FF2B5EF4-FFF2-40B4-BE49-F238E27FC236}">
                <a16:creationId xmlns:a16="http://schemas.microsoft.com/office/drawing/2014/main" id="{AF1E79BC-8791-F411-C0A4-D91DE90F3C9A}"/>
              </a:ext>
            </a:extLst>
          </p:cNvPr>
          <p:cNvSpPr txBox="1"/>
          <p:nvPr/>
        </p:nvSpPr>
        <p:spPr>
          <a:xfrm>
            <a:off x="985912" y="3873585"/>
            <a:ext cx="9860279" cy="1862048"/>
          </a:xfrm>
          <a:prstGeom prst="rect">
            <a:avLst/>
          </a:prstGeom>
          <a:noFill/>
        </p:spPr>
        <p:txBody>
          <a:bodyPr wrap="square" rtlCol="0">
            <a:spAutoFit/>
          </a:bodyPr>
          <a:lstStyle/>
          <a:p>
            <a:r>
              <a:rPr lang="it-IT" sz="2300" dirty="0"/>
              <a:t>Considerando che i costi per svalutazioni e ammortamento non comportano una uscita finanziaria, </a:t>
            </a:r>
            <a:r>
              <a:rPr lang="it-IT" sz="2300" b="1" dirty="0"/>
              <a:t>l’</a:t>
            </a:r>
            <a:r>
              <a:rPr lang="it-IT" sz="2300" b="1" dirty="0">
                <a:solidFill>
                  <a:srgbClr val="00B050"/>
                </a:solidFill>
              </a:rPr>
              <a:t>EBITDA</a:t>
            </a:r>
            <a:r>
              <a:rPr lang="it-IT" sz="2300" b="1" dirty="0"/>
              <a:t> consente di avere buona indicazione del </a:t>
            </a:r>
            <a:r>
              <a:rPr lang="it-IT" sz="2300" b="1" dirty="0">
                <a:highlight>
                  <a:srgbClr val="FFFF00"/>
                </a:highlight>
              </a:rPr>
              <a:t>flusso di cassa</a:t>
            </a:r>
            <a:r>
              <a:rPr lang="it-IT" sz="2300" b="1" dirty="0"/>
              <a:t> generato dalla gestione</a:t>
            </a:r>
            <a:r>
              <a:rPr lang="it-IT" sz="2300" dirty="0"/>
              <a:t>.</a:t>
            </a:r>
          </a:p>
          <a:p>
            <a:r>
              <a:rPr lang="it-IT" sz="2300" b="1" dirty="0"/>
              <a:t>L’</a:t>
            </a:r>
            <a:r>
              <a:rPr lang="it-IT" sz="2300" b="1" dirty="0">
                <a:solidFill>
                  <a:srgbClr val="00B050"/>
                </a:solidFill>
              </a:rPr>
              <a:t>EBIT</a:t>
            </a:r>
            <a:r>
              <a:rPr lang="it-IT" sz="2300" dirty="0"/>
              <a:t> consente di conoscere il </a:t>
            </a:r>
            <a:r>
              <a:rPr lang="it-IT" sz="2300" b="1" dirty="0"/>
              <a:t>risultato della gestione prima</a:t>
            </a:r>
            <a:r>
              <a:rPr lang="it-IT" sz="2300" dirty="0"/>
              <a:t> dell’incidenza </a:t>
            </a:r>
            <a:r>
              <a:rPr lang="it-IT" sz="2300" b="1" dirty="0"/>
              <a:t>della gestione</a:t>
            </a:r>
            <a:r>
              <a:rPr lang="it-IT" sz="2300" dirty="0"/>
              <a:t> </a:t>
            </a:r>
            <a:r>
              <a:rPr lang="it-IT" sz="2300" b="1" dirty="0"/>
              <a:t>finanziaria</a:t>
            </a:r>
            <a:r>
              <a:rPr lang="it-IT" sz="2300" dirty="0"/>
              <a:t> </a:t>
            </a:r>
            <a:r>
              <a:rPr lang="it-IT" sz="2300" b="1" dirty="0"/>
              <a:t>e fiscale</a:t>
            </a:r>
          </a:p>
        </p:txBody>
      </p:sp>
    </p:spTree>
    <p:extLst>
      <p:ext uri="{BB962C8B-B14F-4D97-AF65-F5344CB8AC3E}">
        <p14:creationId xmlns:p14="http://schemas.microsoft.com/office/powerpoint/2010/main" val="11560554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180-D666-C055-04CD-7C1965F1FEF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419DDD-7ACE-17CE-291D-1047C23FF10B}"/>
              </a:ext>
            </a:extLst>
          </p:cNvPr>
          <p:cNvSpPr>
            <a:spLocks noGrp="1"/>
          </p:cNvSpPr>
          <p:nvPr>
            <p:ph type="sldNum" sz="quarter" idx="12"/>
          </p:nvPr>
        </p:nvSpPr>
        <p:spPr/>
        <p:txBody>
          <a:bodyPr/>
          <a:lstStyle/>
          <a:p>
            <a:fld id="{2C20EE39-9E8F-472C-A198-3FCA771E6885}" type="slidenum">
              <a:rPr lang="it-IT" smtClean="0"/>
              <a:t>87</a:t>
            </a:fld>
            <a:endParaRPr lang="it-IT"/>
          </a:p>
        </p:txBody>
      </p:sp>
      <p:sp>
        <p:nvSpPr>
          <p:cNvPr id="3" name="Rettangolo 2">
            <a:extLst>
              <a:ext uri="{FF2B5EF4-FFF2-40B4-BE49-F238E27FC236}">
                <a16:creationId xmlns:a16="http://schemas.microsoft.com/office/drawing/2014/main" id="{F9B9F8E0-6E23-EAC3-EA66-6D90DD6D1DCE}"/>
              </a:ext>
            </a:extLst>
          </p:cNvPr>
          <p:cNvSpPr/>
          <p:nvPr/>
        </p:nvSpPr>
        <p:spPr>
          <a:xfrm>
            <a:off x="0" y="6243782"/>
            <a:ext cx="12192000" cy="614218"/>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0EFA2BA5-5054-7FE9-EE24-B2A01EC79823}"/>
              </a:ext>
            </a:extLst>
          </p:cNvPr>
          <p:cNvGrpSpPr/>
          <p:nvPr/>
        </p:nvGrpSpPr>
        <p:grpSpPr>
          <a:xfrm>
            <a:off x="6476575" y="6181468"/>
            <a:ext cx="5440218" cy="669443"/>
            <a:chOff x="6476575" y="6149569"/>
            <a:chExt cx="5440218" cy="669443"/>
          </a:xfrm>
        </p:grpSpPr>
        <p:sp>
          <p:nvSpPr>
            <p:cNvPr id="4" name="CasellaDiTesto 3">
              <a:extLst>
                <a:ext uri="{FF2B5EF4-FFF2-40B4-BE49-F238E27FC236}">
                  <a16:creationId xmlns:a16="http://schemas.microsoft.com/office/drawing/2014/main" id="{55016EB6-FF33-F950-0BE0-A94286AF4244}"/>
                </a:ext>
              </a:extLst>
            </p:cNvPr>
            <p:cNvSpPr txBox="1"/>
            <p:nvPr/>
          </p:nvSpPr>
          <p:spPr>
            <a:xfrm>
              <a:off x="6476575" y="6203459"/>
              <a:ext cx="5440218" cy="615553"/>
            </a:xfrm>
            <a:prstGeom prst="rect">
              <a:avLst/>
            </a:prstGeom>
            <a:noFill/>
          </p:spPr>
          <p:txBody>
            <a:bodyPr wrap="square" rtlCol="0">
              <a:spAutoFit/>
            </a:bodyPr>
            <a:lstStyle/>
            <a:p>
              <a:pPr algn="r"/>
              <a:r>
                <a:rPr lang="it-IT" sz="1800" b="0" i="0" dirty="0">
                  <a:solidFill>
                    <a:schemeClr val="bg1"/>
                  </a:solidFill>
                  <a:effectLst/>
                  <a:latin typeface="Book Antiqua" panose="02040602050305030304" pitchFamily="18" charset="0"/>
                </a:rPr>
                <a:t>TUDIUM </a:t>
              </a:r>
              <a:r>
                <a:rPr lang="it-IT" sz="1800" b="0" i="0" dirty="0">
                  <a:solidFill>
                    <a:schemeClr val="bg2">
                      <a:lumMod val="50000"/>
                    </a:schemeClr>
                  </a:solidFill>
                  <a:effectLst/>
                  <a:latin typeface="Book Antiqua" panose="02040602050305030304" pitchFamily="18" charset="0"/>
                </a:rPr>
                <a:t>PROFESSIONISTI ASSOCIATI </a:t>
              </a:r>
              <a:r>
                <a:rPr lang="it-IT" sz="1700" dirty="0">
                  <a:solidFill>
                    <a:schemeClr val="bg2">
                      <a:lumMod val="90000"/>
                    </a:schemeClr>
                  </a:solidFill>
                  <a:latin typeface="Book Antiqua" panose="02040602050305030304" pitchFamily="18" charset="0"/>
                </a:rPr>
                <a:t>- </a:t>
              </a:r>
              <a:r>
                <a:rPr lang="it-IT" sz="1600" b="0" i="0" dirty="0">
                  <a:solidFill>
                    <a:schemeClr val="bg2">
                      <a:lumMod val="90000"/>
                    </a:schemeClr>
                  </a:solidFill>
                  <a:effectLst/>
                  <a:latin typeface="Book Antiqua" panose="02040602050305030304" pitchFamily="18" charset="0"/>
                </a:rPr>
                <a:t>Trento</a:t>
              </a:r>
              <a:endParaRPr lang="it-IT" sz="1800" b="0" i="0" dirty="0">
                <a:solidFill>
                  <a:schemeClr val="bg2">
                    <a:lumMod val="90000"/>
                  </a:schemeClr>
                </a:solidFill>
                <a:effectLst/>
                <a:latin typeface="Book Antiqua" panose="02040602050305030304" pitchFamily="18" charset="0"/>
              </a:endParaRPr>
            </a:p>
            <a:p>
              <a:pPr algn="r"/>
              <a:r>
                <a:rPr lang="it-IT" sz="1600" dirty="0">
                  <a:solidFill>
                    <a:schemeClr val="bg2">
                      <a:lumMod val="90000"/>
                    </a:schemeClr>
                  </a:solidFill>
                  <a:latin typeface="Book Antiqua" panose="02040602050305030304" pitchFamily="18" charset="0"/>
                </a:rPr>
                <a:t>Marilena Segnana</a:t>
              </a:r>
              <a:endParaRPr lang="it-IT" sz="1600" dirty="0">
                <a:solidFill>
                  <a:schemeClr val="bg2">
                    <a:lumMod val="90000"/>
                  </a:schemeClr>
                </a:solidFill>
              </a:endParaRPr>
            </a:p>
          </p:txBody>
        </p:sp>
        <p:sp>
          <p:nvSpPr>
            <p:cNvPr id="14" name="CasellaDiTesto 13">
              <a:extLst>
                <a:ext uri="{FF2B5EF4-FFF2-40B4-BE49-F238E27FC236}">
                  <a16:creationId xmlns:a16="http://schemas.microsoft.com/office/drawing/2014/main" id="{8A3FA641-A95C-3DBD-9371-FED6305EFE76}"/>
                </a:ext>
              </a:extLst>
            </p:cNvPr>
            <p:cNvSpPr txBox="1"/>
            <p:nvPr/>
          </p:nvSpPr>
          <p:spPr>
            <a:xfrm>
              <a:off x="6678893" y="6149569"/>
              <a:ext cx="299484" cy="446276"/>
            </a:xfrm>
            <a:prstGeom prst="rect">
              <a:avLst/>
            </a:prstGeom>
            <a:noFill/>
          </p:spPr>
          <p:txBody>
            <a:bodyPr wrap="square" rtlCol="0">
              <a:spAutoFit/>
            </a:bodyPr>
            <a:lstStyle/>
            <a:p>
              <a:r>
                <a:rPr kumimoji="0" lang="it-IT" sz="23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a:t>
              </a:r>
              <a:endParaRPr lang="it-IT" sz="2300" dirty="0"/>
            </a:p>
          </p:txBody>
        </p:sp>
      </p:grpSp>
      <p:grpSp>
        <p:nvGrpSpPr>
          <p:cNvPr id="50" name="Gruppo 49">
            <a:extLst>
              <a:ext uri="{FF2B5EF4-FFF2-40B4-BE49-F238E27FC236}">
                <a16:creationId xmlns:a16="http://schemas.microsoft.com/office/drawing/2014/main" id="{27DEEA23-3AA5-704D-9A56-07C6D2B527EB}"/>
              </a:ext>
            </a:extLst>
          </p:cNvPr>
          <p:cNvGrpSpPr/>
          <p:nvPr/>
        </p:nvGrpSpPr>
        <p:grpSpPr>
          <a:xfrm>
            <a:off x="-790952" y="829740"/>
            <a:ext cx="12092795" cy="614218"/>
            <a:chOff x="-790952" y="735611"/>
            <a:chExt cx="12092795" cy="614218"/>
          </a:xfrm>
        </p:grpSpPr>
        <p:sp>
          <p:nvSpPr>
            <p:cNvPr id="9" name="Titolo 1">
              <a:extLst>
                <a:ext uri="{FF2B5EF4-FFF2-40B4-BE49-F238E27FC236}">
                  <a16:creationId xmlns:a16="http://schemas.microsoft.com/office/drawing/2014/main" id="{E751480E-015C-C50D-E029-37FC0770F20F}"/>
                </a:ext>
              </a:extLst>
            </p:cNvPr>
            <p:cNvSpPr txBox="1">
              <a:spLocks/>
            </p:cNvSpPr>
            <p:nvPr/>
          </p:nvSpPr>
          <p:spPr>
            <a:xfrm>
              <a:off x="890152" y="735611"/>
              <a:ext cx="10411691" cy="614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400" b="1" dirty="0">
                  <a:solidFill>
                    <a:srgbClr val="002060"/>
                  </a:solidFill>
                </a:rPr>
                <a:t>Indicatori molto significativi</a:t>
              </a:r>
            </a:p>
          </p:txBody>
        </p:sp>
        <p:sp>
          <p:nvSpPr>
            <p:cNvPr id="48" name="Segno di sottrazione 47">
              <a:extLst>
                <a:ext uri="{FF2B5EF4-FFF2-40B4-BE49-F238E27FC236}">
                  <a16:creationId xmlns:a16="http://schemas.microsoft.com/office/drawing/2014/main" id="{7DC2B9F8-FF43-1D2F-AE94-7432BFA40584}"/>
                </a:ext>
              </a:extLst>
            </p:cNvPr>
            <p:cNvSpPr/>
            <p:nvPr/>
          </p:nvSpPr>
          <p:spPr>
            <a:xfrm>
              <a:off x="-790952" y="1236937"/>
              <a:ext cx="11844000" cy="108000"/>
            </a:xfrm>
            <a:prstGeom prst="mathMinus">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0" name="Segnaposto piè di pagina 59">
            <a:extLst>
              <a:ext uri="{FF2B5EF4-FFF2-40B4-BE49-F238E27FC236}">
                <a16:creationId xmlns:a16="http://schemas.microsoft.com/office/drawing/2014/main" id="{8685A6FC-9C99-62F7-259C-5605A42E45A9}"/>
              </a:ext>
            </a:extLst>
          </p:cNvPr>
          <p:cNvSpPr>
            <a:spLocks noGrp="1"/>
          </p:cNvSpPr>
          <p:nvPr>
            <p:ph type="ftr" sz="quarter" idx="11"/>
          </p:nvPr>
        </p:nvSpPr>
        <p:spPr/>
        <p:txBody>
          <a:bodyPr/>
          <a:lstStyle/>
          <a:p>
            <a:r>
              <a:rPr lang="it-IT" sz="1050" dirty="0">
                <a:solidFill>
                  <a:schemeClr val="bg2">
                    <a:lumMod val="90000"/>
                  </a:schemeClr>
                </a:solidFill>
              </a:rPr>
              <a:t>85</a:t>
            </a:r>
          </a:p>
        </p:txBody>
      </p:sp>
      <p:sp>
        <p:nvSpPr>
          <p:cNvPr id="6" name="CasellaDiTesto 5">
            <a:extLst>
              <a:ext uri="{FF2B5EF4-FFF2-40B4-BE49-F238E27FC236}">
                <a16:creationId xmlns:a16="http://schemas.microsoft.com/office/drawing/2014/main" id="{A1B080AD-6275-6420-51C9-201F53B54E80}"/>
              </a:ext>
            </a:extLst>
          </p:cNvPr>
          <p:cNvSpPr txBox="1"/>
          <p:nvPr/>
        </p:nvSpPr>
        <p:spPr>
          <a:xfrm>
            <a:off x="985912" y="1760184"/>
            <a:ext cx="4036254" cy="446276"/>
          </a:xfrm>
          <a:prstGeom prst="rect">
            <a:avLst/>
          </a:prstGeom>
          <a:noFill/>
        </p:spPr>
        <p:txBody>
          <a:bodyPr wrap="square">
            <a:spAutoFit/>
          </a:bodyPr>
          <a:lstStyle/>
          <a:p>
            <a:r>
              <a:rPr lang="it-IT" sz="2300" b="1" dirty="0">
                <a:solidFill>
                  <a:srgbClr val="002060"/>
                </a:solidFill>
                <a:latin typeface="Calibri" panose="020F0502020204030204"/>
                <a:sym typeface="Wingdings" panose="05000000000000000000" pitchFamily="2" charset="2"/>
              </a:rPr>
              <a:t>ROI  =</a:t>
            </a:r>
            <a:r>
              <a:rPr lang="it-IT" sz="2300" dirty="0">
                <a:solidFill>
                  <a:prstClr val="black"/>
                </a:solidFill>
                <a:latin typeface="Calibri" panose="020F0502020204030204"/>
                <a:sym typeface="Wingdings" panose="05000000000000000000" pitchFamily="2" charset="2"/>
              </a:rPr>
              <a:t>	Return On </a:t>
            </a:r>
            <a:r>
              <a:rPr lang="it-IT" sz="2300" dirty="0" err="1">
                <a:solidFill>
                  <a:prstClr val="black"/>
                </a:solidFill>
                <a:latin typeface="Calibri" panose="020F0502020204030204"/>
                <a:sym typeface="Wingdings" panose="05000000000000000000" pitchFamily="2" charset="2"/>
              </a:rPr>
              <a:t>Investiment</a:t>
            </a:r>
            <a:endParaRPr lang="it-IT" sz="2300" dirty="0"/>
          </a:p>
        </p:txBody>
      </p:sp>
      <p:sp>
        <p:nvSpPr>
          <p:cNvPr id="8" name="CasellaDiTesto 7">
            <a:extLst>
              <a:ext uri="{FF2B5EF4-FFF2-40B4-BE49-F238E27FC236}">
                <a16:creationId xmlns:a16="http://schemas.microsoft.com/office/drawing/2014/main" id="{ECE95753-206B-E41A-AE28-598F0A3D9593}"/>
              </a:ext>
            </a:extLst>
          </p:cNvPr>
          <p:cNvSpPr txBox="1"/>
          <p:nvPr/>
        </p:nvSpPr>
        <p:spPr>
          <a:xfrm>
            <a:off x="997632" y="2940033"/>
            <a:ext cx="4024534" cy="446276"/>
          </a:xfrm>
          <a:prstGeom prst="rect">
            <a:avLst/>
          </a:prstGeom>
          <a:noFill/>
        </p:spPr>
        <p:txBody>
          <a:bodyPr wrap="square">
            <a:spAutoFit/>
          </a:bodyPr>
          <a:lstStyle/>
          <a:p>
            <a:r>
              <a:rPr lang="it-IT" sz="2300" b="1" dirty="0">
                <a:solidFill>
                  <a:srgbClr val="002060"/>
                </a:solidFill>
                <a:latin typeface="Calibri" panose="020F0502020204030204"/>
                <a:sym typeface="Wingdings" panose="05000000000000000000" pitchFamily="2" charset="2"/>
              </a:rPr>
              <a:t>ROE  =</a:t>
            </a:r>
            <a:r>
              <a:rPr lang="it-IT" sz="2300" dirty="0">
                <a:solidFill>
                  <a:prstClr val="black"/>
                </a:solidFill>
                <a:latin typeface="Calibri" panose="020F0502020204030204"/>
                <a:sym typeface="Wingdings" panose="05000000000000000000" pitchFamily="2" charset="2"/>
              </a:rPr>
              <a:t>	 Return On Equity</a:t>
            </a:r>
            <a:endParaRPr lang="it-IT" sz="2300" dirty="0"/>
          </a:p>
        </p:txBody>
      </p:sp>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F699F742-A894-9A51-3F47-B5FF1CA1375A}"/>
                  </a:ext>
                </a:extLst>
              </p:cNvPr>
              <p:cNvSpPr txBox="1"/>
              <p:nvPr/>
            </p:nvSpPr>
            <p:spPr>
              <a:xfrm>
                <a:off x="5418183" y="1723090"/>
                <a:ext cx="1654556" cy="6362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sz="2200" i="1">
                              <a:latin typeface="Cambria Math" panose="02040503050406030204" pitchFamily="18" charset="0"/>
                            </a:rPr>
                          </m:ctrlPr>
                        </m:fPr>
                        <m:num>
                          <m:r>
                            <a:rPr lang="it-IT" sz="2200">
                              <a:latin typeface="Cambria Math" panose="02040503050406030204" pitchFamily="18" charset="0"/>
                            </a:rPr>
                            <m:t>𝑀𝑂𝐿</m:t>
                          </m:r>
                        </m:num>
                        <m:den>
                          <m:r>
                            <a:rPr lang="it-IT" sz="2200">
                              <a:latin typeface="Cambria Math" panose="02040503050406030204" pitchFamily="18" charset="0"/>
                            </a:rPr>
                            <m:t>𝑇𝑂𝑇</m:t>
                          </m:r>
                          <m:r>
                            <a:rPr lang="it-IT" sz="2200">
                              <a:latin typeface="Cambria Math" panose="02040503050406030204" pitchFamily="18" charset="0"/>
                            </a:rPr>
                            <m:t> </m:t>
                          </m:r>
                          <m:r>
                            <a:rPr lang="it-IT" sz="2200">
                              <a:latin typeface="Cambria Math" panose="02040503050406030204" pitchFamily="18" charset="0"/>
                            </a:rPr>
                            <m:t>𝐴𝑇𝑇𝐼𝑉𝑂</m:t>
                          </m:r>
                        </m:den>
                      </m:f>
                    </m:oMath>
                  </m:oMathPara>
                </a14:m>
                <a:endParaRPr lang="it-IT" sz="2200" dirty="0">
                  <a:latin typeface="Cambria Math" panose="02040503050406030204" pitchFamily="18" charset="0"/>
                </a:endParaRPr>
              </a:p>
            </p:txBody>
          </p:sp>
        </mc:Choice>
        <mc:Fallback xmlns="">
          <p:sp>
            <p:nvSpPr>
              <p:cNvPr id="7" name="CasellaDiTesto 6">
                <a:extLst>
                  <a:ext uri="{FF2B5EF4-FFF2-40B4-BE49-F238E27FC236}">
                    <a16:creationId xmlns:a16="http://schemas.microsoft.com/office/drawing/2014/main" id="{F699F742-A894-9A51-3F47-B5FF1CA1375A}"/>
                  </a:ext>
                </a:extLst>
              </p:cNvPr>
              <p:cNvSpPr txBox="1">
                <a:spLocks noRot="1" noChangeAspect="1" noMove="1" noResize="1" noEditPoints="1" noAdjustHandles="1" noChangeArrowheads="1" noChangeShapeType="1" noTextEdit="1"/>
              </p:cNvSpPr>
              <p:nvPr/>
            </p:nvSpPr>
            <p:spPr>
              <a:xfrm>
                <a:off x="5418183" y="1723090"/>
                <a:ext cx="1654556" cy="636200"/>
              </a:xfrm>
              <a:prstGeom prst="rect">
                <a:avLst/>
              </a:prstGeom>
              <a:blipFill>
                <a:blip r:embed="rId2"/>
                <a:stretch>
                  <a:fillRect l="-3817" t="-1961" r="-3817" b="-31373"/>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3" name="CasellaDiTesto 12">
                <a:extLst>
                  <a:ext uri="{FF2B5EF4-FFF2-40B4-BE49-F238E27FC236}">
                    <a16:creationId xmlns:a16="http://schemas.microsoft.com/office/drawing/2014/main" id="{CB1BD9FE-52CC-AB3B-2802-694539F4851A}"/>
                  </a:ext>
                </a:extLst>
              </p:cNvPr>
              <p:cNvSpPr txBox="1"/>
              <p:nvPr/>
            </p:nvSpPr>
            <p:spPr>
              <a:xfrm>
                <a:off x="4804690" y="2792685"/>
                <a:ext cx="2608086" cy="636008"/>
              </a:xfrm>
              <a:prstGeom prst="rect">
                <a:avLst/>
              </a:prstGeom>
              <a:noFill/>
            </p:spPr>
            <p:txBody>
              <a:bodyPr wrap="none" lIns="0" tIns="0" rIns="0" bIns="0" rtlCol="0">
                <a:spAutoFit/>
              </a:bodyPr>
              <a:lstStyle>
                <a:defPPr>
                  <a:defRPr lang="en-US"/>
                </a:defPPr>
                <a:lvl1pPr>
                  <a:defRPr sz="2200">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f>
                        <m:fPr>
                          <m:ctrlPr>
                            <a:rPr lang="it-IT" i="1" smtClean="0">
                              <a:latin typeface="Cambria Math" panose="02040503050406030204" pitchFamily="18" charset="0"/>
                            </a:rPr>
                          </m:ctrlPr>
                        </m:fPr>
                        <m:num>
                          <m:r>
                            <m:rPr>
                              <m:sty m:val="p"/>
                            </m:rPr>
                            <a:rPr lang="it-IT" b="0" i="0" smtClean="0">
                              <a:latin typeface="Cambria Math" panose="02040503050406030204" pitchFamily="18" charset="0"/>
                            </a:rPr>
                            <m:t>UTILE</m:t>
                          </m:r>
                          <m:r>
                            <a:rPr lang="it-IT" b="0" i="0" smtClean="0">
                              <a:latin typeface="Cambria Math" panose="02040503050406030204" pitchFamily="18" charset="0"/>
                            </a:rPr>
                            <m:t> </m:t>
                          </m:r>
                          <m:r>
                            <m:rPr>
                              <m:sty m:val="p"/>
                            </m:rPr>
                            <a:rPr lang="it-IT" b="0" i="0" smtClean="0">
                              <a:latin typeface="Cambria Math" panose="02040503050406030204" pitchFamily="18" charset="0"/>
                            </a:rPr>
                            <m:t>NETTO</m:t>
                          </m:r>
                        </m:num>
                        <m:den>
                          <m:r>
                            <m:rPr>
                              <m:sty m:val="p"/>
                            </m:rPr>
                            <a:rPr lang="it-IT" b="0" i="0" smtClean="0">
                              <a:latin typeface="Cambria Math" panose="02040503050406030204" pitchFamily="18" charset="0"/>
                            </a:rPr>
                            <m:t>PATRIMONIO</m:t>
                          </m:r>
                          <m:r>
                            <a:rPr lang="it-IT" b="0" i="0" smtClean="0">
                              <a:latin typeface="Cambria Math" panose="02040503050406030204" pitchFamily="18" charset="0"/>
                            </a:rPr>
                            <m:t> </m:t>
                          </m:r>
                          <m:r>
                            <m:rPr>
                              <m:sty m:val="p"/>
                            </m:rPr>
                            <a:rPr lang="it-IT" b="0" i="0" smtClean="0">
                              <a:latin typeface="Cambria Math" panose="02040503050406030204" pitchFamily="18" charset="0"/>
                            </a:rPr>
                            <m:t>NETTO</m:t>
                          </m:r>
                        </m:den>
                      </m:f>
                    </m:oMath>
                  </m:oMathPara>
                </a14:m>
                <a:endParaRPr lang="it-IT" dirty="0"/>
              </a:p>
            </p:txBody>
          </p:sp>
        </mc:Choice>
        <mc:Fallback xmlns="">
          <p:sp>
            <p:nvSpPr>
              <p:cNvPr id="13" name="CasellaDiTesto 12">
                <a:extLst>
                  <a:ext uri="{FF2B5EF4-FFF2-40B4-BE49-F238E27FC236}">
                    <a16:creationId xmlns:a16="http://schemas.microsoft.com/office/drawing/2014/main" id="{CB1BD9FE-52CC-AB3B-2802-694539F4851A}"/>
                  </a:ext>
                </a:extLst>
              </p:cNvPr>
              <p:cNvSpPr txBox="1">
                <a:spLocks noRot="1" noChangeAspect="1" noMove="1" noResize="1" noEditPoints="1" noAdjustHandles="1" noChangeArrowheads="1" noChangeShapeType="1" noTextEdit="1"/>
              </p:cNvSpPr>
              <p:nvPr/>
            </p:nvSpPr>
            <p:spPr>
              <a:xfrm>
                <a:off x="4804690" y="2792685"/>
                <a:ext cx="2608086" cy="636008"/>
              </a:xfrm>
              <a:prstGeom prst="rect">
                <a:avLst/>
              </a:prstGeom>
              <a:blipFill>
                <a:blip r:embed="rId3"/>
                <a:stretch>
                  <a:fillRect l="-2427" t="-7843" r="-1942" b="-31373"/>
                </a:stretch>
              </a:blipFill>
            </p:spPr>
            <p:txBody>
              <a:bodyPr/>
              <a:lstStyle/>
              <a:p>
                <a:r>
                  <a:rPr lang="it-IT">
                    <a:noFill/>
                  </a:rPr>
                  <a:t> </a:t>
                </a:r>
              </a:p>
            </p:txBody>
          </p:sp>
        </mc:Fallback>
      </mc:AlternateContent>
    </p:spTree>
    <p:extLst>
      <p:ext uri="{BB962C8B-B14F-4D97-AF65-F5344CB8AC3E}">
        <p14:creationId xmlns:p14="http://schemas.microsoft.com/office/powerpoint/2010/main" val="4206230319"/>
      </p:ext>
    </p:extLst>
  </p:cSld>
  <p:clrMapOvr>
    <a:masterClrMapping/>
  </p:clrMapOvr>
</p:sld>
</file>

<file path=ppt/theme/theme1.xml><?xml version="1.0" encoding="utf-8"?>
<a:theme xmlns:a="http://schemas.openxmlformats.org/drawingml/2006/main" name="Tema Studium NEW pag. successiv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 Studium NEW pag. successive" id="{D67EC8C4-F3E4-4B40-98A1-201BE06A7CE0}" vid="{164D52CD-0D78-4BCB-8B4C-D98A7A5E3AC2}"/>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2758</TotalTime>
  <Words>7415</Words>
  <Application>Microsoft Office PowerPoint</Application>
  <PresentationFormat>Widescreen</PresentationFormat>
  <Paragraphs>1612</Paragraphs>
  <Slides>87</Slides>
  <Notes>0</Notes>
  <HiddenSlides>0</HiddenSlides>
  <MMClips>0</MMClips>
  <ScaleCrop>false</ScaleCrop>
  <HeadingPairs>
    <vt:vector size="8" baseType="variant">
      <vt:variant>
        <vt:lpstr>Caratteri utilizzati</vt:lpstr>
      </vt:variant>
      <vt:variant>
        <vt:i4>9</vt:i4>
      </vt:variant>
      <vt:variant>
        <vt:lpstr>Tema</vt:lpstr>
      </vt:variant>
      <vt:variant>
        <vt:i4>1</vt:i4>
      </vt:variant>
      <vt:variant>
        <vt:lpstr>Server OLE incorporati</vt:lpstr>
      </vt:variant>
      <vt:variant>
        <vt:i4>2</vt:i4>
      </vt:variant>
      <vt:variant>
        <vt:lpstr>Titoli diapositive</vt:lpstr>
      </vt:variant>
      <vt:variant>
        <vt:i4>87</vt:i4>
      </vt:variant>
    </vt:vector>
  </HeadingPairs>
  <TitlesOfParts>
    <vt:vector size="99" baseType="lpstr">
      <vt:lpstr>23</vt:lpstr>
      <vt:lpstr>Aptos</vt:lpstr>
      <vt:lpstr>Arial</vt:lpstr>
      <vt:lpstr>Book Antiqua</vt:lpstr>
      <vt:lpstr>Calibri</vt:lpstr>
      <vt:lpstr>Calibri Light</vt:lpstr>
      <vt:lpstr>Cambria Math</vt:lpstr>
      <vt:lpstr>Courier New</vt:lpstr>
      <vt:lpstr>Wingdings</vt:lpstr>
      <vt:lpstr>Tema Studium NEW pag. successive</vt:lpstr>
      <vt:lpstr>Worksheet</vt:lpstr>
      <vt:lpstr>Foglio di lavoro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Sara Zidda</dc:creator>
  <cp:lastModifiedBy>Sara Zidda</cp:lastModifiedBy>
  <cp:revision>109</cp:revision>
  <cp:lastPrinted>2025-01-22T12:43:34Z</cp:lastPrinted>
  <dcterms:created xsi:type="dcterms:W3CDTF">2025-01-15T15:54:08Z</dcterms:created>
  <dcterms:modified xsi:type="dcterms:W3CDTF">2025-02-11T11:42:58Z</dcterms:modified>
</cp:coreProperties>
</file>